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su/3D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05D71-B223-40E1-8F0F-F19136DBC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Кейс «Шар судьбы»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FADE76-AB7F-4757-B948-20C3DCB84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Мастер-класс</a:t>
            </a:r>
          </a:p>
        </p:txBody>
      </p:sp>
    </p:spTree>
    <p:extLst>
      <p:ext uri="{BB962C8B-B14F-4D97-AF65-F5344CB8AC3E}">
        <p14:creationId xmlns:p14="http://schemas.microsoft.com/office/powerpoint/2010/main" val="26077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br>
              <a:rPr lang="ru-RU" dirty="0"/>
            </a:br>
            <a:r>
              <a:rPr lang="ru-RU" dirty="0"/>
              <a:t>таймера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498575" y="341405"/>
            <a:ext cx="8693425" cy="617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Этот код раскидан по всему файлу 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MainActivity.java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но он объединен одной логикой создания и запуска таймера. Вы можете изменить время работы таймера с 5000 миллисекунд на сколько захотите.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ru-RU" sz="1800" i="1" dirty="0">
              <a:solidFill>
                <a:srgbClr val="8C8C8C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//Создаем переменную для таймера</a:t>
            </a:r>
            <a:endParaRPr lang="en-US" altLang="ru-RU" sz="1800" dirty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private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timer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ru-RU" sz="1800" dirty="0">
              <a:solidFill>
                <a:schemeClr val="tx1"/>
              </a:solidFill>
              <a:latin typeface="inherit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//Создаем таймер</a:t>
            </a:r>
            <a:b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timer</a:t>
            </a:r>
            <a:r>
              <a:rPr lang="ru-RU" altLang="ru-RU" sz="1800" dirty="0">
                <a:solidFill>
                  <a:srgbClr val="871094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080808"/>
                </a:solidFill>
                <a:latin typeface="Consolas" panose="020B0609020204030204" pitchFamily="49" charset="0"/>
              </a:rPr>
              <a:t>Timer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//Запускаем таймер с новым заданием.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TimerTask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- это задание, которое сработает с кодом, написанным в методе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run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() через </a:t>
            </a:r>
            <a:r>
              <a:rPr lang="ru-RU" altLang="ru-RU" sz="1800" i="1" dirty="0">
                <a:solidFill>
                  <a:srgbClr val="8C8C8C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5000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милисек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.</a:t>
            </a:r>
            <a:b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timer</a:t>
            </a:r>
            <a:r>
              <a:rPr lang="ru-RU" altLang="ru-RU" sz="1800" dirty="0" err="1">
                <a:solidFill>
                  <a:srgbClr val="080808"/>
                </a:solidFill>
                <a:latin typeface="Consolas" panose="020B0609020204030204" pitchFamily="49" charset="0"/>
              </a:rPr>
              <a:t>.schedule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TimerTask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ru-RU" altLang="ru-RU" sz="1800" dirty="0" err="1">
                <a:solidFill>
                  <a:srgbClr val="9E880D"/>
                </a:solidFill>
                <a:latin typeface="Consolas" panose="020B0609020204030204" pitchFamily="49" charset="0"/>
              </a:rPr>
              <a:t>Override</a:t>
            </a:r>
            <a:br>
              <a:rPr lang="ru-RU" altLang="ru-RU" sz="18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00627A"/>
                </a:solidFill>
                <a:latin typeface="Consolas" panose="020B0609020204030204" pitchFamily="49" charset="0"/>
              </a:rPr>
              <a:t>run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	.  .  . 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}, </a:t>
            </a:r>
            <a:r>
              <a:rPr lang="ru-RU" altLang="ru-RU" sz="1800" dirty="0">
                <a:solidFill>
                  <a:srgbClr val="1750EB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5000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ru-RU" sz="18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Мы запустили таймер на 5 секунд, по прошествии которых таймер остановится и запустит метод </a:t>
            </a:r>
            <a:r>
              <a:rPr lang="ru-RU" altLang="ru-RU" sz="1800" dirty="0" err="1">
                <a:solidFill>
                  <a:srgbClr val="00627A"/>
                </a:solidFill>
                <a:latin typeface="Consolas" panose="020B0609020204030204" pitchFamily="49" charset="0"/>
              </a:rPr>
              <a:t>run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(), соответственно выполнятся все инструкции, которые находятся в этом методе.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4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программы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498575" y="341405"/>
            <a:ext cx="8693425" cy="617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Файл: </a:t>
            </a:r>
            <a:r>
              <a:rPr lang="en-US" sz="2400" dirty="0">
                <a:solidFill>
                  <a:srgbClr val="C00000"/>
                </a:solidFill>
              </a:rPr>
              <a:t>MainActivity.java</a:t>
            </a:r>
          </a:p>
          <a:p>
            <a:pPr>
              <a:lnSpc>
                <a:spcPct val="110000"/>
              </a:lnSpc>
            </a:pPr>
            <a:r>
              <a:rPr lang="ru-RU" alt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файле очень подробные комментарии, которые помогут вам разобраться с кодом. </a:t>
            </a:r>
          </a:p>
          <a:p>
            <a:pPr>
              <a:lnSpc>
                <a:spcPct val="110000"/>
              </a:lnSpc>
            </a:pPr>
            <a:endParaRPr lang="ru-RU" alt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ru-RU" sz="3200" dirty="0">
                <a:solidFill>
                  <a:srgbClr val="C00000"/>
                </a:solidFill>
              </a:rPr>
              <a:t>Пожалуйста, перед сдачей проекта, удалите все комментарии!!!</a:t>
            </a:r>
          </a:p>
          <a:p>
            <a:pPr>
              <a:lnSpc>
                <a:spcPct val="110000"/>
              </a:lnSpc>
            </a:pPr>
            <a:endParaRPr lang="ru-RU" altLang="ru-RU" sz="32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всем вопросам – обращайтесь к Наталье Викторовне, которая поможет связаться со мной.</a:t>
            </a:r>
          </a:p>
          <a:p>
            <a:pPr>
              <a:lnSpc>
                <a:spcPct val="110000"/>
              </a:lnSpc>
            </a:pPr>
            <a:endParaRPr lang="ru-RU" altLang="ru-RU" sz="24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ru-RU" sz="3200" dirty="0">
                <a:solidFill>
                  <a:srgbClr val="C00000"/>
                </a:solidFill>
              </a:rPr>
              <a:t>Всем удачи!!!</a:t>
            </a:r>
            <a:endParaRPr lang="en-US" alt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Заготовки проекта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791184" y="1123836"/>
            <a:ext cx="7917111" cy="499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для скачивания: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  <a:hlinkClick r:id="rId2"/>
              </a:rPr>
              <a:t>https://goo.su/3DaN</a:t>
            </a:r>
            <a:endParaRPr lang="ru-RU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Заготовки рассчитаны всего на два различных пожелания.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Ваша задача сделать одну из заготовок своим индивидуальным приложением. Не бойтесь в нем что-то изменить, переделать и добавить.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Конечно, пожеланий должно быть больше, фон и цветовая гамма заготовки должны быть изменены. 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1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4724195"/>
            <a:ext cx="11461071" cy="12060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spc="-100" dirty="0" err="1"/>
              <a:t>Две</a:t>
            </a:r>
            <a:r>
              <a:rPr lang="en-US" sz="2800" spc="-100" dirty="0"/>
              <a:t> </a:t>
            </a:r>
            <a:r>
              <a:rPr lang="en-US" sz="2800" spc="-100" dirty="0" err="1"/>
              <a:t>заготовки</a:t>
            </a:r>
            <a:r>
              <a:rPr lang="ru-RU" sz="2800" spc="-100" dirty="0"/>
              <a:t>, имеющие различие в интерфейсе </a:t>
            </a:r>
            <a:r>
              <a:rPr lang="en-US" sz="2800" spc="-100" dirty="0"/>
              <a:t>activity_main.xml</a:t>
            </a:r>
            <a:r>
              <a:rPr lang="ru-RU" sz="2800" spc="-100" dirty="0"/>
              <a:t> и коде</a:t>
            </a:r>
            <a:r>
              <a:rPr lang="en-US" sz="2800" spc="-100" dirty="0"/>
              <a:t> MainActivity.java</a:t>
            </a:r>
            <a:r>
              <a:rPr lang="ru-RU" sz="2800" spc="-100" dirty="0"/>
              <a:t>. Разница описана выше, рядом со скрином каждой заготовки.</a:t>
            </a:r>
            <a:br>
              <a:rPr lang="ru-RU" sz="2800" spc="-100" dirty="0"/>
            </a:br>
            <a:r>
              <a:rPr lang="ru-RU" sz="2800" spc="-100" dirty="0"/>
              <a:t>В остальном структура этих заготовок полностью одинакова.</a:t>
            </a:r>
            <a:endParaRPr lang="en-US" sz="2800" spc="-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C850B-3AA4-485C-82CF-E054EA04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1" t="25862" r="47010" b="28407"/>
          <a:stretch/>
        </p:blipFill>
        <p:spPr>
          <a:xfrm>
            <a:off x="5961507" y="429455"/>
            <a:ext cx="2187209" cy="35567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AE9199-0CC5-4AAE-BC8C-99F897494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04" t="26476" r="46359" b="29420"/>
          <a:stretch/>
        </p:blipFill>
        <p:spPr>
          <a:xfrm>
            <a:off x="219096" y="429456"/>
            <a:ext cx="2127157" cy="3556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E26DD-F2C0-4045-8CE0-8F73524E32B2}"/>
              </a:ext>
            </a:extLst>
          </p:cNvPr>
          <p:cNvSpPr txBox="1"/>
          <p:nvPr/>
        </p:nvSpPr>
        <p:spPr>
          <a:xfrm>
            <a:off x="2370802" y="638172"/>
            <a:ext cx="3462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Первая заготовка находится в архиве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FateBall.zip</a:t>
            </a:r>
            <a:endParaRPr lang="ru-RU" dirty="0">
              <a:solidFill>
                <a:srgbClr val="C00000"/>
              </a:solidFill>
            </a:endParaRPr>
          </a:p>
          <a:p>
            <a:pPr algn="just"/>
            <a:endParaRPr lang="ru-RU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Ее отличие состоит в том, что она имеет кнопку, по нажатии на которую происходит генерация тоста с пожеланием.</a:t>
            </a:r>
          </a:p>
          <a:p>
            <a:pPr algn="just"/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0CBA8-F50F-4881-ADB6-28B90753C491}"/>
              </a:ext>
            </a:extLst>
          </p:cNvPr>
          <p:cNvSpPr txBox="1"/>
          <p:nvPr/>
        </p:nvSpPr>
        <p:spPr>
          <a:xfrm>
            <a:off x="8251076" y="639032"/>
            <a:ext cx="3456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Вторая заготовка находится в архиве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FateBallOne.zip</a:t>
            </a:r>
            <a:endParaRPr lang="ru-RU" dirty="0">
              <a:solidFill>
                <a:srgbClr val="C00000"/>
              </a:solidFill>
            </a:endParaRPr>
          </a:p>
          <a:p>
            <a:pPr algn="just"/>
            <a:endParaRPr lang="ru-RU" dirty="0">
              <a:solidFill>
                <a:srgbClr val="C00000"/>
              </a:solidFill>
            </a:endParaRPr>
          </a:p>
          <a:p>
            <a:pPr algn="just"/>
            <a:r>
              <a:rPr lang="ru-RU" dirty="0"/>
              <a:t>Ее отличие состоит в том, что генерация тоста с пожеланием</a:t>
            </a:r>
            <a:r>
              <a:rPr lang="en-US" dirty="0"/>
              <a:t> </a:t>
            </a:r>
            <a:r>
              <a:rPr lang="ru-RU" dirty="0"/>
              <a:t>происходит при нажатии на само изображение. Кнопка отсутствует.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09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ru-RU"/>
              <a:t>Создаем список с пожеланиями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613211" y="887767"/>
            <a:ext cx="9090735" cy="590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Файл: </a:t>
            </a:r>
            <a:r>
              <a:rPr lang="ru-RU" altLang="ru-RU" sz="5100" dirty="0">
                <a:solidFill>
                  <a:srgbClr val="C00000"/>
                </a:solidFill>
              </a:rPr>
              <a:t>/</a:t>
            </a:r>
            <a:r>
              <a:rPr lang="ru-RU" altLang="ru-RU" sz="5100" dirty="0" err="1">
                <a:solidFill>
                  <a:srgbClr val="C00000"/>
                </a:solidFill>
              </a:rPr>
              <a:t>res</a:t>
            </a:r>
            <a:r>
              <a:rPr lang="ru-RU" altLang="ru-RU" sz="5100" dirty="0">
                <a:solidFill>
                  <a:srgbClr val="C00000"/>
                </a:solidFill>
              </a:rPr>
              <a:t>/</a:t>
            </a:r>
            <a:r>
              <a:rPr lang="ru-RU" altLang="ru-RU" sz="5100" dirty="0" err="1">
                <a:solidFill>
                  <a:srgbClr val="C00000"/>
                </a:solidFill>
              </a:rPr>
              <a:t>values</a:t>
            </a:r>
            <a:r>
              <a:rPr lang="ru-RU" altLang="ru-RU" sz="5100" dirty="0">
                <a:solidFill>
                  <a:srgbClr val="C00000"/>
                </a:solidFill>
              </a:rPr>
              <a:t>/strings.xml</a:t>
            </a:r>
          </a:p>
          <a:p>
            <a:endParaRPr lang="ru-RU" altLang="ru-RU" sz="5100" dirty="0">
              <a:solidFill>
                <a:srgbClr val="C00000"/>
              </a:solidFill>
            </a:endParaRPr>
          </a:p>
          <a:p>
            <a:r>
              <a:rPr lang="ru-RU" altLang="ru-RU" sz="5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нем нужно сформировать пожелания, которые будут использоваться</a:t>
            </a:r>
          </a:p>
          <a:p>
            <a:endParaRPr lang="ru-RU" alt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3200" dirty="0" err="1">
                <a:solidFill>
                  <a:srgbClr val="0033B3"/>
                </a:solidFill>
                <a:latin typeface="Consolas" panose="020B0609020204030204" pitchFamily="49" charset="0"/>
              </a:rPr>
              <a:t>resources</a:t>
            </a: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ru-RU" altLang="ru-RU" sz="3200" dirty="0" err="1">
                <a:solidFill>
                  <a:srgbClr val="0033B3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32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32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3200" dirty="0" err="1">
                <a:solidFill>
                  <a:srgbClr val="067D17"/>
                </a:solidFill>
                <a:latin typeface="Consolas" panose="020B0609020204030204" pitchFamily="49" charset="0"/>
              </a:rPr>
              <a:t>app_name</a:t>
            </a:r>
            <a:r>
              <a:rPr lang="ru-RU" altLang="ru-RU" sz="3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ru-RU" altLang="ru-RU" sz="3200" dirty="0" err="1">
                <a:solidFill>
                  <a:srgbClr val="080808"/>
                </a:solidFill>
                <a:latin typeface="Consolas" panose="020B0609020204030204" pitchFamily="49" charset="0"/>
              </a:rPr>
              <a:t>FateBall</a:t>
            </a: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3200" dirty="0" err="1">
                <a:solidFill>
                  <a:srgbClr val="0033B3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  &lt;</a:t>
            </a:r>
            <a:r>
              <a:rPr lang="ru-RU" altLang="ru-RU" sz="3200" dirty="0" err="1">
                <a:solidFill>
                  <a:srgbClr val="0033B3"/>
                </a:solidFill>
                <a:latin typeface="Consolas" panose="020B0609020204030204" pitchFamily="49" charset="0"/>
              </a:rPr>
              <a:t>string-array</a:t>
            </a:r>
            <a:r>
              <a:rPr lang="ru-RU" altLang="ru-RU" sz="32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200" dirty="0" err="1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32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3200" dirty="0" err="1">
                <a:solidFill>
                  <a:srgbClr val="067D17"/>
                </a:solidFill>
                <a:latin typeface="Consolas" panose="020B0609020204030204" pitchFamily="49" charset="0"/>
              </a:rPr>
              <a:t>WishList</a:t>
            </a:r>
            <a:r>
              <a:rPr lang="ru-RU" altLang="ru-RU" sz="3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&lt;</a:t>
            </a:r>
            <a:r>
              <a:rPr lang="ru-RU" altLang="ru-RU" sz="3200" dirty="0" err="1">
                <a:solidFill>
                  <a:srgbClr val="0033B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item</a:t>
            </a:r>
            <a:r>
              <a:rPr lang="ru-RU" altLang="ru-RU" sz="32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&gt;Пусть каждый день тебя ожидает успех&lt;/</a:t>
            </a:r>
            <a:r>
              <a:rPr lang="ru-RU" altLang="ru-RU" sz="3200" dirty="0" err="1">
                <a:solidFill>
                  <a:srgbClr val="0033B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item</a:t>
            </a:r>
            <a:r>
              <a:rPr lang="ru-RU" altLang="ru-RU" sz="32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  <a:br>
              <a:rPr lang="ru-RU" altLang="ru-RU" sz="32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&lt;</a:t>
            </a:r>
            <a:r>
              <a:rPr lang="ru-RU" altLang="ru-RU" sz="3200" dirty="0" err="1">
                <a:solidFill>
                  <a:srgbClr val="0033B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item</a:t>
            </a:r>
            <a:r>
              <a:rPr lang="ru-RU" altLang="ru-RU" sz="32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&gt;Желаю счастья&lt;/</a:t>
            </a:r>
            <a:r>
              <a:rPr lang="ru-RU" altLang="ru-RU" sz="3200" dirty="0" err="1">
                <a:solidFill>
                  <a:srgbClr val="0033B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item</a:t>
            </a:r>
            <a:r>
              <a:rPr lang="ru-RU" altLang="ru-RU" sz="32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  <a:b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  &lt;/</a:t>
            </a:r>
            <a:r>
              <a:rPr lang="ru-RU" altLang="ru-RU" sz="3200" dirty="0" err="1">
                <a:solidFill>
                  <a:srgbClr val="0033B3"/>
                </a:solidFill>
                <a:latin typeface="Consolas" panose="020B0609020204030204" pitchFamily="49" charset="0"/>
              </a:rPr>
              <a:t>string-array</a:t>
            </a: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3200" dirty="0" err="1">
                <a:solidFill>
                  <a:srgbClr val="0033B3"/>
                </a:solidFill>
                <a:latin typeface="Consolas" panose="020B0609020204030204" pitchFamily="49" charset="0"/>
              </a:rPr>
              <a:t>resources</a:t>
            </a:r>
            <a:r>
              <a:rPr lang="ru-RU" altLang="ru-RU" sz="32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4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ru-RU" dirty="0"/>
              <a:t>Создаем картинки для пожеланий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523761" y="721081"/>
            <a:ext cx="8184536" cy="5903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Каждое пожелание будет выводиться со своей картинкой, эти картинки находятся в </a:t>
            </a:r>
            <a:r>
              <a:rPr lang="ru-RU" altLang="ru-RU" sz="1800" dirty="0">
                <a:solidFill>
                  <a:srgbClr val="C0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/</a:t>
            </a:r>
            <a:r>
              <a:rPr lang="ru-RU" altLang="ru-RU" sz="1800" dirty="0" err="1">
                <a:solidFill>
                  <a:srgbClr val="C0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</a:t>
            </a:r>
            <a:r>
              <a:rPr lang="ru-RU" altLang="ru-RU" sz="1800" dirty="0">
                <a:solidFill>
                  <a:srgbClr val="C0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/</a:t>
            </a:r>
            <a:r>
              <a:rPr lang="en-US" altLang="ru-RU" sz="1800" dirty="0">
                <a:solidFill>
                  <a:srgbClr val="C0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drawable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image_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png</a:t>
            </a:r>
            <a:endParaRPr lang="ru-RU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image_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png</a:t>
            </a:r>
            <a:endParaRPr lang="ru-RU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ru-RU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Изображение 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image_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0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png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– это изображение для случая, когда нельзя сгенерировать новое пожелание, так как таймер еще не истек.</a:t>
            </a:r>
          </a:p>
          <a:p>
            <a:pPr>
              <a:lnSpc>
                <a:spcPct val="120000"/>
              </a:lnSpc>
            </a:pPr>
            <a:endParaRPr lang="ru-RU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Пока их всего две, потому что пожелания тоже всего только два. В вашем приложении картинок должно быть столько, сколько пожеланий.</a:t>
            </a:r>
          </a:p>
          <a:p>
            <a:pPr>
              <a:lnSpc>
                <a:spcPct val="120000"/>
              </a:lnSpc>
            </a:pPr>
            <a:r>
              <a:rPr lang="ru-RU" altLang="ru-RU" sz="1800" dirty="0">
                <a:solidFill>
                  <a:srgbClr val="C0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Картинки должны быть названы в порядке соответствия пожеланиям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, то есть картинка с именем 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image_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png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соответствует первому пожеланию, картинка 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image_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png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соответствует второму пожеланию и т.д.</a:t>
            </a:r>
          </a:p>
          <a:p>
            <a:pPr>
              <a:lnSpc>
                <a:spcPct val="120000"/>
              </a:lnSpc>
            </a:pPr>
            <a:endParaRPr lang="ru-RU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altLang="ru-RU" sz="1800" dirty="0">
                <a:solidFill>
                  <a:srgbClr val="C00000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Размеры картинок должны быть одинаковыми</a:t>
            </a:r>
            <a:r>
              <a:rPr lang="ru-RU" alt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, иначе тосты будут все разных размеров. Можно воспользоваться графическим редактором, чтобы сделать картинки одинаковыми.</a:t>
            </a:r>
          </a:p>
          <a:p>
            <a:pPr>
              <a:lnSpc>
                <a:spcPct val="120000"/>
              </a:lnSpc>
            </a:pPr>
            <a:endParaRPr lang="ru-RU" alt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ru-RU" altLang="ru-RU" sz="1800" dirty="0">
              <a:solidFill>
                <a:srgbClr val="C00000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интерфейса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613212" y="523784"/>
            <a:ext cx="7297444" cy="577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Файл: </a:t>
            </a:r>
            <a:r>
              <a:rPr lang="ru-RU" altLang="ru-RU" sz="2000" dirty="0">
                <a:solidFill>
                  <a:srgbClr val="C00000"/>
                </a:solidFill>
              </a:rPr>
              <a:t>/</a:t>
            </a:r>
            <a:r>
              <a:rPr lang="ru-RU" altLang="ru-RU" sz="2000" dirty="0" err="1">
                <a:solidFill>
                  <a:srgbClr val="C00000"/>
                </a:solidFill>
              </a:rPr>
              <a:t>res</a:t>
            </a:r>
            <a:r>
              <a:rPr lang="ru-RU" altLang="ru-RU" sz="2000" dirty="0">
                <a:solidFill>
                  <a:srgbClr val="C00000"/>
                </a:solidFill>
              </a:rPr>
              <a:t>/</a:t>
            </a:r>
            <a:r>
              <a:rPr lang="en-US" altLang="ru-RU" sz="2000" dirty="0">
                <a:solidFill>
                  <a:srgbClr val="C00000"/>
                </a:solidFill>
              </a:rPr>
              <a:t>layout</a:t>
            </a:r>
            <a:r>
              <a:rPr lang="ru-RU" altLang="ru-RU" sz="2000" dirty="0">
                <a:solidFill>
                  <a:srgbClr val="C00000"/>
                </a:solidFill>
              </a:rPr>
              <a:t>/</a:t>
            </a:r>
            <a:r>
              <a:rPr lang="en-US" altLang="ru-RU" sz="2000" dirty="0" err="1">
                <a:solidFill>
                  <a:srgbClr val="C00000"/>
                </a:solidFill>
              </a:rPr>
              <a:t>activity_main</a:t>
            </a:r>
            <a:r>
              <a:rPr lang="ru-RU" altLang="ru-RU" sz="2000" dirty="0">
                <a:solidFill>
                  <a:srgbClr val="C00000"/>
                </a:solidFill>
              </a:rPr>
              <a:t>.xml</a:t>
            </a:r>
          </a:p>
          <a:p>
            <a:pPr>
              <a:lnSpc>
                <a:spcPct val="140000"/>
              </a:lnSpc>
            </a:pPr>
            <a:endParaRPr lang="ru-RU" altLang="ru-RU" sz="2000" dirty="0">
              <a:solidFill>
                <a:srgbClr val="C00000"/>
              </a:solidFill>
            </a:endParaRPr>
          </a:p>
          <a:p>
            <a:pPr>
              <a:lnSpc>
                <a:spcPct val="140000"/>
              </a:lnSpc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нем формируем интерфейс. Он уже готов.</a:t>
            </a:r>
          </a:p>
          <a:p>
            <a:pPr>
              <a:lnSpc>
                <a:spcPct val="140000"/>
              </a:lnSpc>
            </a:pP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Изменить фон приложения:</a:t>
            </a:r>
          </a:p>
          <a:p>
            <a:pPr>
              <a:lnSpc>
                <a:spcPct val="140000"/>
              </a:lnSpc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 </a:t>
            </a:r>
            <a:r>
              <a:rPr lang="en-US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LinearLayout</a:t>
            </a:r>
            <a:r>
              <a:rPr lang="en-US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вертикальный</a:t>
            </a:r>
            <a:r>
              <a:rPr lang="en-US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свойства </a:t>
            </a:r>
            <a:r>
              <a:rPr lang="en-US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</a:t>
            </a: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backgroundTint</a:t>
            </a: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должны быть выставлены в один и тот же цвет.</a:t>
            </a:r>
          </a:p>
          <a:p>
            <a:pPr>
              <a:lnSpc>
                <a:spcPct val="140000"/>
              </a:lnSpc>
            </a:pP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Изменить картинку приложения:</a:t>
            </a:r>
          </a:p>
          <a:p>
            <a:pPr>
              <a:lnSpc>
                <a:spcPct val="140000"/>
              </a:lnSpc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 </a:t>
            </a:r>
            <a:r>
              <a:rPr lang="en-US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imageView</a:t>
            </a:r>
            <a:r>
              <a:rPr lang="en-US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свойства </a:t>
            </a:r>
            <a:r>
              <a:rPr lang="en-US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C4B58C-E9CB-46A3-8DB1-E9A071266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64" t="41944" r="1690" b="42395"/>
          <a:stretch/>
        </p:blipFill>
        <p:spPr>
          <a:xfrm>
            <a:off x="8271029" y="4598633"/>
            <a:ext cx="3491884" cy="17045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B30C32C-4A7D-406D-8A19-B0023753BA1B}"/>
              </a:ext>
            </a:extLst>
          </p:cNvPr>
          <p:cNvCxnSpPr/>
          <p:nvPr/>
        </p:nvCxnSpPr>
        <p:spPr>
          <a:xfrm>
            <a:off x="11323467" y="6010183"/>
            <a:ext cx="4394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интерфейса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613212" y="239698"/>
            <a:ext cx="7856738" cy="66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alt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Изменить название кнопки:</a:t>
            </a:r>
            <a:r>
              <a:rPr lang="en-US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 </a:t>
            </a:r>
            <a:r>
              <a:rPr lang="en-US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button </a:t>
            </a:r>
            <a:r>
              <a:rPr lang="ru-RU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свойства </a:t>
            </a:r>
            <a:r>
              <a:rPr lang="en-US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ru-RU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alt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Изменить расположение и размеры кнопки: в режиме кода изменять значение процентов (не забывайте, что их сумма всегда должна быть равна 100) </a:t>
            </a:r>
          </a:p>
          <a:p>
            <a:pPr>
              <a:lnSpc>
                <a:spcPct val="120000"/>
              </a:lnSpc>
            </a:pP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..&lt;</a:t>
            </a:r>
            <a:r>
              <a:rPr lang="ru-RU" altLang="ru-RU" dirty="0" err="1">
                <a:solidFill>
                  <a:srgbClr val="0033B3"/>
                </a:solidFill>
                <a:latin typeface="Consolas" panose="020B0609020204030204" pitchFamily="49" charset="0"/>
              </a:rPr>
              <a:t>Space</a:t>
            </a:r>
            <a:br>
              <a:rPr lang="ru-RU" altLang="ru-RU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33B3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:layout_width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="0dp"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:layout_height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067D17"/>
                </a:solidFill>
                <a:latin typeface="Consolas" panose="020B0609020204030204" pitchFamily="49" charset="0"/>
              </a:rPr>
              <a:t>match_parent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:layout_weight</a:t>
            </a:r>
            <a:r>
              <a:rPr lang="ru-RU" altLang="ru-RU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="20" </a:t>
            </a: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ru-RU" altLang="ru-RU" dirty="0" err="1">
                <a:solidFill>
                  <a:srgbClr val="0033B3"/>
                </a:solidFill>
                <a:latin typeface="Consolas" panose="020B0609020204030204" pitchFamily="49" charset="0"/>
              </a:rPr>
              <a:t>Button</a:t>
            </a:r>
            <a:br>
              <a:rPr lang="ru-RU" altLang="ru-RU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33B3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:id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="@+</a:t>
            </a:r>
            <a:r>
              <a:rPr lang="ru-RU" altLang="ru-RU" dirty="0" err="1">
                <a:solidFill>
                  <a:srgbClr val="067D17"/>
                </a:solidFill>
                <a:latin typeface="Consolas" panose="020B0609020204030204" pitchFamily="49" charset="0"/>
              </a:rPr>
              <a:t>id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/</a:t>
            </a:r>
            <a:r>
              <a:rPr lang="ru-RU" altLang="ru-RU" dirty="0" err="1">
                <a:solidFill>
                  <a:srgbClr val="067D17"/>
                </a:solidFill>
                <a:latin typeface="Consolas" panose="020B0609020204030204" pitchFamily="49" charset="0"/>
              </a:rPr>
              <a:t>button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:layout_width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="0dp"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:layout_height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067D17"/>
                </a:solidFill>
                <a:latin typeface="Consolas" panose="020B0609020204030204" pitchFamily="49" charset="0"/>
              </a:rPr>
              <a:t>match_parent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:layout_weight</a:t>
            </a:r>
            <a:r>
              <a:rPr lang="ru-RU" altLang="ru-RU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="60"</a:t>
            </a:r>
            <a:br>
              <a:rPr lang="ru-RU" altLang="ru-RU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:onClick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067D17"/>
                </a:solidFill>
                <a:latin typeface="Consolas" panose="020B0609020204030204" pitchFamily="49" charset="0"/>
              </a:rPr>
              <a:t>onClick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:text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067D17"/>
                </a:solidFill>
                <a:latin typeface="Consolas" panose="020B0609020204030204" pitchFamily="49" charset="0"/>
              </a:rPr>
              <a:t>Button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en-US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	. . .</a:t>
            </a: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ru-RU" altLang="ru-RU" dirty="0" err="1">
                <a:solidFill>
                  <a:srgbClr val="0033B3"/>
                </a:solidFill>
                <a:latin typeface="Consolas" panose="020B0609020204030204" pitchFamily="49" charset="0"/>
              </a:rPr>
              <a:t>Space</a:t>
            </a:r>
            <a:br>
              <a:rPr lang="ru-RU" altLang="ru-RU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33B3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:layout_width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="0dp"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:layout_height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dirty="0" err="1">
                <a:solidFill>
                  <a:srgbClr val="067D17"/>
                </a:solidFill>
                <a:latin typeface="Consolas" panose="020B0609020204030204" pitchFamily="49" charset="0"/>
              </a:rPr>
              <a:t>match_parent</a:t>
            </a: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dirty="0" err="1">
                <a:solidFill>
                  <a:srgbClr val="174AD4"/>
                </a:solidFill>
                <a:latin typeface="Consolas" panose="020B0609020204030204" pitchFamily="49" charset="0"/>
              </a:rPr>
              <a:t>:layout_weight</a:t>
            </a:r>
            <a:r>
              <a:rPr lang="ru-RU" altLang="ru-RU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="20" </a:t>
            </a: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dirty="0" err="1">
                <a:solidFill>
                  <a:srgbClr val="0033B3"/>
                </a:solidFill>
                <a:latin typeface="Consolas" panose="020B0609020204030204" pitchFamily="49" charset="0"/>
              </a:rPr>
              <a:t>LinearLayout</a:t>
            </a:r>
            <a:r>
              <a:rPr lang="ru-RU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ru-RU" dirty="0">
                <a:solidFill>
                  <a:srgbClr val="080808"/>
                </a:solidFill>
                <a:latin typeface="Consolas" panose="020B0609020204030204" pitchFamily="49" charset="0"/>
              </a:rPr>
              <a:t>. . .</a:t>
            </a:r>
            <a:endParaRPr lang="ru-RU" alt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ru-RU" alt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6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 кнопки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613211" y="523784"/>
            <a:ext cx="8325869" cy="577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Файл: </a:t>
            </a:r>
            <a:r>
              <a:rPr lang="ru-RU" altLang="ru-RU" sz="2000" dirty="0">
                <a:solidFill>
                  <a:srgbClr val="C00000"/>
                </a:solidFill>
              </a:rPr>
              <a:t>/</a:t>
            </a:r>
            <a:r>
              <a:rPr lang="ru-RU" altLang="ru-RU" sz="2000" dirty="0" err="1">
                <a:solidFill>
                  <a:srgbClr val="C00000"/>
                </a:solidFill>
              </a:rPr>
              <a:t>res</a:t>
            </a:r>
            <a:r>
              <a:rPr lang="ru-RU" altLang="ru-RU" sz="2000" dirty="0">
                <a:solidFill>
                  <a:srgbClr val="C00000"/>
                </a:solidFill>
              </a:rPr>
              <a:t>/</a:t>
            </a:r>
            <a:r>
              <a:rPr lang="en-US" altLang="ru-RU" sz="2000" dirty="0">
                <a:solidFill>
                  <a:srgbClr val="C00000"/>
                </a:solidFill>
              </a:rPr>
              <a:t>values</a:t>
            </a:r>
            <a:r>
              <a:rPr lang="ru-RU" altLang="ru-RU" sz="2000" dirty="0">
                <a:solidFill>
                  <a:srgbClr val="C00000"/>
                </a:solidFill>
              </a:rPr>
              <a:t>/</a:t>
            </a:r>
            <a:r>
              <a:rPr lang="en-US" altLang="ru-RU" sz="2000" dirty="0">
                <a:solidFill>
                  <a:srgbClr val="C00000"/>
                </a:solidFill>
              </a:rPr>
              <a:t>theme</a:t>
            </a:r>
            <a:r>
              <a:rPr lang="ru-RU" altLang="ru-RU" sz="2000" dirty="0">
                <a:solidFill>
                  <a:srgbClr val="C00000"/>
                </a:solidFill>
              </a:rPr>
              <a:t>.xml</a:t>
            </a:r>
          </a:p>
          <a:p>
            <a:pPr>
              <a:lnSpc>
                <a:spcPct val="140000"/>
              </a:lnSpc>
            </a:pPr>
            <a:endParaRPr lang="ru-RU" altLang="ru-RU" sz="2000" dirty="0">
              <a:solidFill>
                <a:srgbClr val="C00000"/>
              </a:solidFill>
            </a:endParaRPr>
          </a:p>
          <a:p>
            <a:pPr>
              <a:lnSpc>
                <a:spcPct val="140000"/>
              </a:lnSpc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нем можно настроить цвет кнопки</a:t>
            </a:r>
          </a:p>
          <a:p>
            <a:pPr>
              <a:lnSpc>
                <a:spcPct val="140000"/>
              </a:lnSpc>
            </a:pP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resources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xmlns: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tools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="http://schemas.android.com/tools"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Base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application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theme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. --&gt;</a:t>
            </a:r>
            <a:b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style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Theme.FateBall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parent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Theme.MaterialComponents.DayNight.DarkActionBar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Primary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brand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. --&gt;</a:t>
            </a:r>
            <a:b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8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0033B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033B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174AD4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name</a:t>
            </a:r>
            <a:r>
              <a:rPr lang="ru-RU" altLang="ru-RU" sz="1800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colorPrimary</a:t>
            </a:r>
            <a:r>
              <a:rPr lang="ru-RU" altLang="ru-RU" sz="1800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&gt;@</a:t>
            </a:r>
            <a:r>
              <a:rPr lang="ru-RU" altLang="ru-RU" sz="1800" dirty="0" err="1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color</a:t>
            </a:r>
            <a:r>
              <a:rPr lang="ru-RU" altLang="ru-RU" sz="18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/purple_500&lt;/</a:t>
            </a:r>
            <a:r>
              <a:rPr lang="ru-RU" altLang="ru-RU" sz="1800" dirty="0" err="1">
                <a:solidFill>
                  <a:srgbClr val="0033B3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colorPrimaryVariant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&gt;@</a:t>
            </a:r>
            <a:r>
              <a:rPr lang="ru-RU" altLang="ru-RU" sz="1800" dirty="0" err="1">
                <a:solidFill>
                  <a:srgbClr val="080808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/purple_700&lt;/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colorOnPrimary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&gt;@</a:t>
            </a:r>
            <a:r>
              <a:rPr lang="ru-RU" altLang="ru-RU" sz="1800" dirty="0" err="1">
                <a:solidFill>
                  <a:srgbClr val="080808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/</a:t>
            </a:r>
            <a:r>
              <a:rPr lang="ru-RU" altLang="ru-RU" sz="1800" dirty="0" err="1">
                <a:solidFill>
                  <a:srgbClr val="080808"/>
                </a:solidFill>
                <a:latin typeface="Consolas" panose="020B0609020204030204" pitchFamily="49" charset="0"/>
              </a:rPr>
              <a:t>white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&lt;!--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Secondary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brand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. --&gt;</a:t>
            </a:r>
            <a:b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ru-RU" altLang="ru-RU" sz="1800" i="1" dirty="0">
                <a:solidFill>
                  <a:srgbClr val="8C8C8C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colorSecondary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&gt;@</a:t>
            </a:r>
            <a:r>
              <a:rPr lang="ru-RU" altLang="ru-RU" sz="1800" dirty="0" err="1">
                <a:solidFill>
                  <a:srgbClr val="080808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/teal_200&lt;/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item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.  .   .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resources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5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FA0A1-EFD4-4477-B055-97C4A233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Фиксируем ориентацию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26F8AF-A187-48F7-B264-7228CD06148F}"/>
              </a:ext>
            </a:extLst>
          </p:cNvPr>
          <p:cNvSpPr txBox="1">
            <a:spLocks/>
          </p:cNvSpPr>
          <p:nvPr/>
        </p:nvSpPr>
        <p:spPr>
          <a:xfrm>
            <a:off x="3498575" y="341405"/>
            <a:ext cx="8693425" cy="6175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Файл: </a:t>
            </a:r>
            <a:r>
              <a:rPr lang="ru-RU" altLang="ru-RU" sz="2400" dirty="0">
                <a:solidFill>
                  <a:srgbClr val="C00000"/>
                </a:solidFill>
              </a:rPr>
              <a:t>/</a:t>
            </a:r>
            <a:r>
              <a:rPr lang="en-US" altLang="ru-RU" sz="2400" dirty="0">
                <a:solidFill>
                  <a:srgbClr val="C00000"/>
                </a:solidFill>
              </a:rPr>
              <a:t>manifests/</a:t>
            </a:r>
            <a:r>
              <a:rPr lang="en-US" altLang="ru-RU" sz="2400" dirty="0" err="1">
                <a:solidFill>
                  <a:srgbClr val="C00000"/>
                </a:solidFill>
              </a:rPr>
              <a:t>AndroidManifest</a:t>
            </a:r>
            <a:r>
              <a:rPr lang="ru-RU" altLang="ru-RU" sz="2400" dirty="0">
                <a:solidFill>
                  <a:srgbClr val="C00000"/>
                </a:solidFill>
              </a:rPr>
              <a:t>.</a:t>
            </a:r>
            <a:r>
              <a:rPr lang="ru-RU" altLang="ru-RU" sz="2400" dirty="0" err="1">
                <a:solidFill>
                  <a:srgbClr val="C00000"/>
                </a:solidFill>
              </a:rPr>
              <a:t>xml</a:t>
            </a:r>
            <a:endParaRPr lang="en-US" altLang="ru-RU" sz="24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файл манифеста добавлена строка, чтобы зафиксировать вертикальную ориентацию</a:t>
            </a:r>
          </a:p>
          <a:p>
            <a:pPr>
              <a:lnSpc>
                <a:spcPct val="140000"/>
              </a:lnSpc>
            </a:pPr>
            <a:r>
              <a:rPr lang="en-US" alt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.  .</a:t>
            </a:r>
            <a:endParaRPr lang="ru-RU" alt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application</a:t>
            </a:r>
            <a:b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:allowBackup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:icon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="@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mipmap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/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ic_launcher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:label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="@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string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/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app_name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:roundIcon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="@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mipmap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/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ic_launcher_round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:supportsRtl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true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:theme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="@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style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/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Theme.FateBall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activity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=".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MainActivity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b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800" dirty="0" err="1">
                <a:solidFill>
                  <a:srgbClr val="871094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:screenOrientation</a:t>
            </a:r>
            <a:r>
              <a:rPr lang="ru-RU" altLang="ru-RU" sz="1800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portrait</a:t>
            </a:r>
            <a:r>
              <a:rPr lang="ru-RU" altLang="ru-RU" sz="1800" dirty="0">
                <a:solidFill>
                  <a:srgbClr val="067D17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80808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intent-filter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  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action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android.intent.action.MAIN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  &lt;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category</a:t>
            </a:r>
            <a:r>
              <a:rPr lang="ru-RU" altLang="ru-RU" sz="18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871094"/>
                </a:solidFill>
                <a:latin typeface="Consolas" panose="020B0609020204030204" pitchFamily="49" charset="0"/>
              </a:rPr>
              <a:t>android</a:t>
            </a:r>
            <a:r>
              <a:rPr lang="ru-RU" altLang="ru-RU" sz="1800" dirty="0" err="1">
                <a:solidFill>
                  <a:srgbClr val="174AD4"/>
                </a:solidFill>
                <a:latin typeface="Consolas" panose="020B0609020204030204" pitchFamily="49" charset="0"/>
              </a:rPr>
              <a:t>:name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ru-RU" altLang="ru-RU" sz="1800" dirty="0" err="1">
                <a:solidFill>
                  <a:srgbClr val="067D17"/>
                </a:solidFill>
                <a:latin typeface="Consolas" panose="020B0609020204030204" pitchFamily="49" charset="0"/>
              </a:rPr>
              <a:t>android.intent.category.LAUNCHER</a:t>
            </a:r>
            <a:r>
              <a:rPr lang="ru-RU" altLang="ru-RU" sz="1800" dirty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intent-filter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activity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ru-RU" altLang="ru-RU" sz="1800" dirty="0" err="1">
                <a:solidFill>
                  <a:srgbClr val="0033B3"/>
                </a:solidFill>
                <a:latin typeface="Consolas" panose="020B0609020204030204" pitchFamily="49" charset="0"/>
              </a:rPr>
              <a:t>application</a:t>
            </a:r>
            <a:r>
              <a:rPr lang="ru-RU" altLang="ru-RU" sz="18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7085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566</Words>
  <Application>Microsoft Office PowerPoint</Application>
  <PresentationFormat>Широкоэкранный</PresentationFormat>
  <Paragraphs>95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Consolas</vt:lpstr>
      <vt:lpstr>Corbel</vt:lpstr>
      <vt:lpstr>inherit</vt:lpstr>
      <vt:lpstr>Wingdings 2</vt:lpstr>
      <vt:lpstr>Рамка</vt:lpstr>
      <vt:lpstr>Кейс «Шар судьбы»</vt:lpstr>
      <vt:lpstr>Заготовки проекта</vt:lpstr>
      <vt:lpstr>Две заготовки, имеющие различие в интерфейсе activity_main.xml и коде MainActivity.java. Разница описана выше, рядом со скрином каждой заготовки. В остальном структура этих заготовок полностью одинакова.</vt:lpstr>
      <vt:lpstr>Создаем список с пожеланиями</vt:lpstr>
      <vt:lpstr>Создаем картинки для пожеланий</vt:lpstr>
      <vt:lpstr>Файл интерфейса </vt:lpstr>
      <vt:lpstr>Файл интерфейса </vt:lpstr>
      <vt:lpstr>Цвет кнопки </vt:lpstr>
      <vt:lpstr>Фиксируем ориентацию </vt:lpstr>
      <vt:lpstr>Принцип работы таймера</vt:lpstr>
      <vt:lpstr>Код программы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«Шар судьбы»</dc:title>
  <dc:creator>mobile3</dc:creator>
  <cp:lastModifiedBy>mobile3</cp:lastModifiedBy>
  <cp:revision>9</cp:revision>
  <dcterms:created xsi:type="dcterms:W3CDTF">2020-12-03T04:26:16Z</dcterms:created>
  <dcterms:modified xsi:type="dcterms:W3CDTF">2020-12-03T11:32:50Z</dcterms:modified>
</cp:coreProperties>
</file>