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60" r:id="rId5"/>
    <p:sldId id="261" r:id="rId6"/>
    <p:sldId id="262" r:id="rId7"/>
    <p:sldId id="263" r:id="rId8"/>
    <p:sldId id="265" r:id="rId9"/>
    <p:sldId id="264" r:id="rId10"/>
    <p:sldId id="266" r:id="rId11"/>
    <p:sldId id="267" r:id="rId12"/>
    <p:sldId id="268" r:id="rId13"/>
    <p:sldId id="270"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ru-RU"/>
              <a:t>Образец заголовка</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586B75A-687E-405C-8A0B-8D00578BA2C3}"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12/3/2020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12/3/2020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8" name="Date Placeholder 7"/>
          <p:cNvSpPr>
            <a:spLocks noGrp="1"/>
          </p:cNvSpPr>
          <p:nvPr>
            <p:ph type="dt" sz="half" idx="10"/>
          </p:nvPr>
        </p:nvSpPr>
        <p:spPr/>
        <p:txBody>
          <a:bodyPr/>
          <a:lstStyle/>
          <a:p>
            <a:fld id="{5586B75A-687E-405C-8A0B-8D00578BA2C3}" type="datetimeFigureOut">
              <a:rPr lang="en-US" dirty="0"/>
              <a:pPr/>
              <a:t>12/3/2020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8" name="Date Placeholder 7"/>
          <p:cNvSpPr>
            <a:spLocks noGrp="1"/>
          </p:cNvSpPr>
          <p:nvPr>
            <p:ph type="dt" sz="half" idx="10"/>
          </p:nvPr>
        </p:nvSpPr>
        <p:spPr/>
        <p:txBody>
          <a:bodyPr/>
          <a:lstStyle/>
          <a:p>
            <a:fld id="{5586B75A-687E-405C-8A0B-8D00578BA2C3}" type="datetimeFigureOut">
              <a:rPr lang="en-US" dirty="0"/>
              <a:pPr/>
              <a:t>12/3/2020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12/3/2020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p:txBody>
          <a:bodyPr/>
          <a:lstStyle/>
          <a:p>
            <a:r>
              <a:rPr lang="ru-RU" dirty="0" err="1"/>
              <a:t>Логгирование</a:t>
            </a:r>
            <a:r>
              <a:rPr lang="ru-RU" dirty="0"/>
              <a:t> и тестирование</a:t>
            </a:r>
          </a:p>
        </p:txBody>
      </p:sp>
    </p:spTree>
    <p:extLst>
      <p:ext uri="{BB962C8B-B14F-4D97-AF65-F5344CB8AC3E}">
        <p14:creationId xmlns:p14="http://schemas.microsoft.com/office/powerpoint/2010/main" val="1366443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1069849" y="1298448"/>
            <a:ext cx="3258688" cy="3255264"/>
          </a:xfrm>
        </p:spPr>
        <p:txBody>
          <a:bodyPr>
            <a:normAutofit/>
          </a:bodyPr>
          <a:lstStyle/>
          <a:p>
            <a:r>
              <a:rPr lang="en-US" sz="5500" b="1" i="1"/>
              <a:t>UML (Unified Modelling Language)</a:t>
            </a:r>
            <a:endParaRPr lang="ru-RU" sz="5500"/>
          </a:p>
        </p:txBody>
      </p:sp>
      <p:pic>
        <p:nvPicPr>
          <p:cNvPr id="5" name="Рисунок 4">
            <a:extLst>
              <a:ext uri="{FF2B5EF4-FFF2-40B4-BE49-F238E27FC236}">
                <a16:creationId xmlns:a16="http://schemas.microsoft.com/office/drawing/2014/main" id="{03BA1E9C-E409-4D4D-B7AA-55797A8D83D5}"/>
              </a:ext>
            </a:extLst>
          </p:cNvPr>
          <p:cNvPicPr>
            <a:picLocks noChangeAspect="1"/>
          </p:cNvPicPr>
          <p:nvPr/>
        </p:nvPicPr>
        <p:blipFill>
          <a:blip r:embed="rId2"/>
          <a:stretch>
            <a:fillRect/>
          </a:stretch>
        </p:blipFill>
        <p:spPr>
          <a:xfrm>
            <a:off x="4642229" y="1025568"/>
            <a:ext cx="7165100" cy="4797720"/>
          </a:xfrm>
          <a:prstGeom prst="rect">
            <a:avLst/>
          </a:prstGeom>
        </p:spPr>
      </p:pic>
      <p:sp>
        <p:nvSpPr>
          <p:cNvPr id="78" name="Rectangle 77">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Прямоугольник 5">
            <a:extLst>
              <a:ext uri="{FF2B5EF4-FFF2-40B4-BE49-F238E27FC236}">
                <a16:creationId xmlns:a16="http://schemas.microsoft.com/office/drawing/2014/main" id="{BABC30A1-D3BE-4EDF-AB01-13E8F2926779}"/>
              </a:ext>
            </a:extLst>
          </p:cNvPr>
          <p:cNvSpPr/>
          <p:nvPr/>
        </p:nvSpPr>
        <p:spPr>
          <a:xfrm>
            <a:off x="384671" y="4759315"/>
            <a:ext cx="6096000" cy="1200329"/>
          </a:xfrm>
          <a:prstGeom prst="rect">
            <a:avLst/>
          </a:prstGeom>
        </p:spPr>
        <p:txBody>
          <a:bodyPr>
            <a:spAutoFit/>
          </a:bodyPr>
          <a:lstStyle/>
          <a:p>
            <a:r>
              <a:rPr lang="en-US" sz="2400" dirty="0">
                <a:solidFill>
                  <a:schemeClr val="bg1"/>
                </a:solidFill>
                <a:latin typeface="-apple-system"/>
              </a:rPr>
              <a:t>+ – public (</a:t>
            </a:r>
            <a:r>
              <a:rPr lang="ru-RU" sz="2400" dirty="0">
                <a:solidFill>
                  <a:schemeClr val="bg1"/>
                </a:solidFill>
                <a:latin typeface="-apple-system"/>
              </a:rPr>
              <a:t>публичный)</a:t>
            </a:r>
          </a:p>
          <a:p>
            <a:r>
              <a:rPr lang="ru-RU" sz="2400" dirty="0">
                <a:solidFill>
                  <a:schemeClr val="bg1"/>
                </a:solidFill>
                <a:latin typeface="-apple-system"/>
              </a:rPr>
              <a:t>– </a:t>
            </a:r>
            <a:r>
              <a:rPr lang="en-US" sz="2400" dirty="0">
                <a:solidFill>
                  <a:schemeClr val="bg1"/>
                </a:solidFill>
                <a:latin typeface="-apple-system"/>
              </a:rPr>
              <a:t>private (</a:t>
            </a:r>
            <a:r>
              <a:rPr lang="ru-RU" sz="2400" dirty="0">
                <a:solidFill>
                  <a:schemeClr val="bg1"/>
                </a:solidFill>
                <a:latin typeface="-apple-system"/>
              </a:rPr>
              <a:t>приватный)</a:t>
            </a:r>
          </a:p>
          <a:p>
            <a:r>
              <a:rPr lang="ru-RU" sz="2400" dirty="0">
                <a:solidFill>
                  <a:schemeClr val="bg1"/>
                </a:solidFill>
                <a:latin typeface="-apple-system"/>
              </a:rPr>
              <a:t># – </a:t>
            </a:r>
            <a:r>
              <a:rPr lang="en-US" sz="2400" dirty="0">
                <a:solidFill>
                  <a:schemeClr val="bg1"/>
                </a:solidFill>
                <a:latin typeface="-apple-system"/>
              </a:rPr>
              <a:t>protected (</a:t>
            </a:r>
            <a:r>
              <a:rPr lang="ru-RU" sz="2400" dirty="0">
                <a:solidFill>
                  <a:schemeClr val="bg1"/>
                </a:solidFill>
                <a:latin typeface="-apple-system"/>
              </a:rPr>
              <a:t>защищенный)</a:t>
            </a:r>
            <a:endParaRPr lang="ru-RU" sz="2400" b="0" i="0" dirty="0">
              <a:solidFill>
                <a:schemeClr val="bg1"/>
              </a:solidFill>
              <a:effectLst/>
              <a:latin typeface="-apple-system"/>
            </a:endParaRPr>
          </a:p>
        </p:txBody>
      </p:sp>
    </p:spTree>
    <p:extLst>
      <p:ext uri="{BB962C8B-B14F-4D97-AF65-F5344CB8AC3E}">
        <p14:creationId xmlns:p14="http://schemas.microsoft.com/office/powerpoint/2010/main" val="1325052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1069848" y="4590661"/>
            <a:ext cx="10210862" cy="1065690"/>
          </a:xfrm>
        </p:spPr>
        <p:txBody>
          <a:bodyPr>
            <a:normAutofit/>
          </a:bodyPr>
          <a:lstStyle/>
          <a:p>
            <a:r>
              <a:rPr lang="ru-RU"/>
              <a:t>Модификатор </a:t>
            </a:r>
            <a:r>
              <a:rPr lang="en-US"/>
              <a:t>abstract</a:t>
            </a:r>
            <a:endParaRPr lang="ru-RU"/>
          </a:p>
        </p:txBody>
      </p:sp>
      <p:pic>
        <p:nvPicPr>
          <p:cNvPr id="3" name="Рисунок 2">
            <a:extLst>
              <a:ext uri="{FF2B5EF4-FFF2-40B4-BE49-F238E27FC236}">
                <a16:creationId xmlns:a16="http://schemas.microsoft.com/office/drawing/2014/main" id="{F1E872A3-8262-4D04-B71F-914E018FBAF1}"/>
              </a:ext>
            </a:extLst>
          </p:cNvPr>
          <p:cNvPicPr>
            <a:picLocks noChangeAspect="1"/>
          </p:cNvPicPr>
          <p:nvPr/>
        </p:nvPicPr>
        <p:blipFill rotWithShape="1">
          <a:blip r:embed="rId2"/>
          <a:srcRect t="5662"/>
          <a:stretch/>
        </p:blipFill>
        <p:spPr>
          <a:xfrm>
            <a:off x="1866173" y="69752"/>
            <a:ext cx="8208673" cy="4297887"/>
          </a:xfrm>
          <a:prstGeom prst="rect">
            <a:avLst/>
          </a:prstGeom>
        </p:spPr>
      </p:pic>
    </p:spTree>
    <p:extLst>
      <p:ext uri="{BB962C8B-B14F-4D97-AF65-F5344CB8AC3E}">
        <p14:creationId xmlns:p14="http://schemas.microsoft.com/office/powerpoint/2010/main" val="296528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1069848" y="4590661"/>
            <a:ext cx="10210862" cy="1065690"/>
          </a:xfrm>
        </p:spPr>
        <p:txBody>
          <a:bodyPr>
            <a:normAutofit/>
          </a:bodyPr>
          <a:lstStyle/>
          <a:p>
            <a:r>
              <a:rPr lang="ru-RU" dirty="0"/>
              <a:t>Модификатор </a:t>
            </a:r>
            <a:r>
              <a:rPr lang="en-US" dirty="0"/>
              <a:t>abstract</a:t>
            </a:r>
            <a:endParaRPr lang="ru-RU" dirty="0"/>
          </a:p>
        </p:txBody>
      </p:sp>
      <p:sp>
        <p:nvSpPr>
          <p:cNvPr id="5" name="Прямоугольник 4">
            <a:extLst>
              <a:ext uri="{FF2B5EF4-FFF2-40B4-BE49-F238E27FC236}">
                <a16:creationId xmlns:a16="http://schemas.microsoft.com/office/drawing/2014/main" id="{9C8208FE-E0EF-476D-A3D1-59C15C8672E1}"/>
              </a:ext>
            </a:extLst>
          </p:cNvPr>
          <p:cNvSpPr/>
          <p:nvPr/>
        </p:nvSpPr>
        <p:spPr>
          <a:xfrm>
            <a:off x="413256" y="360389"/>
            <a:ext cx="6962164" cy="2862322"/>
          </a:xfrm>
          <a:prstGeom prst="rect">
            <a:avLst/>
          </a:prstGeom>
          <a:ln>
            <a:solidFill>
              <a:schemeClr val="tx1">
                <a:lumMod val="75000"/>
                <a:lumOff val="25000"/>
              </a:schemeClr>
            </a:solidFill>
          </a:ln>
        </p:spPr>
        <p:txBody>
          <a:bodyPr wrap="square">
            <a:spAutoFit/>
          </a:bodyPr>
          <a:lstStyle/>
          <a:p>
            <a:pPr lvl="0" defTabSz="914400" eaLnBrk="0" fontAlgn="base" hangingPunct="0">
              <a:spcBef>
                <a:spcPct val="0"/>
              </a:spcBef>
              <a:spcAft>
                <a:spcPct val="0"/>
              </a:spcAft>
            </a:pPr>
            <a:r>
              <a:rPr lang="ru-RU" altLang="ru-RU" dirty="0" err="1">
                <a:solidFill>
                  <a:srgbClr val="0033B3"/>
                </a:solidFill>
                <a:latin typeface="Consolas" panose="020B0609020204030204" pitchFamily="49" charset="0"/>
              </a:rPr>
              <a:t>public</a:t>
            </a:r>
            <a:r>
              <a:rPr lang="ru-RU" altLang="ru-RU" dirty="0">
                <a:solidFill>
                  <a:srgbClr val="0033B3"/>
                </a:solidFill>
                <a:latin typeface="Consolas" panose="020B0609020204030204" pitchFamily="49" charset="0"/>
              </a:rPr>
              <a:t> </a:t>
            </a:r>
            <a:r>
              <a:rPr lang="ru-RU" altLang="ru-RU" dirty="0" err="1">
                <a:solidFill>
                  <a:srgbClr val="0033B3"/>
                </a:solidFill>
                <a:latin typeface="Consolas" panose="020B0609020204030204" pitchFamily="49" charset="0"/>
              </a:rPr>
              <a:t>abstract</a:t>
            </a:r>
            <a:r>
              <a:rPr lang="ru-RU" altLang="ru-RU" dirty="0">
                <a:solidFill>
                  <a:srgbClr val="0033B3"/>
                </a:solidFill>
                <a:latin typeface="Consolas" panose="020B0609020204030204" pitchFamily="49" charset="0"/>
              </a:rPr>
              <a:t> </a:t>
            </a:r>
            <a:r>
              <a:rPr lang="ru-RU" altLang="ru-RU" dirty="0" err="1">
                <a:solidFill>
                  <a:srgbClr val="0033B3"/>
                </a:solidFill>
                <a:latin typeface="Consolas" panose="020B0609020204030204" pitchFamily="49" charset="0"/>
              </a:rPr>
              <a:t>class</a:t>
            </a:r>
            <a:r>
              <a:rPr lang="ru-RU" altLang="ru-RU" dirty="0">
                <a:solidFill>
                  <a:srgbClr val="0033B3"/>
                </a:solidFill>
                <a:latin typeface="Consolas" panose="020B0609020204030204" pitchFamily="49" charset="0"/>
              </a:rPr>
              <a:t> </a:t>
            </a:r>
            <a:r>
              <a:rPr lang="ru-RU" altLang="ru-RU" dirty="0" err="1">
                <a:solidFill>
                  <a:srgbClr val="000000"/>
                </a:solidFill>
                <a:latin typeface="Consolas" panose="020B0609020204030204" pitchFamily="49" charset="0"/>
              </a:rPr>
              <a:t>Figure</a:t>
            </a:r>
            <a:r>
              <a:rPr lang="ru-RU" altLang="ru-RU" dirty="0">
                <a:solidFill>
                  <a:srgbClr val="000000"/>
                </a:solidFill>
                <a:latin typeface="Consolas" panose="020B0609020204030204" pitchFamily="49" charset="0"/>
              </a:rPr>
              <a:t> </a:t>
            </a:r>
            <a:r>
              <a:rPr lang="ru-RU" altLang="ru-RU" dirty="0">
                <a:solidFill>
                  <a:srgbClr val="080808"/>
                </a:solidFill>
                <a:latin typeface="Consolas" panose="020B0609020204030204" pitchFamily="49" charset="0"/>
              </a:rPr>
              <a:t>{</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     </a:t>
            </a:r>
            <a:r>
              <a:rPr lang="ru-RU" altLang="ru-RU" dirty="0" err="1">
                <a:solidFill>
                  <a:srgbClr val="0033B3"/>
                </a:solidFill>
                <a:latin typeface="Consolas" panose="020B0609020204030204" pitchFamily="49" charset="0"/>
              </a:rPr>
              <a:t>public</a:t>
            </a:r>
            <a:r>
              <a:rPr lang="ru-RU" altLang="ru-RU" dirty="0">
                <a:solidFill>
                  <a:srgbClr val="0033B3"/>
                </a:solidFill>
                <a:latin typeface="Consolas" panose="020B0609020204030204" pitchFamily="49" charset="0"/>
              </a:rPr>
              <a:t> </a:t>
            </a:r>
            <a:r>
              <a:rPr lang="ru-RU" altLang="ru-RU" dirty="0" err="1">
                <a:solidFill>
                  <a:srgbClr val="0033B3"/>
                </a:solidFill>
                <a:latin typeface="Consolas" panose="020B0609020204030204" pitchFamily="49" charset="0"/>
              </a:rPr>
              <a:t>abstract</a:t>
            </a:r>
            <a:r>
              <a:rPr lang="ru-RU" altLang="ru-RU" dirty="0">
                <a:solidFill>
                  <a:srgbClr val="0033B3"/>
                </a:solidFill>
                <a:latin typeface="Consolas" panose="020B0609020204030204" pitchFamily="49" charset="0"/>
              </a:rPr>
              <a:t> </a:t>
            </a:r>
            <a:r>
              <a:rPr lang="ru-RU" altLang="ru-RU" dirty="0" err="1">
                <a:solidFill>
                  <a:srgbClr val="0033B3"/>
                </a:solidFill>
                <a:latin typeface="Consolas" panose="020B0609020204030204" pitchFamily="49" charset="0"/>
              </a:rPr>
              <a:t>void</a:t>
            </a:r>
            <a:r>
              <a:rPr lang="ru-RU" altLang="ru-RU" dirty="0">
                <a:solidFill>
                  <a:srgbClr val="0033B3"/>
                </a:solidFill>
                <a:latin typeface="Consolas" panose="020B0609020204030204" pitchFamily="49" charset="0"/>
              </a:rPr>
              <a:t> </a:t>
            </a:r>
            <a:r>
              <a:rPr lang="ru-RU" altLang="ru-RU" dirty="0" err="1">
                <a:solidFill>
                  <a:srgbClr val="00627A"/>
                </a:solidFill>
                <a:latin typeface="Consolas" panose="020B0609020204030204" pitchFamily="49" charset="0"/>
              </a:rPr>
              <a:t>area</a:t>
            </a:r>
            <a:r>
              <a:rPr lang="ru-RU" altLang="ru-RU" dirty="0">
                <a:solidFill>
                  <a:srgbClr val="080808"/>
                </a:solidFill>
                <a:latin typeface="Consolas" panose="020B0609020204030204" pitchFamily="49" charset="0"/>
              </a:rPr>
              <a:t>();</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a:t>
            </a:r>
            <a:endParaRPr lang="en-US" altLang="ru-RU" dirty="0">
              <a:solidFill>
                <a:srgbClr val="080808"/>
              </a:solidFill>
              <a:latin typeface="Consolas" panose="020B0609020204030204" pitchFamily="49" charset="0"/>
            </a:endParaRPr>
          </a:p>
          <a:p>
            <a:pPr lvl="0" defTabSz="914400" eaLnBrk="0" fontAlgn="base" hangingPunct="0">
              <a:spcBef>
                <a:spcPct val="0"/>
              </a:spcBef>
              <a:spcAft>
                <a:spcPct val="0"/>
              </a:spcAft>
            </a:pPr>
            <a:br>
              <a:rPr lang="ru-RU" altLang="ru-RU" dirty="0">
                <a:solidFill>
                  <a:srgbClr val="080808"/>
                </a:solidFill>
                <a:latin typeface="Consolas" panose="020B0609020204030204" pitchFamily="49" charset="0"/>
              </a:rPr>
            </a:br>
            <a:r>
              <a:rPr lang="ru-RU" altLang="ru-RU" dirty="0" err="1">
                <a:solidFill>
                  <a:srgbClr val="0033B3"/>
                </a:solidFill>
                <a:latin typeface="Consolas" panose="020B0609020204030204" pitchFamily="49" charset="0"/>
              </a:rPr>
              <a:t>class</a:t>
            </a:r>
            <a:r>
              <a:rPr lang="ru-RU" altLang="ru-RU" dirty="0">
                <a:solidFill>
                  <a:srgbClr val="0033B3"/>
                </a:solidFill>
                <a:latin typeface="Consolas" panose="020B0609020204030204" pitchFamily="49" charset="0"/>
              </a:rPr>
              <a:t> </a:t>
            </a:r>
            <a:r>
              <a:rPr lang="ru-RU" altLang="ru-RU" dirty="0" err="1">
                <a:solidFill>
                  <a:srgbClr val="000000"/>
                </a:solidFill>
                <a:latin typeface="Consolas" panose="020B0609020204030204" pitchFamily="49" charset="0"/>
              </a:rPr>
              <a:t>Circle</a:t>
            </a:r>
            <a:r>
              <a:rPr lang="ru-RU" altLang="ru-RU" dirty="0">
                <a:solidFill>
                  <a:srgbClr val="000000"/>
                </a:solidFill>
                <a:latin typeface="Consolas" panose="020B0609020204030204" pitchFamily="49" charset="0"/>
              </a:rPr>
              <a:t> </a:t>
            </a:r>
            <a:r>
              <a:rPr lang="ru-RU" altLang="ru-RU" dirty="0" err="1">
                <a:solidFill>
                  <a:srgbClr val="0033B3"/>
                </a:solidFill>
                <a:latin typeface="Consolas" panose="020B0609020204030204" pitchFamily="49" charset="0"/>
              </a:rPr>
              <a:t>extends</a:t>
            </a:r>
            <a:r>
              <a:rPr lang="ru-RU" altLang="ru-RU" dirty="0">
                <a:solidFill>
                  <a:srgbClr val="0033B3"/>
                </a:solidFill>
                <a:latin typeface="Consolas" panose="020B0609020204030204" pitchFamily="49" charset="0"/>
              </a:rPr>
              <a:t> </a:t>
            </a:r>
            <a:r>
              <a:rPr lang="ru-RU" altLang="ru-RU" dirty="0" err="1">
                <a:solidFill>
                  <a:srgbClr val="000000"/>
                </a:solidFill>
                <a:latin typeface="Consolas" panose="020B0609020204030204" pitchFamily="49" charset="0"/>
              </a:rPr>
              <a:t>Figure</a:t>
            </a:r>
            <a:r>
              <a:rPr lang="ru-RU" altLang="ru-RU" dirty="0">
                <a:solidFill>
                  <a:srgbClr val="080808"/>
                </a:solidFill>
                <a:latin typeface="Consolas" panose="020B0609020204030204" pitchFamily="49" charset="0"/>
              </a:rPr>
              <a:t>{</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        </a:t>
            </a:r>
            <a:r>
              <a:rPr lang="ru-RU" altLang="ru-RU" dirty="0">
                <a:solidFill>
                  <a:srgbClr val="9E880D"/>
                </a:solidFill>
                <a:latin typeface="Consolas" panose="020B0609020204030204" pitchFamily="49" charset="0"/>
              </a:rPr>
              <a:t>@</a:t>
            </a:r>
            <a:r>
              <a:rPr lang="ru-RU" altLang="ru-RU" dirty="0" err="1">
                <a:solidFill>
                  <a:srgbClr val="9E880D"/>
                </a:solidFill>
                <a:latin typeface="Consolas" panose="020B0609020204030204" pitchFamily="49" charset="0"/>
              </a:rPr>
              <a:t>Override</a:t>
            </a:r>
            <a:br>
              <a:rPr lang="ru-RU" altLang="ru-RU" dirty="0">
                <a:solidFill>
                  <a:srgbClr val="9E880D"/>
                </a:solidFill>
                <a:latin typeface="Consolas" panose="020B0609020204030204" pitchFamily="49" charset="0"/>
              </a:rPr>
            </a:br>
            <a:r>
              <a:rPr lang="ru-RU" altLang="ru-RU" dirty="0">
                <a:solidFill>
                  <a:srgbClr val="9E880D"/>
                </a:solidFill>
                <a:latin typeface="Consolas" panose="020B0609020204030204" pitchFamily="49" charset="0"/>
              </a:rPr>
              <a:t>        </a:t>
            </a:r>
            <a:r>
              <a:rPr lang="ru-RU" altLang="ru-RU" dirty="0" err="1">
                <a:solidFill>
                  <a:srgbClr val="0033B3"/>
                </a:solidFill>
                <a:latin typeface="Consolas" panose="020B0609020204030204" pitchFamily="49" charset="0"/>
              </a:rPr>
              <a:t>public</a:t>
            </a:r>
            <a:r>
              <a:rPr lang="ru-RU" altLang="ru-RU" dirty="0">
                <a:solidFill>
                  <a:srgbClr val="0033B3"/>
                </a:solidFill>
                <a:latin typeface="Consolas" panose="020B0609020204030204" pitchFamily="49" charset="0"/>
              </a:rPr>
              <a:t> </a:t>
            </a:r>
            <a:r>
              <a:rPr lang="ru-RU" altLang="ru-RU" dirty="0" err="1">
                <a:solidFill>
                  <a:srgbClr val="0033B3"/>
                </a:solidFill>
                <a:latin typeface="Consolas" panose="020B0609020204030204" pitchFamily="49" charset="0"/>
              </a:rPr>
              <a:t>void</a:t>
            </a:r>
            <a:r>
              <a:rPr lang="ru-RU" altLang="ru-RU" dirty="0">
                <a:solidFill>
                  <a:srgbClr val="0033B3"/>
                </a:solidFill>
                <a:latin typeface="Consolas" panose="020B0609020204030204" pitchFamily="49" charset="0"/>
              </a:rPr>
              <a:t> </a:t>
            </a:r>
            <a:r>
              <a:rPr lang="ru-RU" altLang="ru-RU" dirty="0" err="1">
                <a:solidFill>
                  <a:srgbClr val="00627A"/>
                </a:solidFill>
                <a:latin typeface="Consolas" panose="020B0609020204030204" pitchFamily="49" charset="0"/>
              </a:rPr>
              <a:t>area</a:t>
            </a:r>
            <a:r>
              <a:rPr lang="ru-RU" altLang="ru-RU" dirty="0">
                <a:solidFill>
                  <a:srgbClr val="080808"/>
                </a:solidFill>
                <a:latin typeface="Consolas" panose="020B0609020204030204" pitchFamily="49" charset="0"/>
              </a:rPr>
              <a:t>() {</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                </a:t>
            </a:r>
            <a:r>
              <a:rPr lang="ru-RU" altLang="ru-RU" dirty="0" err="1">
                <a:solidFill>
                  <a:srgbClr val="000000"/>
                </a:solidFill>
                <a:latin typeface="Consolas" panose="020B0609020204030204" pitchFamily="49" charset="0"/>
              </a:rPr>
              <a:t>System</a:t>
            </a:r>
            <a:r>
              <a:rPr lang="ru-RU" altLang="ru-RU" dirty="0" err="1">
                <a:solidFill>
                  <a:srgbClr val="080808"/>
                </a:solidFill>
                <a:latin typeface="Consolas" panose="020B0609020204030204" pitchFamily="49" charset="0"/>
              </a:rPr>
              <a:t>.</a:t>
            </a:r>
            <a:r>
              <a:rPr lang="ru-RU" altLang="ru-RU" i="1" dirty="0" err="1">
                <a:solidFill>
                  <a:srgbClr val="871094"/>
                </a:solidFill>
                <a:latin typeface="Consolas" panose="020B0609020204030204" pitchFamily="49" charset="0"/>
              </a:rPr>
              <a:t>out</a:t>
            </a:r>
            <a:r>
              <a:rPr lang="ru-RU" altLang="ru-RU" dirty="0" err="1">
                <a:solidFill>
                  <a:srgbClr val="080808"/>
                </a:solidFill>
                <a:latin typeface="Consolas" panose="020B0609020204030204" pitchFamily="49" charset="0"/>
              </a:rPr>
              <a:t>.println</a:t>
            </a:r>
            <a:r>
              <a:rPr lang="ru-RU" altLang="ru-RU" dirty="0">
                <a:solidFill>
                  <a:srgbClr val="080808"/>
                </a:solidFill>
                <a:latin typeface="Consolas" panose="020B0609020204030204" pitchFamily="49" charset="0"/>
              </a:rPr>
              <a:t>(</a:t>
            </a:r>
            <a:r>
              <a:rPr lang="ru-RU" altLang="ru-RU" dirty="0">
                <a:solidFill>
                  <a:srgbClr val="067D17"/>
                </a:solidFill>
                <a:latin typeface="Consolas" panose="020B0609020204030204" pitchFamily="49" charset="0"/>
              </a:rPr>
              <a:t>"</a:t>
            </a:r>
            <a:r>
              <a:rPr lang="ru-RU" altLang="ru-RU" dirty="0" err="1">
                <a:solidFill>
                  <a:srgbClr val="067D17"/>
                </a:solidFill>
                <a:latin typeface="Consolas" panose="020B0609020204030204" pitchFamily="49" charset="0"/>
              </a:rPr>
              <a:t>Area</a:t>
            </a:r>
            <a:r>
              <a:rPr lang="ru-RU" altLang="ru-RU" dirty="0">
                <a:solidFill>
                  <a:srgbClr val="067D17"/>
                </a:solidFill>
                <a:latin typeface="Consolas" panose="020B0609020204030204" pitchFamily="49" charset="0"/>
              </a:rPr>
              <a:t> </a:t>
            </a:r>
            <a:r>
              <a:rPr lang="ru-RU" altLang="ru-RU" dirty="0" err="1">
                <a:solidFill>
                  <a:srgbClr val="067D17"/>
                </a:solidFill>
                <a:latin typeface="Consolas" panose="020B0609020204030204" pitchFamily="49" charset="0"/>
              </a:rPr>
              <a:t>of</a:t>
            </a:r>
            <a:r>
              <a:rPr lang="ru-RU" altLang="ru-RU" dirty="0">
                <a:solidFill>
                  <a:srgbClr val="067D17"/>
                </a:solidFill>
                <a:latin typeface="Consolas" panose="020B0609020204030204" pitchFamily="49" charset="0"/>
              </a:rPr>
              <a:t> </a:t>
            </a:r>
            <a:r>
              <a:rPr lang="ru-RU" altLang="ru-RU" dirty="0" err="1">
                <a:solidFill>
                  <a:srgbClr val="067D17"/>
                </a:solidFill>
                <a:latin typeface="Consolas" panose="020B0609020204030204" pitchFamily="49" charset="0"/>
              </a:rPr>
              <a:t>Circle</a:t>
            </a:r>
            <a:r>
              <a:rPr lang="ru-RU" altLang="ru-RU" dirty="0">
                <a:solidFill>
                  <a:srgbClr val="067D17"/>
                </a:solidFill>
                <a:latin typeface="Consolas" panose="020B0609020204030204" pitchFamily="49" charset="0"/>
              </a:rPr>
              <a:t>:"</a:t>
            </a:r>
            <a:r>
              <a:rPr lang="ru-RU" altLang="ru-RU" dirty="0">
                <a:solidFill>
                  <a:srgbClr val="080808"/>
                </a:solidFill>
                <a:latin typeface="Consolas" panose="020B0609020204030204" pitchFamily="49" charset="0"/>
              </a:rPr>
              <a:t>);</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        }</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a:t>
            </a:r>
            <a:endParaRPr lang="ru-RU" altLang="ru-RU" sz="4000" dirty="0">
              <a:latin typeface="Arial" panose="020B0604020202020204" pitchFamily="34" charset="0"/>
            </a:endParaRPr>
          </a:p>
        </p:txBody>
      </p:sp>
      <p:sp>
        <p:nvSpPr>
          <p:cNvPr id="8" name="Прямоугольник 7">
            <a:extLst>
              <a:ext uri="{FF2B5EF4-FFF2-40B4-BE49-F238E27FC236}">
                <a16:creationId xmlns:a16="http://schemas.microsoft.com/office/drawing/2014/main" id="{B17A958A-570F-4BAD-88C8-7C6022AD8DA8}"/>
              </a:ext>
            </a:extLst>
          </p:cNvPr>
          <p:cNvSpPr/>
          <p:nvPr/>
        </p:nvSpPr>
        <p:spPr>
          <a:xfrm>
            <a:off x="7788675" y="2269586"/>
            <a:ext cx="3865426" cy="1754326"/>
          </a:xfrm>
          <a:prstGeom prst="rect">
            <a:avLst/>
          </a:prstGeom>
          <a:ln>
            <a:solidFill>
              <a:schemeClr val="tx1">
                <a:lumMod val="75000"/>
                <a:lumOff val="25000"/>
              </a:schemeClr>
            </a:solidFill>
          </a:ln>
        </p:spPr>
        <p:txBody>
          <a:bodyPr wrap="square">
            <a:spAutoFit/>
          </a:bodyPr>
          <a:lstStyle/>
          <a:p>
            <a:pPr lvl="0" defTabSz="914400" eaLnBrk="0" fontAlgn="base" hangingPunct="0">
              <a:spcBef>
                <a:spcPct val="0"/>
              </a:spcBef>
              <a:spcAft>
                <a:spcPct val="0"/>
              </a:spcAft>
            </a:pPr>
            <a:r>
              <a:rPr lang="ru-RU" altLang="ru-RU" dirty="0" err="1">
                <a:solidFill>
                  <a:srgbClr val="000000"/>
                </a:solidFill>
                <a:latin typeface="Consolas" panose="020B0609020204030204" pitchFamily="49" charset="0"/>
              </a:rPr>
              <a:t>Figure</a:t>
            </a:r>
            <a:r>
              <a:rPr lang="ru-RU" altLang="ru-RU" dirty="0">
                <a:solidFill>
                  <a:srgbClr val="000000"/>
                </a:solidFill>
                <a:latin typeface="Consolas" panose="020B0609020204030204" pitchFamily="49" charset="0"/>
              </a:rPr>
              <a:t> </a:t>
            </a:r>
            <a:r>
              <a:rPr lang="ru-RU" altLang="ru-RU" dirty="0" err="1">
                <a:solidFill>
                  <a:srgbClr val="000000"/>
                </a:solidFill>
                <a:latin typeface="Consolas" panose="020B0609020204030204" pitchFamily="49" charset="0"/>
              </a:rPr>
              <a:t>fg</a:t>
            </a:r>
            <a:r>
              <a:rPr lang="ru-RU" altLang="ru-RU" dirty="0">
                <a:solidFill>
                  <a:srgbClr val="000000"/>
                </a:solidFill>
                <a:latin typeface="Consolas" panose="020B0609020204030204" pitchFamily="49" charset="0"/>
              </a:rPr>
              <a:t> </a:t>
            </a:r>
            <a:r>
              <a:rPr lang="ru-RU" altLang="ru-RU" dirty="0">
                <a:solidFill>
                  <a:srgbClr val="080808"/>
                </a:solidFill>
                <a:latin typeface="Consolas" panose="020B0609020204030204" pitchFamily="49" charset="0"/>
              </a:rPr>
              <a:t>= </a:t>
            </a:r>
            <a:r>
              <a:rPr lang="ru-RU" altLang="ru-RU" dirty="0" err="1">
                <a:solidFill>
                  <a:srgbClr val="0033B3"/>
                </a:solidFill>
                <a:latin typeface="Consolas" panose="020B0609020204030204" pitchFamily="49" charset="0"/>
              </a:rPr>
              <a:t>new</a:t>
            </a:r>
            <a:r>
              <a:rPr lang="ru-RU" altLang="ru-RU" dirty="0">
                <a:solidFill>
                  <a:srgbClr val="0033B3"/>
                </a:solidFill>
                <a:latin typeface="Consolas" panose="020B0609020204030204" pitchFamily="49" charset="0"/>
              </a:rPr>
              <a:t> </a:t>
            </a:r>
            <a:r>
              <a:rPr lang="ru-RU" altLang="ru-RU" dirty="0" err="1">
                <a:solidFill>
                  <a:srgbClr val="000000"/>
                </a:solidFill>
                <a:latin typeface="Consolas" panose="020B0609020204030204" pitchFamily="49" charset="0"/>
              </a:rPr>
              <a:t>Figure</a:t>
            </a:r>
            <a:r>
              <a:rPr lang="ru-RU" altLang="ru-RU" dirty="0">
                <a:solidFill>
                  <a:srgbClr val="080808"/>
                </a:solidFill>
                <a:latin typeface="Consolas" panose="020B0609020204030204" pitchFamily="49" charset="0"/>
              </a:rPr>
              <a:t>() {</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    </a:t>
            </a:r>
            <a:r>
              <a:rPr lang="ru-RU" altLang="ru-RU" dirty="0">
                <a:solidFill>
                  <a:srgbClr val="9E880D"/>
                </a:solidFill>
                <a:latin typeface="Consolas" panose="020B0609020204030204" pitchFamily="49" charset="0"/>
              </a:rPr>
              <a:t>@</a:t>
            </a:r>
            <a:r>
              <a:rPr lang="ru-RU" altLang="ru-RU" dirty="0" err="1">
                <a:solidFill>
                  <a:srgbClr val="9E880D"/>
                </a:solidFill>
                <a:latin typeface="Consolas" panose="020B0609020204030204" pitchFamily="49" charset="0"/>
              </a:rPr>
              <a:t>Override</a:t>
            </a:r>
            <a:br>
              <a:rPr lang="ru-RU" altLang="ru-RU" dirty="0">
                <a:solidFill>
                  <a:srgbClr val="9E880D"/>
                </a:solidFill>
                <a:latin typeface="Consolas" panose="020B0609020204030204" pitchFamily="49" charset="0"/>
              </a:rPr>
            </a:br>
            <a:r>
              <a:rPr lang="ru-RU" altLang="ru-RU" dirty="0">
                <a:solidFill>
                  <a:srgbClr val="9E880D"/>
                </a:solidFill>
                <a:latin typeface="Consolas" panose="020B0609020204030204" pitchFamily="49" charset="0"/>
              </a:rPr>
              <a:t>    </a:t>
            </a:r>
            <a:r>
              <a:rPr lang="ru-RU" altLang="ru-RU" dirty="0" err="1">
                <a:solidFill>
                  <a:srgbClr val="0033B3"/>
                </a:solidFill>
                <a:latin typeface="Consolas" panose="020B0609020204030204" pitchFamily="49" charset="0"/>
              </a:rPr>
              <a:t>public</a:t>
            </a:r>
            <a:r>
              <a:rPr lang="ru-RU" altLang="ru-RU" dirty="0">
                <a:solidFill>
                  <a:srgbClr val="0033B3"/>
                </a:solidFill>
                <a:latin typeface="Consolas" panose="020B0609020204030204" pitchFamily="49" charset="0"/>
              </a:rPr>
              <a:t> </a:t>
            </a:r>
            <a:r>
              <a:rPr lang="ru-RU" altLang="ru-RU" dirty="0" err="1">
                <a:solidFill>
                  <a:srgbClr val="0033B3"/>
                </a:solidFill>
                <a:latin typeface="Consolas" panose="020B0609020204030204" pitchFamily="49" charset="0"/>
              </a:rPr>
              <a:t>void</a:t>
            </a:r>
            <a:r>
              <a:rPr lang="ru-RU" altLang="ru-RU" dirty="0">
                <a:solidFill>
                  <a:srgbClr val="0033B3"/>
                </a:solidFill>
                <a:latin typeface="Consolas" panose="020B0609020204030204" pitchFamily="49" charset="0"/>
              </a:rPr>
              <a:t> </a:t>
            </a:r>
            <a:r>
              <a:rPr lang="ru-RU" altLang="ru-RU" dirty="0" err="1">
                <a:solidFill>
                  <a:srgbClr val="00627A"/>
                </a:solidFill>
                <a:latin typeface="Consolas" panose="020B0609020204030204" pitchFamily="49" charset="0"/>
              </a:rPr>
              <a:t>area</a:t>
            </a:r>
            <a:r>
              <a:rPr lang="ru-RU" altLang="ru-RU" dirty="0">
                <a:solidFill>
                  <a:srgbClr val="080808"/>
                </a:solidFill>
                <a:latin typeface="Consolas" panose="020B0609020204030204" pitchFamily="49" charset="0"/>
              </a:rPr>
              <a:t>() {</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        </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    }</a:t>
            </a:r>
            <a:br>
              <a:rPr lang="ru-RU" altLang="ru-RU" dirty="0">
                <a:solidFill>
                  <a:srgbClr val="080808"/>
                </a:solidFill>
                <a:latin typeface="Consolas" panose="020B0609020204030204" pitchFamily="49" charset="0"/>
              </a:rPr>
            </a:br>
            <a:r>
              <a:rPr lang="ru-RU" altLang="ru-RU" dirty="0">
                <a:solidFill>
                  <a:srgbClr val="080808"/>
                </a:solidFill>
                <a:latin typeface="Consolas" panose="020B0609020204030204" pitchFamily="49" charset="0"/>
              </a:rPr>
              <a:t>};</a:t>
            </a:r>
            <a:endParaRPr lang="ru-RU" altLang="ru-RU" sz="4000" dirty="0">
              <a:latin typeface="Arial" panose="020B0604020202020204" pitchFamily="34" charset="0"/>
            </a:endParaRPr>
          </a:p>
        </p:txBody>
      </p:sp>
    </p:spTree>
    <p:extLst>
      <p:ext uri="{BB962C8B-B14F-4D97-AF65-F5344CB8AC3E}">
        <p14:creationId xmlns:p14="http://schemas.microsoft.com/office/powerpoint/2010/main" val="3424288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6C7A97A-A7DE-4DFB-8542-1E4BF24C7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BE111DB0-3D73-4D20-9D57-CEF5A0D86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7913" y="1298448"/>
            <a:ext cx="4532288" cy="4168902"/>
          </a:xfrm>
        </p:spPr>
        <p:txBody>
          <a:bodyPr>
            <a:normAutofit/>
          </a:bodyPr>
          <a:lstStyle/>
          <a:p>
            <a:r>
              <a:rPr lang="ru-RU" sz="4800" dirty="0"/>
              <a:t>Проблема множественного наследования</a:t>
            </a:r>
          </a:p>
        </p:txBody>
      </p:sp>
      <p:pic>
        <p:nvPicPr>
          <p:cNvPr id="13314" name="Picture 2" descr="Как использовать интерфейсы в Java">
            <a:extLst>
              <a:ext uri="{FF2B5EF4-FFF2-40B4-BE49-F238E27FC236}">
                <a16:creationId xmlns:a16="http://schemas.microsoft.com/office/drawing/2014/main" id="{C828B0D4-B6A8-42E5-908E-ADBB2766B4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50"/>
          <a:stretch/>
        </p:blipFill>
        <p:spPr bwMode="auto">
          <a:xfrm>
            <a:off x="5120640" y="759599"/>
            <a:ext cx="6367271" cy="5330650"/>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027ADCA0-A066-4B16-8E1F-3C2483947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9836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1069849" y="1298448"/>
            <a:ext cx="3258688" cy="3255264"/>
          </a:xfrm>
        </p:spPr>
        <p:txBody>
          <a:bodyPr>
            <a:normAutofit/>
          </a:bodyPr>
          <a:lstStyle/>
          <a:p>
            <a:r>
              <a:rPr lang="ru-RU" sz="5000"/>
              <a:t>Интерфейс</a:t>
            </a:r>
          </a:p>
        </p:txBody>
      </p:sp>
      <p:pic>
        <p:nvPicPr>
          <p:cNvPr id="12292" name="Picture 4" descr="Как использовать интерфейсы в Java">
            <a:extLst>
              <a:ext uri="{FF2B5EF4-FFF2-40B4-BE49-F238E27FC236}">
                <a16:creationId xmlns:a16="http://schemas.microsoft.com/office/drawing/2014/main" id="{3365D09A-7A1F-455E-B2E6-708032405E1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0640" y="1275970"/>
            <a:ext cx="6367271" cy="4297907"/>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900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1069849" y="1298448"/>
            <a:ext cx="3258688" cy="3255264"/>
          </a:xfrm>
        </p:spPr>
        <p:txBody>
          <a:bodyPr>
            <a:normAutofit/>
          </a:bodyPr>
          <a:lstStyle/>
          <a:p>
            <a:r>
              <a:rPr lang="ru-RU" sz="5000"/>
              <a:t>Интерфейс</a:t>
            </a:r>
          </a:p>
        </p:txBody>
      </p:sp>
      <p:sp>
        <p:nvSpPr>
          <p:cNvPr id="141" name="Rectangle 140">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Рисунок 2">
            <a:extLst>
              <a:ext uri="{FF2B5EF4-FFF2-40B4-BE49-F238E27FC236}">
                <a16:creationId xmlns:a16="http://schemas.microsoft.com/office/drawing/2014/main" id="{DA366DC1-925F-41BD-B048-379807F51EA1}"/>
              </a:ext>
            </a:extLst>
          </p:cNvPr>
          <p:cNvPicPr>
            <a:picLocks noChangeAspect="1"/>
          </p:cNvPicPr>
          <p:nvPr/>
        </p:nvPicPr>
        <p:blipFill>
          <a:blip r:embed="rId2"/>
          <a:stretch>
            <a:fillRect/>
          </a:stretch>
        </p:blipFill>
        <p:spPr>
          <a:xfrm>
            <a:off x="4796603" y="1000126"/>
            <a:ext cx="6917145" cy="4671060"/>
          </a:xfrm>
          <a:prstGeom prst="rect">
            <a:avLst/>
          </a:prstGeom>
        </p:spPr>
      </p:pic>
      <p:sp>
        <p:nvSpPr>
          <p:cNvPr id="4" name="Прямоугольник 3">
            <a:extLst>
              <a:ext uri="{FF2B5EF4-FFF2-40B4-BE49-F238E27FC236}">
                <a16:creationId xmlns:a16="http://schemas.microsoft.com/office/drawing/2014/main" id="{482C9B05-84DD-411E-AEA2-AC84F5386F13}"/>
              </a:ext>
            </a:extLst>
          </p:cNvPr>
          <p:cNvSpPr/>
          <p:nvPr/>
        </p:nvSpPr>
        <p:spPr>
          <a:xfrm>
            <a:off x="9915525" y="4133850"/>
            <a:ext cx="1371600" cy="495300"/>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w="57150">
                <a:solidFill>
                  <a:schemeClr val="tx1"/>
                </a:solidFill>
              </a:ln>
            </a:endParaRPr>
          </a:p>
        </p:txBody>
      </p:sp>
    </p:spTree>
    <p:extLst>
      <p:ext uri="{BB962C8B-B14F-4D97-AF65-F5344CB8AC3E}">
        <p14:creationId xmlns:p14="http://schemas.microsoft.com/office/powerpoint/2010/main" val="4110991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Подзаголовок 2">
            <a:extLst>
              <a:ext uri="{FF2B5EF4-FFF2-40B4-BE49-F238E27FC236}">
                <a16:creationId xmlns:a16="http://schemas.microsoft.com/office/drawing/2014/main" id="{5864E575-9E6A-453A-BEE9-5D18AB56DA45}"/>
              </a:ext>
            </a:extLst>
          </p:cNvPr>
          <p:cNvSpPr>
            <a:spLocks noGrp="1"/>
          </p:cNvSpPr>
          <p:nvPr>
            <p:ph type="subTitle" idx="1"/>
          </p:nvPr>
        </p:nvSpPr>
        <p:spPr>
          <a:xfrm>
            <a:off x="8528702" y="4084889"/>
            <a:ext cx="3021621" cy="1709159"/>
          </a:xfrm>
        </p:spPr>
        <p:txBody>
          <a:bodyPr>
            <a:normAutofit/>
          </a:bodyPr>
          <a:lstStyle/>
          <a:p>
            <a:pPr algn="r"/>
            <a:r>
              <a:rPr lang="ru-RU" sz="3600" dirty="0">
                <a:solidFill>
                  <a:srgbClr val="FFFFFF"/>
                </a:solidFill>
              </a:rPr>
              <a:t>Проверка утверждения</a:t>
            </a:r>
          </a:p>
        </p:txBody>
      </p:sp>
      <p:sp>
        <p:nvSpPr>
          <p:cNvPr id="4" name="Прямоугольник 3">
            <a:extLst>
              <a:ext uri="{FF2B5EF4-FFF2-40B4-BE49-F238E27FC236}">
                <a16:creationId xmlns:a16="http://schemas.microsoft.com/office/drawing/2014/main" id="{EF2E3893-03E2-4F13-BFB8-BC5D5B213668}"/>
              </a:ext>
            </a:extLst>
          </p:cNvPr>
          <p:cNvSpPr/>
          <p:nvPr/>
        </p:nvSpPr>
        <p:spPr>
          <a:xfrm>
            <a:off x="1518645" y="1246631"/>
            <a:ext cx="6096000" cy="1027782"/>
          </a:xfrm>
          <a:prstGeom prst="rect">
            <a:avLst/>
          </a:prstGeom>
          <a:ln>
            <a:solidFill>
              <a:schemeClr val="tx1">
                <a:lumMod val="65000"/>
                <a:lumOff val="35000"/>
              </a:schemeClr>
            </a:solidFill>
          </a:ln>
        </p:spPr>
        <p:txBody>
          <a:bodyPr>
            <a:spAutoFit/>
          </a:bodyPr>
          <a:lstStyle/>
          <a:p>
            <a:pPr algn="just" hangingPunct="0">
              <a:lnSpc>
                <a:spcPct val="115000"/>
              </a:lnSpc>
              <a:spcAft>
                <a:spcPts val="0"/>
              </a:spcAft>
            </a:pPr>
            <a:r>
              <a:rPr lang="en-US" i="1" dirty="0">
                <a:solidFill>
                  <a:srgbClr val="000000"/>
                </a:solidFill>
                <a:highlight>
                  <a:srgbClr val="FFFFFF"/>
                </a:highlight>
                <a:latin typeface="Times New Roman" panose="02020603050405020304" pitchFamily="18" charset="0"/>
                <a:ea typeface="Liberation Mono"/>
                <a:cs typeface="Liberation Mono"/>
              </a:rPr>
              <a:t>if (</a:t>
            </a:r>
            <a:r>
              <a:rPr lang="en-US" i="1" dirty="0" err="1">
                <a:solidFill>
                  <a:srgbClr val="000000"/>
                </a:solidFill>
                <a:highlight>
                  <a:srgbClr val="FFFFFF"/>
                </a:highlight>
                <a:latin typeface="Times New Roman" panose="02020603050405020304" pitchFamily="18" charset="0"/>
                <a:ea typeface="Liberation Mono"/>
                <a:cs typeface="Liberation Mono"/>
              </a:rPr>
              <a:t>i</a:t>
            </a:r>
            <a:r>
              <a:rPr lang="en-US" i="1" dirty="0">
                <a:solidFill>
                  <a:srgbClr val="000000"/>
                </a:solidFill>
                <a:highlight>
                  <a:srgbClr val="FFFFFF"/>
                </a:highlight>
                <a:latin typeface="Times New Roman" panose="02020603050405020304" pitchFamily="18" charset="0"/>
                <a:ea typeface="Liberation Mono"/>
                <a:cs typeface="Liberation Mono"/>
              </a:rPr>
              <a:t> &lt; 0){</a:t>
            </a:r>
            <a:endParaRPr lang="ru-RU" sz="1100" i="1" dirty="0">
              <a:latin typeface="Liberation Mono"/>
              <a:ea typeface="Liberation Mono"/>
              <a:cs typeface="Liberation Mono"/>
            </a:endParaRPr>
          </a:p>
          <a:p>
            <a:pPr algn="just" hangingPunct="0">
              <a:lnSpc>
                <a:spcPct val="115000"/>
              </a:lnSpc>
              <a:spcAft>
                <a:spcPts val="0"/>
              </a:spcAft>
            </a:pPr>
            <a:r>
              <a:rPr lang="en-US" i="1" dirty="0">
                <a:solidFill>
                  <a:srgbClr val="000000"/>
                </a:solidFill>
                <a:highlight>
                  <a:srgbClr val="FFFFFF"/>
                </a:highlight>
                <a:latin typeface="Times New Roman" panose="02020603050405020304" pitchFamily="18" charset="0"/>
                <a:ea typeface="Liberation Mono"/>
                <a:cs typeface="Liberation Mono"/>
              </a:rPr>
              <a:t>	</a:t>
            </a:r>
            <a:r>
              <a:rPr lang="en-US" i="1" dirty="0" err="1">
                <a:solidFill>
                  <a:srgbClr val="000000"/>
                </a:solidFill>
                <a:highlight>
                  <a:srgbClr val="FFFFFF"/>
                </a:highlight>
                <a:latin typeface="Times New Roman" panose="02020603050405020304" pitchFamily="18" charset="0"/>
                <a:ea typeface="Liberation Mono"/>
                <a:cs typeface="Liberation Mono"/>
              </a:rPr>
              <a:t>System.out.print</a:t>
            </a:r>
            <a:r>
              <a:rPr lang="en-US" i="1" dirty="0">
                <a:solidFill>
                  <a:srgbClr val="000000"/>
                </a:solidFill>
                <a:highlight>
                  <a:srgbClr val="FFFFFF"/>
                </a:highlight>
                <a:latin typeface="Times New Roman" panose="02020603050405020304" pitchFamily="18" charset="0"/>
                <a:ea typeface="Liberation Mono"/>
                <a:cs typeface="Liberation Mono"/>
              </a:rPr>
              <a:t>(”Error: index is ”+ </a:t>
            </a:r>
            <a:r>
              <a:rPr lang="en-US" i="1" dirty="0" err="1">
                <a:solidFill>
                  <a:srgbClr val="000000"/>
                </a:solidFill>
                <a:highlight>
                  <a:srgbClr val="FFFFFF"/>
                </a:highlight>
                <a:latin typeface="Times New Roman" panose="02020603050405020304" pitchFamily="18" charset="0"/>
                <a:ea typeface="Liberation Mono"/>
                <a:cs typeface="Liberation Mono"/>
              </a:rPr>
              <a:t>i</a:t>
            </a:r>
            <a:r>
              <a:rPr lang="en-US" i="1" dirty="0">
                <a:solidFill>
                  <a:srgbClr val="000000"/>
                </a:solidFill>
                <a:highlight>
                  <a:srgbClr val="FFFFFF"/>
                </a:highlight>
                <a:latin typeface="Times New Roman" panose="02020603050405020304" pitchFamily="18" charset="0"/>
                <a:ea typeface="Liberation Mono"/>
                <a:cs typeface="Liberation Mono"/>
              </a:rPr>
              <a:t>);</a:t>
            </a:r>
            <a:endParaRPr lang="ru-RU" sz="1100" i="1" dirty="0">
              <a:latin typeface="Liberation Mono"/>
              <a:ea typeface="Liberation Mono"/>
              <a:cs typeface="Liberation Mono"/>
            </a:endParaRPr>
          </a:p>
          <a:p>
            <a:pPr algn="just" hangingPunct="0">
              <a:lnSpc>
                <a:spcPct val="115000"/>
              </a:lnSpc>
              <a:spcAft>
                <a:spcPts val="0"/>
              </a:spcAft>
            </a:pPr>
            <a:r>
              <a:rPr lang="ru-RU" i="1" dirty="0">
                <a:solidFill>
                  <a:srgbClr val="000000"/>
                </a:solidFill>
                <a:highlight>
                  <a:srgbClr val="FFFFFF"/>
                </a:highlight>
                <a:latin typeface="Times New Roman" panose="02020603050405020304" pitchFamily="18" charset="0"/>
                <a:ea typeface="Liberation Mono"/>
                <a:cs typeface="Liberation Mono"/>
              </a:rPr>
              <a:t>}</a:t>
            </a:r>
            <a:endParaRPr lang="ru-RU" sz="1100" i="1" dirty="0">
              <a:effectLst/>
              <a:latin typeface="Liberation Mono"/>
              <a:ea typeface="Liberation Mono"/>
              <a:cs typeface="Liberation Mono"/>
            </a:endParaRPr>
          </a:p>
        </p:txBody>
      </p:sp>
      <p:sp>
        <p:nvSpPr>
          <p:cNvPr id="5" name="Прямоугольник 4">
            <a:extLst>
              <a:ext uri="{FF2B5EF4-FFF2-40B4-BE49-F238E27FC236}">
                <a16:creationId xmlns:a16="http://schemas.microsoft.com/office/drawing/2014/main" id="{6699A65F-E3E1-4B9A-90AA-F94D560F7937}"/>
              </a:ext>
            </a:extLst>
          </p:cNvPr>
          <p:cNvSpPr/>
          <p:nvPr/>
        </p:nvSpPr>
        <p:spPr>
          <a:xfrm>
            <a:off x="1518645" y="2925762"/>
            <a:ext cx="6096000" cy="2868286"/>
          </a:xfrm>
          <a:prstGeom prst="rect">
            <a:avLst/>
          </a:prstGeom>
          <a:ln>
            <a:solidFill>
              <a:schemeClr val="tx1">
                <a:lumMod val="65000"/>
                <a:lumOff val="35000"/>
              </a:schemeClr>
            </a:solidFill>
          </a:ln>
        </p:spPr>
        <p:txBody>
          <a:bodyPr>
            <a:spAutoFit/>
          </a:bodyPr>
          <a:lstStyle/>
          <a:p>
            <a:pPr algn="just" hangingPunct="0">
              <a:lnSpc>
                <a:spcPct val="115000"/>
              </a:lnSpc>
              <a:spcAft>
                <a:spcPts val="0"/>
              </a:spcAft>
            </a:pP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Scanner in</a:t>
            </a:r>
            <a:r>
              <a:rPr lang="ru-RU"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 = </a:t>
            </a: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new Scanner</a:t>
            </a:r>
            <a:r>
              <a:rPr lang="ru-RU"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System</a:t>
            </a:r>
            <a:r>
              <a:rPr lang="ru-RU"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in</a:t>
            </a:r>
            <a:r>
              <a:rPr lang="ru-RU"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int x = </a:t>
            </a:r>
            <a:r>
              <a:rPr lang="en-US" i="1" dirty="0" err="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in.nextInt</a:t>
            </a: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assert x&gt;=0;</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double y = x * </a:t>
            </a:r>
            <a:r>
              <a:rPr lang="en-US" i="1" dirty="0" err="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Math.sqrt</a:t>
            </a: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(x);</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System</a:t>
            </a:r>
            <a:r>
              <a:rPr lang="ru-RU"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out</a:t>
            </a:r>
            <a:r>
              <a:rPr lang="ru-RU"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r>
              <a:rPr lang="en-US" i="1" dirty="0" err="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println</a:t>
            </a:r>
            <a:r>
              <a:rPr lang="ru-RU"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y</a:t>
            </a:r>
            <a:r>
              <a:rPr lang="ru-RU"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 </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ru-RU" sz="1400" dirty="0">
                <a:latin typeface="Calibri" panose="020F0502020204030204" pitchFamily="34" charset="0"/>
                <a:ea typeface="Times New Roman" panose="02020603050405020304" pitchFamily="18" charset="0"/>
                <a:cs typeface="Arial" panose="020B0604020202020204" pitchFamily="34" charset="0"/>
              </a:rPr>
              <a:t> </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ru-RU"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Вывод:</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Exception in thread "main" </a:t>
            </a:r>
            <a:r>
              <a:rPr lang="en-US" i="1" dirty="0" err="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java.lang.AssertionError</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	at </a:t>
            </a:r>
            <a:r>
              <a:rPr lang="en-US" i="1" dirty="0" err="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TestAssert.main</a:t>
            </a:r>
            <a:r>
              <a:rPr lang="en-US" i="1"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(TestAssert.java:7)</a:t>
            </a:r>
            <a:endParaRPr lang="ru-RU" sz="1400" dirty="0">
              <a:effectLst/>
              <a:latin typeface="Calibri" panose="020F0502020204030204" pitchFamily="34" charset="0"/>
              <a:ea typeface="Calibri" panose="020F0502020204030204" pitchFamily="34" charset="0"/>
              <a:cs typeface="Tahoma" panose="020B0604030504040204" pitchFamily="34" charset="0"/>
            </a:endParaRPr>
          </a:p>
        </p:txBody>
      </p:sp>
    </p:spTree>
    <p:extLst>
      <p:ext uri="{BB962C8B-B14F-4D97-AF65-F5344CB8AC3E}">
        <p14:creationId xmlns:p14="http://schemas.microsoft.com/office/powerpoint/2010/main" val="126395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2902A-FA5D-45A8-81EE-4342D330F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2B538A-2A50-48E0-89A4-F2D2EEB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7030" y="-5522982"/>
            <a:ext cx="384048" cy="1143001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319273A-84F0-4EF0-9ABB-6725351DB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8428" y="272368"/>
            <a:ext cx="1741251" cy="11430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2E851348-2709-4C34-A32D-FEE4AF07F6A5}"/>
              </a:ext>
            </a:extLst>
          </p:cNvPr>
          <p:cNvSpPr>
            <a:spLocks noGrp="1"/>
          </p:cNvSpPr>
          <p:nvPr>
            <p:ph type="title"/>
          </p:nvPr>
        </p:nvSpPr>
        <p:spPr>
          <a:xfrm>
            <a:off x="643467" y="5281127"/>
            <a:ext cx="10905066" cy="938698"/>
          </a:xfrm>
        </p:spPr>
        <p:txBody>
          <a:bodyPr>
            <a:normAutofit/>
          </a:bodyPr>
          <a:lstStyle/>
          <a:p>
            <a:pPr algn="ctr"/>
            <a:r>
              <a:rPr lang="ru-RU" dirty="0" err="1"/>
              <a:t>Логгирование</a:t>
            </a:r>
            <a:endParaRPr lang="ru-RU" dirty="0"/>
          </a:p>
        </p:txBody>
      </p:sp>
      <p:sp>
        <p:nvSpPr>
          <p:cNvPr id="7" name="Прямоугольник 6">
            <a:extLst>
              <a:ext uri="{FF2B5EF4-FFF2-40B4-BE49-F238E27FC236}">
                <a16:creationId xmlns:a16="http://schemas.microsoft.com/office/drawing/2014/main" id="{D35558B9-E537-41B3-A350-128DCCA4EB21}"/>
              </a:ext>
            </a:extLst>
          </p:cNvPr>
          <p:cNvSpPr/>
          <p:nvPr/>
        </p:nvSpPr>
        <p:spPr>
          <a:xfrm>
            <a:off x="384047" y="554527"/>
            <a:ext cx="6096000" cy="1549783"/>
          </a:xfrm>
          <a:prstGeom prst="rect">
            <a:avLst/>
          </a:prstGeom>
          <a:ln>
            <a:solidFill>
              <a:schemeClr val="tx1">
                <a:lumMod val="65000"/>
                <a:lumOff val="35000"/>
              </a:schemeClr>
            </a:solidFill>
          </a:ln>
        </p:spPr>
        <p:txBody>
          <a:bodyPr>
            <a:spAutoFit/>
          </a:bodyPr>
          <a:lstStyle/>
          <a:p>
            <a:pPr algn="just" hangingPunct="0">
              <a:lnSpc>
                <a:spcPct val="115000"/>
              </a:lnSpc>
              <a:spcAft>
                <a:spcPts val="0"/>
              </a:spcAft>
            </a:pP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Scanner in</a:t>
            </a:r>
            <a:r>
              <a:rPr lang="ru-RU"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 = </a:t>
            </a: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new Scanner</a:t>
            </a:r>
            <a:r>
              <a:rPr lang="ru-RU"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System</a:t>
            </a:r>
            <a:r>
              <a:rPr lang="ru-RU"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in</a:t>
            </a:r>
            <a:r>
              <a:rPr lang="ru-RU"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endParaRPr lang="ru-RU" sz="1400">
              <a:highlight>
                <a:srgbClr val="FFFFFF"/>
              </a:highlight>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int x = in.nextInt();</a:t>
            </a:r>
            <a:endParaRPr lang="ru-RU" sz="1400">
              <a:highlight>
                <a:srgbClr val="FFFFFF"/>
              </a:highlight>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endParaRPr lang="ru-RU" i="1">
              <a:solidFill>
                <a:srgbClr val="000000"/>
              </a:solidFill>
              <a:highlight>
                <a:srgbClr val="FFFFFF"/>
              </a:highlight>
              <a:latin typeface="Times New Roman" panose="02020603050405020304" pitchFamily="18" charset="0"/>
            </a:endParaRPr>
          </a:p>
          <a:p>
            <a:pPr defTabSz="914400" eaLnBrk="0" fontAlgn="base" hangingPunct="0">
              <a:lnSpc>
                <a:spcPct val="115000"/>
              </a:lnSpc>
              <a:spcBef>
                <a:spcPct val="0"/>
              </a:spcBef>
              <a:spcAft>
                <a:spcPct val="0"/>
              </a:spcAft>
            </a:pPr>
            <a:r>
              <a:rPr lang="en-US" i="1">
                <a:solidFill>
                  <a:srgbClr val="000000"/>
                </a:solidFill>
                <a:highlight>
                  <a:srgbClr val="FFFFFF"/>
                </a:highlight>
                <a:latin typeface="Times New Roman" panose="02020603050405020304" pitchFamily="18" charset="0"/>
              </a:rPr>
              <a:t>System</a:t>
            </a:r>
            <a:r>
              <a:rPr lang="en-US" i="1">
                <a:solidFill>
                  <a:srgbClr val="000000"/>
                </a:solidFill>
                <a:highlight>
                  <a:srgbClr val="FFFFFF"/>
                </a:highlight>
                <a:latin typeface="Times New Roman" panose="02020603050405020304" pitchFamily="18" charset="0"/>
                <a:ea typeface="Liberation Mono"/>
                <a:cs typeface="Liberation Mono"/>
              </a:rPr>
              <a:t>.</a:t>
            </a:r>
            <a:r>
              <a:rPr lang="ru-RU" i="1">
                <a:solidFill>
                  <a:srgbClr val="000000"/>
                </a:solidFill>
                <a:highlight>
                  <a:srgbClr val="FFFFFF"/>
                </a:highlight>
                <a:latin typeface="Times New Roman" panose="02020603050405020304" pitchFamily="18" charset="0"/>
              </a:rPr>
              <a:t>out.print (“</a:t>
            </a:r>
            <a:r>
              <a:rPr lang="en-US" i="1">
                <a:solidFill>
                  <a:srgbClr val="000000"/>
                </a:solidFill>
                <a:highlight>
                  <a:srgbClr val="FFFFFF"/>
                </a:highlight>
                <a:latin typeface="Times New Roman" panose="02020603050405020304" pitchFamily="18" charset="0"/>
              </a:rPr>
              <a:t>x</a:t>
            </a:r>
            <a:r>
              <a:rPr lang="ru-RU" i="1">
                <a:solidFill>
                  <a:srgbClr val="000000"/>
                </a:solidFill>
                <a:highlight>
                  <a:srgbClr val="FFFFFF"/>
                </a:highlight>
                <a:latin typeface="Times New Roman" panose="02020603050405020304" pitchFamily="18" charset="0"/>
              </a:rPr>
              <a:t>: ” + </a:t>
            </a:r>
            <a:r>
              <a:rPr lang="en-US" i="1">
                <a:solidFill>
                  <a:srgbClr val="000000"/>
                </a:solidFill>
                <a:highlight>
                  <a:srgbClr val="FFFFFF"/>
                </a:highlight>
                <a:latin typeface="Times New Roman" panose="02020603050405020304" pitchFamily="18" charset="0"/>
              </a:rPr>
              <a:t>x</a:t>
            </a:r>
            <a:r>
              <a:rPr lang="ru-RU" i="1">
                <a:solidFill>
                  <a:srgbClr val="000000"/>
                </a:solidFill>
                <a:highlight>
                  <a:srgbClr val="FFFFFF"/>
                </a:highlight>
                <a:latin typeface="Times New Roman" panose="02020603050405020304" pitchFamily="18" charset="0"/>
              </a:rPr>
              <a:t> );</a:t>
            </a:r>
          </a:p>
          <a:p>
            <a:pPr algn="just" hangingPunct="0">
              <a:lnSpc>
                <a:spcPct val="115000"/>
              </a:lnSpc>
              <a:spcAft>
                <a:spcPts val="0"/>
              </a:spcAft>
            </a:pPr>
            <a:endParaRPr lang="ru-RU" sz="1100" i="1" dirty="0">
              <a:effectLst/>
              <a:latin typeface="Liberation Mono"/>
              <a:ea typeface="Liberation Mono"/>
              <a:cs typeface="Liberation Mono"/>
            </a:endParaRPr>
          </a:p>
        </p:txBody>
      </p:sp>
      <p:sp>
        <p:nvSpPr>
          <p:cNvPr id="9" name="Прямоугольник 8">
            <a:extLst>
              <a:ext uri="{FF2B5EF4-FFF2-40B4-BE49-F238E27FC236}">
                <a16:creationId xmlns:a16="http://schemas.microsoft.com/office/drawing/2014/main" id="{809AB714-847E-4DA3-910A-A592D40BF327}"/>
              </a:ext>
            </a:extLst>
          </p:cNvPr>
          <p:cNvSpPr/>
          <p:nvPr/>
        </p:nvSpPr>
        <p:spPr>
          <a:xfrm>
            <a:off x="384047" y="2258070"/>
            <a:ext cx="8974761" cy="1233992"/>
          </a:xfrm>
          <a:prstGeom prst="rect">
            <a:avLst/>
          </a:prstGeom>
          <a:ln>
            <a:solidFill>
              <a:schemeClr val="tx1">
                <a:lumMod val="65000"/>
                <a:lumOff val="35000"/>
              </a:schemeClr>
            </a:solidFill>
          </a:ln>
        </p:spPr>
        <p:txBody>
          <a:bodyPr wrap="square">
            <a:spAutoFit/>
          </a:bodyPr>
          <a:lstStyle/>
          <a:p>
            <a:pPr lvl="0" defTabSz="914400" eaLnBrk="0" fontAlgn="base" hangingPunct="0">
              <a:spcBef>
                <a:spcPct val="0"/>
              </a:spcBef>
              <a:spcAft>
                <a:spcPct val="0"/>
              </a:spcAft>
            </a:pPr>
            <a:r>
              <a:rPr lang="ru-RU" altLang="ru-RU" i="1" dirty="0" err="1">
                <a:solidFill>
                  <a:srgbClr val="000000"/>
                </a:solidFill>
                <a:highlight>
                  <a:srgbClr val="FFFFFF"/>
                </a:highlight>
                <a:latin typeface="Times New Roman" panose="02020603050405020304" pitchFamily="18" charset="0"/>
              </a:rPr>
              <a:t>Log.i</a:t>
            </a:r>
            <a:r>
              <a:rPr lang="ru-RU" altLang="ru-RU" i="1" dirty="0">
                <a:solidFill>
                  <a:srgbClr val="000000"/>
                </a:solidFill>
                <a:highlight>
                  <a:srgbClr val="FFFFFF"/>
                </a:highlight>
                <a:latin typeface="Times New Roman" panose="02020603050405020304" pitchFamily="18" charset="0"/>
              </a:rPr>
              <a:t>("</a:t>
            </a:r>
            <a:r>
              <a:rPr lang="ru-RU" altLang="ru-RU" i="1" dirty="0" err="1">
                <a:solidFill>
                  <a:srgbClr val="000000"/>
                </a:solidFill>
                <a:highlight>
                  <a:srgbClr val="FFFFFF"/>
                </a:highlight>
                <a:latin typeface="Times New Roman" panose="02020603050405020304" pitchFamily="18" charset="0"/>
              </a:rPr>
              <a:t>LiveActivity</a:t>
            </a:r>
            <a:r>
              <a:rPr lang="ru-RU" altLang="ru-RU" i="1" dirty="0">
                <a:solidFill>
                  <a:srgbClr val="000000"/>
                </a:solidFill>
                <a:highlight>
                  <a:srgbClr val="FFFFFF"/>
                </a:highlight>
                <a:latin typeface="Times New Roman" panose="02020603050405020304" pitchFamily="18" charset="0"/>
              </a:rPr>
              <a:t>", "</a:t>
            </a:r>
            <a:r>
              <a:rPr lang="ru-RU" altLang="ru-RU" i="1" dirty="0" err="1">
                <a:solidFill>
                  <a:srgbClr val="000000"/>
                </a:solidFill>
                <a:highlight>
                  <a:srgbClr val="FFFFFF"/>
                </a:highlight>
                <a:latin typeface="Times New Roman" panose="02020603050405020304" pitchFamily="18" charset="0"/>
              </a:rPr>
              <a:t>on</a:t>
            </a:r>
            <a:r>
              <a:rPr lang="en-US" altLang="ru-RU" i="1" dirty="0">
                <a:solidFill>
                  <a:srgbClr val="000000"/>
                </a:solidFill>
                <a:highlight>
                  <a:srgbClr val="FFFFFF"/>
                </a:highlight>
                <a:latin typeface="Times New Roman" panose="02020603050405020304" pitchFamily="18" charset="0"/>
              </a:rPr>
              <a:t>Create</a:t>
            </a:r>
            <a:r>
              <a:rPr lang="ru-RU" altLang="ru-RU" i="1" dirty="0">
                <a:solidFill>
                  <a:srgbClr val="000000"/>
                </a:solidFill>
                <a:highlight>
                  <a:srgbClr val="FFFFFF"/>
                </a:highlight>
                <a:latin typeface="Times New Roman" panose="02020603050405020304" pitchFamily="18" charset="0"/>
              </a:rPr>
              <a:t>");</a:t>
            </a:r>
          </a:p>
          <a:p>
            <a:pPr algn="just" hangingPunct="0">
              <a:lnSpc>
                <a:spcPct val="115000"/>
              </a:lnSpc>
              <a:spcAft>
                <a:spcPts val="0"/>
              </a:spcAft>
            </a:pPr>
            <a:r>
              <a:rPr lang="ru-RU" sz="1400" dirty="0">
                <a:latin typeface="Calibri" panose="020F0502020204030204" pitchFamily="34" charset="0"/>
                <a:ea typeface="Times New Roman" panose="02020603050405020304" pitchFamily="18" charset="0"/>
                <a:cs typeface="Arial" panose="020B0604020202020204" pitchFamily="34" charset="0"/>
              </a:rPr>
              <a:t> </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ru-RU"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Вывод:</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2020-12-03 14:16:13.212 27598-27598/</a:t>
            </a:r>
            <a:r>
              <a:rPr lang="en-US"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com.example.liveactivity</a:t>
            </a:r>
            <a:r>
              <a:rPr lang="en-US"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I/</a:t>
            </a:r>
            <a:r>
              <a:rPr lang="en-US"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LiveActivity</a:t>
            </a:r>
            <a:r>
              <a:rPr lang="en-US"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US"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on</a:t>
            </a:r>
            <a:r>
              <a:rPr lang="en-US" altLang="ru-RU" i="1" dirty="0" err="1">
                <a:solidFill>
                  <a:srgbClr val="000000"/>
                </a:solidFill>
                <a:highlight>
                  <a:srgbClr val="FFFFFF"/>
                </a:highlight>
                <a:latin typeface="Times New Roman" panose="02020603050405020304" pitchFamily="18" charset="0"/>
              </a:rPr>
              <a:t>Create</a:t>
            </a:r>
            <a:endParaRPr lang="ru-RU" sz="1400" dirty="0">
              <a:effectLst/>
              <a:latin typeface="Calibri" panose="020F0502020204030204" pitchFamily="34" charset="0"/>
              <a:ea typeface="Calibri" panose="020F0502020204030204" pitchFamily="34" charset="0"/>
              <a:cs typeface="Tahoma" panose="020B0604030504040204" pitchFamily="34" charset="0"/>
            </a:endParaRPr>
          </a:p>
        </p:txBody>
      </p:sp>
      <p:sp>
        <p:nvSpPr>
          <p:cNvPr id="11" name="Прямоугольник 10">
            <a:extLst>
              <a:ext uri="{FF2B5EF4-FFF2-40B4-BE49-F238E27FC236}">
                <a16:creationId xmlns:a16="http://schemas.microsoft.com/office/drawing/2014/main" id="{8E5E4C57-3EF0-4E6F-A2FA-A946DC74FDD6}"/>
              </a:ext>
            </a:extLst>
          </p:cNvPr>
          <p:cNvSpPr/>
          <p:nvPr/>
        </p:nvSpPr>
        <p:spPr>
          <a:xfrm>
            <a:off x="384047" y="3687409"/>
            <a:ext cx="8974761" cy="1233992"/>
          </a:xfrm>
          <a:prstGeom prst="rect">
            <a:avLst/>
          </a:prstGeom>
          <a:ln>
            <a:solidFill>
              <a:schemeClr val="tx1">
                <a:lumMod val="65000"/>
                <a:lumOff val="35000"/>
              </a:schemeClr>
            </a:solidFill>
          </a:ln>
        </p:spPr>
        <p:txBody>
          <a:bodyPr wrap="square">
            <a:spAutoFit/>
          </a:bodyPr>
          <a:lstStyle/>
          <a:p>
            <a:pPr lvl="0" defTabSz="914400" eaLnBrk="0" fontAlgn="base" hangingPunct="0">
              <a:spcBef>
                <a:spcPct val="0"/>
              </a:spcBef>
              <a:spcAft>
                <a:spcPct val="0"/>
              </a:spcAft>
            </a:pPr>
            <a:r>
              <a:rPr lang="ru-RU" altLang="ru-RU" i="1">
                <a:solidFill>
                  <a:srgbClr val="000000"/>
                </a:solidFill>
                <a:highlight>
                  <a:srgbClr val="FFFFFF"/>
                </a:highlight>
                <a:latin typeface="Times New Roman" panose="02020603050405020304" pitchFamily="18" charset="0"/>
              </a:rPr>
              <a:t>Log.i("LiveActivity", "onDestroy");</a:t>
            </a:r>
          </a:p>
          <a:p>
            <a:pPr algn="just" hangingPunct="0">
              <a:lnSpc>
                <a:spcPct val="115000"/>
              </a:lnSpc>
              <a:spcAft>
                <a:spcPts val="0"/>
              </a:spcAft>
            </a:pPr>
            <a:r>
              <a:rPr lang="ru-RU" sz="1400">
                <a:latin typeface="Calibri" panose="020F0502020204030204" pitchFamily="34" charset="0"/>
                <a:ea typeface="Times New Roman" panose="02020603050405020304" pitchFamily="18" charset="0"/>
                <a:cs typeface="Arial" panose="020B0604020202020204" pitchFamily="34" charset="0"/>
              </a:rPr>
              <a:t> </a:t>
            </a:r>
            <a:endParaRPr lang="ru-RU" sz="140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ru-RU">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Вывод:</a:t>
            </a:r>
            <a:endParaRPr lang="ru-RU" sz="140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a:solidFill>
                  <a:srgbClr val="000000"/>
                </a:solidFill>
                <a:latin typeface="Times New Roman" panose="02020603050405020304" pitchFamily="18" charset="0"/>
                <a:ea typeface="Times New Roman" panose="02020603050405020304" pitchFamily="18" charset="0"/>
                <a:cs typeface="Arial" panose="020B0604020202020204" pitchFamily="34" charset="0"/>
              </a:rPr>
              <a:t>2020-12-03 14:16:13.212 27598-27598/com.example.liveactivity I/LiveActivity: </a:t>
            </a:r>
            <a:r>
              <a:rPr lang="ru-RU" altLang="ru-RU" i="1">
                <a:solidFill>
                  <a:srgbClr val="000000"/>
                </a:solidFill>
                <a:highlight>
                  <a:srgbClr val="FFFFFF"/>
                </a:highlight>
                <a:latin typeface="Times New Roman" panose="02020603050405020304" pitchFamily="18" charset="0"/>
              </a:rPr>
              <a:t>onDestroy</a:t>
            </a:r>
            <a:endParaRPr lang="ru-RU" sz="1400" dirty="0">
              <a:effectLst/>
              <a:latin typeface="Calibri" panose="020F0502020204030204" pitchFamily="34" charset="0"/>
              <a:ea typeface="Calibri" panose="020F0502020204030204" pitchFamily="34" charset="0"/>
              <a:cs typeface="Tahoma" panose="020B0604030504040204" pitchFamily="34" charset="0"/>
            </a:endParaRPr>
          </a:p>
        </p:txBody>
      </p:sp>
    </p:spTree>
    <p:extLst>
      <p:ext uri="{BB962C8B-B14F-4D97-AF65-F5344CB8AC3E}">
        <p14:creationId xmlns:p14="http://schemas.microsoft.com/office/powerpoint/2010/main" val="147863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2902A-FA5D-45A8-81EE-4342D330F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2B538A-2A50-48E0-89A4-F2D2EEB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7030" y="-5522982"/>
            <a:ext cx="384048" cy="1143001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319273A-84F0-4EF0-9ABB-6725351DB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8428" y="272368"/>
            <a:ext cx="1741251" cy="11430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2E851348-2709-4C34-A32D-FEE4AF07F6A5}"/>
              </a:ext>
            </a:extLst>
          </p:cNvPr>
          <p:cNvSpPr>
            <a:spLocks noGrp="1"/>
          </p:cNvSpPr>
          <p:nvPr>
            <p:ph type="title"/>
          </p:nvPr>
        </p:nvSpPr>
        <p:spPr>
          <a:xfrm>
            <a:off x="643467" y="5281127"/>
            <a:ext cx="10905066" cy="938698"/>
          </a:xfrm>
        </p:spPr>
        <p:txBody>
          <a:bodyPr>
            <a:normAutofit/>
          </a:bodyPr>
          <a:lstStyle/>
          <a:p>
            <a:pPr algn="ctr"/>
            <a:r>
              <a:rPr lang="ru-RU" dirty="0" err="1"/>
              <a:t>Логгирование</a:t>
            </a:r>
            <a:endParaRPr lang="ru-RU" dirty="0"/>
          </a:p>
        </p:txBody>
      </p:sp>
      <p:sp>
        <p:nvSpPr>
          <p:cNvPr id="7" name="Прямоугольник 6">
            <a:extLst>
              <a:ext uri="{FF2B5EF4-FFF2-40B4-BE49-F238E27FC236}">
                <a16:creationId xmlns:a16="http://schemas.microsoft.com/office/drawing/2014/main" id="{D35558B9-E537-41B3-A350-128DCCA4EB21}"/>
              </a:ext>
            </a:extLst>
          </p:cNvPr>
          <p:cNvSpPr/>
          <p:nvPr/>
        </p:nvSpPr>
        <p:spPr>
          <a:xfrm>
            <a:off x="384047" y="554527"/>
            <a:ext cx="6096000" cy="1549783"/>
          </a:xfrm>
          <a:prstGeom prst="rect">
            <a:avLst/>
          </a:prstGeom>
          <a:ln>
            <a:solidFill>
              <a:schemeClr val="tx1">
                <a:lumMod val="65000"/>
                <a:lumOff val="35000"/>
              </a:schemeClr>
            </a:solidFill>
          </a:ln>
        </p:spPr>
        <p:txBody>
          <a:bodyPr>
            <a:spAutoFit/>
          </a:bodyPr>
          <a:lstStyle/>
          <a:p>
            <a:pPr algn="just" hangingPunct="0">
              <a:lnSpc>
                <a:spcPct val="115000"/>
              </a:lnSpc>
              <a:spcAft>
                <a:spcPts val="0"/>
              </a:spcAft>
            </a:pP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Scanner in</a:t>
            </a:r>
            <a:r>
              <a:rPr lang="ru-RU"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 = </a:t>
            </a: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new Scanner</a:t>
            </a:r>
            <a:r>
              <a:rPr lang="ru-RU"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System</a:t>
            </a:r>
            <a:r>
              <a:rPr lang="ru-RU"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in</a:t>
            </a:r>
            <a:r>
              <a:rPr lang="ru-RU"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a:t>
            </a:r>
            <a:endParaRPr lang="ru-RU" sz="1400">
              <a:highlight>
                <a:srgbClr val="FFFFFF"/>
              </a:highlight>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int x = in.nextInt();</a:t>
            </a:r>
            <a:endParaRPr lang="ru-RU" sz="1400">
              <a:highlight>
                <a:srgbClr val="FFFFFF"/>
              </a:highlight>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endParaRPr lang="ru-RU" i="1">
              <a:solidFill>
                <a:srgbClr val="000000"/>
              </a:solidFill>
              <a:highlight>
                <a:srgbClr val="FFFFFF"/>
              </a:highlight>
              <a:latin typeface="Times New Roman" panose="02020603050405020304" pitchFamily="18" charset="0"/>
            </a:endParaRPr>
          </a:p>
          <a:p>
            <a:pPr defTabSz="914400" eaLnBrk="0" fontAlgn="base" hangingPunct="0">
              <a:lnSpc>
                <a:spcPct val="115000"/>
              </a:lnSpc>
              <a:spcBef>
                <a:spcPct val="0"/>
              </a:spcBef>
              <a:spcAft>
                <a:spcPct val="0"/>
              </a:spcAft>
            </a:pPr>
            <a:r>
              <a:rPr lang="en-US" i="1">
                <a:solidFill>
                  <a:srgbClr val="000000"/>
                </a:solidFill>
                <a:highlight>
                  <a:srgbClr val="FFFFFF"/>
                </a:highlight>
                <a:latin typeface="Times New Roman" panose="02020603050405020304" pitchFamily="18" charset="0"/>
              </a:rPr>
              <a:t>System</a:t>
            </a:r>
            <a:r>
              <a:rPr lang="en-US" i="1">
                <a:solidFill>
                  <a:srgbClr val="000000"/>
                </a:solidFill>
                <a:highlight>
                  <a:srgbClr val="FFFFFF"/>
                </a:highlight>
                <a:latin typeface="Times New Roman" panose="02020603050405020304" pitchFamily="18" charset="0"/>
                <a:ea typeface="Liberation Mono"/>
                <a:cs typeface="Liberation Mono"/>
              </a:rPr>
              <a:t>.</a:t>
            </a:r>
            <a:r>
              <a:rPr lang="ru-RU" i="1">
                <a:solidFill>
                  <a:srgbClr val="000000"/>
                </a:solidFill>
                <a:highlight>
                  <a:srgbClr val="FFFFFF"/>
                </a:highlight>
                <a:latin typeface="Times New Roman" panose="02020603050405020304" pitchFamily="18" charset="0"/>
              </a:rPr>
              <a:t>out.print (“</a:t>
            </a:r>
            <a:r>
              <a:rPr lang="en-US" i="1">
                <a:solidFill>
                  <a:srgbClr val="000000"/>
                </a:solidFill>
                <a:highlight>
                  <a:srgbClr val="FFFFFF"/>
                </a:highlight>
                <a:latin typeface="Times New Roman" panose="02020603050405020304" pitchFamily="18" charset="0"/>
              </a:rPr>
              <a:t>x</a:t>
            </a:r>
            <a:r>
              <a:rPr lang="ru-RU" i="1">
                <a:solidFill>
                  <a:srgbClr val="000000"/>
                </a:solidFill>
                <a:highlight>
                  <a:srgbClr val="FFFFFF"/>
                </a:highlight>
                <a:latin typeface="Times New Roman" panose="02020603050405020304" pitchFamily="18" charset="0"/>
              </a:rPr>
              <a:t>: ” + </a:t>
            </a:r>
            <a:r>
              <a:rPr lang="en-US" i="1">
                <a:solidFill>
                  <a:srgbClr val="000000"/>
                </a:solidFill>
                <a:highlight>
                  <a:srgbClr val="FFFFFF"/>
                </a:highlight>
                <a:latin typeface="Times New Roman" panose="02020603050405020304" pitchFamily="18" charset="0"/>
              </a:rPr>
              <a:t>x</a:t>
            </a:r>
            <a:r>
              <a:rPr lang="ru-RU" i="1">
                <a:solidFill>
                  <a:srgbClr val="000000"/>
                </a:solidFill>
                <a:highlight>
                  <a:srgbClr val="FFFFFF"/>
                </a:highlight>
                <a:latin typeface="Times New Roman" panose="02020603050405020304" pitchFamily="18" charset="0"/>
              </a:rPr>
              <a:t> );</a:t>
            </a:r>
          </a:p>
          <a:p>
            <a:pPr algn="just" hangingPunct="0">
              <a:lnSpc>
                <a:spcPct val="115000"/>
              </a:lnSpc>
              <a:spcAft>
                <a:spcPts val="0"/>
              </a:spcAft>
            </a:pPr>
            <a:endParaRPr lang="ru-RU" sz="1100" i="1" dirty="0">
              <a:effectLst/>
              <a:latin typeface="Liberation Mono"/>
              <a:ea typeface="Liberation Mono"/>
              <a:cs typeface="Liberation Mono"/>
            </a:endParaRPr>
          </a:p>
        </p:txBody>
      </p:sp>
      <p:sp>
        <p:nvSpPr>
          <p:cNvPr id="9" name="Прямоугольник 8">
            <a:extLst>
              <a:ext uri="{FF2B5EF4-FFF2-40B4-BE49-F238E27FC236}">
                <a16:creationId xmlns:a16="http://schemas.microsoft.com/office/drawing/2014/main" id="{809AB714-847E-4DA3-910A-A592D40BF327}"/>
              </a:ext>
            </a:extLst>
          </p:cNvPr>
          <p:cNvSpPr/>
          <p:nvPr/>
        </p:nvSpPr>
        <p:spPr>
          <a:xfrm>
            <a:off x="384047" y="2258070"/>
            <a:ext cx="8974761" cy="1233992"/>
          </a:xfrm>
          <a:prstGeom prst="rect">
            <a:avLst/>
          </a:prstGeom>
          <a:ln>
            <a:solidFill>
              <a:schemeClr val="tx1">
                <a:lumMod val="65000"/>
                <a:lumOff val="35000"/>
              </a:schemeClr>
            </a:solidFill>
          </a:ln>
        </p:spPr>
        <p:txBody>
          <a:bodyPr wrap="square">
            <a:spAutoFit/>
          </a:bodyPr>
          <a:lstStyle/>
          <a:p>
            <a:pPr lvl="0" defTabSz="914400" eaLnBrk="0" fontAlgn="base" hangingPunct="0">
              <a:spcBef>
                <a:spcPct val="0"/>
              </a:spcBef>
              <a:spcAft>
                <a:spcPct val="0"/>
              </a:spcAft>
            </a:pPr>
            <a:r>
              <a:rPr lang="ru-RU" altLang="ru-RU" i="1" dirty="0" err="1">
                <a:solidFill>
                  <a:srgbClr val="000000"/>
                </a:solidFill>
                <a:highlight>
                  <a:srgbClr val="FFFFFF"/>
                </a:highlight>
                <a:latin typeface="Times New Roman" panose="02020603050405020304" pitchFamily="18" charset="0"/>
              </a:rPr>
              <a:t>Log.i</a:t>
            </a:r>
            <a:r>
              <a:rPr lang="ru-RU" altLang="ru-RU" i="1" dirty="0">
                <a:solidFill>
                  <a:srgbClr val="000000"/>
                </a:solidFill>
                <a:highlight>
                  <a:srgbClr val="FFFFFF"/>
                </a:highlight>
                <a:latin typeface="Times New Roman" panose="02020603050405020304" pitchFamily="18" charset="0"/>
              </a:rPr>
              <a:t>("</a:t>
            </a:r>
            <a:r>
              <a:rPr lang="ru-RU" altLang="ru-RU" i="1" dirty="0" err="1">
                <a:solidFill>
                  <a:srgbClr val="000000"/>
                </a:solidFill>
                <a:highlight>
                  <a:srgbClr val="FFFFFF"/>
                </a:highlight>
                <a:latin typeface="Times New Roman" panose="02020603050405020304" pitchFamily="18" charset="0"/>
              </a:rPr>
              <a:t>LiveActivity</a:t>
            </a:r>
            <a:r>
              <a:rPr lang="ru-RU" altLang="ru-RU" i="1" dirty="0">
                <a:solidFill>
                  <a:srgbClr val="000000"/>
                </a:solidFill>
                <a:highlight>
                  <a:srgbClr val="FFFFFF"/>
                </a:highlight>
                <a:latin typeface="Times New Roman" panose="02020603050405020304" pitchFamily="18" charset="0"/>
              </a:rPr>
              <a:t>", "</a:t>
            </a:r>
            <a:r>
              <a:rPr lang="ru-RU" altLang="ru-RU" i="1" dirty="0" err="1">
                <a:solidFill>
                  <a:srgbClr val="000000"/>
                </a:solidFill>
                <a:highlight>
                  <a:srgbClr val="FFFFFF"/>
                </a:highlight>
                <a:latin typeface="Times New Roman" panose="02020603050405020304" pitchFamily="18" charset="0"/>
              </a:rPr>
              <a:t>on</a:t>
            </a:r>
            <a:r>
              <a:rPr lang="en-US" altLang="ru-RU" i="1" dirty="0">
                <a:solidFill>
                  <a:srgbClr val="000000"/>
                </a:solidFill>
                <a:highlight>
                  <a:srgbClr val="FFFFFF"/>
                </a:highlight>
                <a:latin typeface="Times New Roman" panose="02020603050405020304" pitchFamily="18" charset="0"/>
              </a:rPr>
              <a:t>Create</a:t>
            </a:r>
            <a:r>
              <a:rPr lang="ru-RU" altLang="ru-RU" i="1" dirty="0">
                <a:solidFill>
                  <a:srgbClr val="000000"/>
                </a:solidFill>
                <a:highlight>
                  <a:srgbClr val="FFFFFF"/>
                </a:highlight>
                <a:latin typeface="Times New Roman" panose="02020603050405020304" pitchFamily="18" charset="0"/>
              </a:rPr>
              <a:t>");</a:t>
            </a:r>
          </a:p>
          <a:p>
            <a:pPr algn="just" hangingPunct="0">
              <a:lnSpc>
                <a:spcPct val="115000"/>
              </a:lnSpc>
              <a:spcAft>
                <a:spcPts val="0"/>
              </a:spcAft>
            </a:pPr>
            <a:r>
              <a:rPr lang="ru-RU" sz="1400" dirty="0">
                <a:latin typeface="Calibri" panose="020F0502020204030204" pitchFamily="34" charset="0"/>
                <a:ea typeface="Times New Roman" panose="02020603050405020304" pitchFamily="18" charset="0"/>
                <a:cs typeface="Arial" panose="020B0604020202020204" pitchFamily="34" charset="0"/>
              </a:rPr>
              <a:t> </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ru-RU" dirty="0">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Вывод:</a:t>
            </a:r>
            <a:endParaRPr lang="ru-RU" sz="1400" dirty="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2020-12-03 14:16:13.212 27598-27598/</a:t>
            </a:r>
            <a:r>
              <a:rPr lang="en-US"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com.example.liveactivity</a:t>
            </a:r>
            <a:r>
              <a:rPr lang="en-US"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I/</a:t>
            </a:r>
            <a:r>
              <a:rPr lang="en-US"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LiveActivity</a:t>
            </a:r>
            <a:r>
              <a:rPr lang="en-US"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US"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on</a:t>
            </a:r>
            <a:r>
              <a:rPr lang="en-US" altLang="ru-RU" i="1" dirty="0" err="1">
                <a:solidFill>
                  <a:srgbClr val="000000"/>
                </a:solidFill>
                <a:highlight>
                  <a:srgbClr val="FFFFFF"/>
                </a:highlight>
                <a:latin typeface="Times New Roman" panose="02020603050405020304" pitchFamily="18" charset="0"/>
              </a:rPr>
              <a:t>Create</a:t>
            </a:r>
            <a:endParaRPr lang="ru-RU" sz="1400" dirty="0">
              <a:effectLst/>
              <a:latin typeface="Calibri" panose="020F0502020204030204" pitchFamily="34" charset="0"/>
              <a:ea typeface="Calibri" panose="020F0502020204030204" pitchFamily="34" charset="0"/>
              <a:cs typeface="Tahoma" panose="020B0604030504040204" pitchFamily="34" charset="0"/>
            </a:endParaRPr>
          </a:p>
        </p:txBody>
      </p:sp>
      <p:sp>
        <p:nvSpPr>
          <p:cNvPr id="11" name="Прямоугольник 10">
            <a:extLst>
              <a:ext uri="{FF2B5EF4-FFF2-40B4-BE49-F238E27FC236}">
                <a16:creationId xmlns:a16="http://schemas.microsoft.com/office/drawing/2014/main" id="{8E5E4C57-3EF0-4E6F-A2FA-A946DC74FDD6}"/>
              </a:ext>
            </a:extLst>
          </p:cNvPr>
          <p:cNvSpPr/>
          <p:nvPr/>
        </p:nvSpPr>
        <p:spPr>
          <a:xfrm>
            <a:off x="384047" y="3687409"/>
            <a:ext cx="8974761" cy="1233992"/>
          </a:xfrm>
          <a:prstGeom prst="rect">
            <a:avLst/>
          </a:prstGeom>
          <a:ln>
            <a:solidFill>
              <a:schemeClr val="tx1">
                <a:lumMod val="65000"/>
                <a:lumOff val="35000"/>
              </a:schemeClr>
            </a:solidFill>
          </a:ln>
        </p:spPr>
        <p:txBody>
          <a:bodyPr wrap="square">
            <a:spAutoFit/>
          </a:bodyPr>
          <a:lstStyle/>
          <a:p>
            <a:pPr lvl="0" defTabSz="914400" eaLnBrk="0" fontAlgn="base" hangingPunct="0">
              <a:spcBef>
                <a:spcPct val="0"/>
              </a:spcBef>
              <a:spcAft>
                <a:spcPct val="0"/>
              </a:spcAft>
            </a:pPr>
            <a:r>
              <a:rPr lang="ru-RU" altLang="ru-RU" i="1">
                <a:solidFill>
                  <a:srgbClr val="000000"/>
                </a:solidFill>
                <a:highlight>
                  <a:srgbClr val="FFFFFF"/>
                </a:highlight>
                <a:latin typeface="Times New Roman" panose="02020603050405020304" pitchFamily="18" charset="0"/>
              </a:rPr>
              <a:t>Log.i("LiveActivity", "onDestroy");</a:t>
            </a:r>
          </a:p>
          <a:p>
            <a:pPr algn="just" hangingPunct="0">
              <a:lnSpc>
                <a:spcPct val="115000"/>
              </a:lnSpc>
              <a:spcAft>
                <a:spcPts val="0"/>
              </a:spcAft>
            </a:pPr>
            <a:r>
              <a:rPr lang="ru-RU" sz="1400">
                <a:latin typeface="Calibri" panose="020F0502020204030204" pitchFamily="34" charset="0"/>
                <a:ea typeface="Times New Roman" panose="02020603050405020304" pitchFamily="18" charset="0"/>
                <a:cs typeface="Arial" panose="020B0604020202020204" pitchFamily="34" charset="0"/>
              </a:rPr>
              <a:t> </a:t>
            </a:r>
            <a:endParaRPr lang="ru-RU" sz="140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ru-RU">
                <a:solidFill>
                  <a:srgbClr val="000000"/>
                </a:solidFill>
                <a:highlight>
                  <a:srgbClr val="FFFFFF"/>
                </a:highlight>
                <a:latin typeface="Times New Roman" panose="02020603050405020304" pitchFamily="18" charset="0"/>
                <a:ea typeface="Times New Roman" panose="02020603050405020304" pitchFamily="18" charset="0"/>
                <a:cs typeface="Arial" panose="020B0604020202020204" pitchFamily="34" charset="0"/>
              </a:rPr>
              <a:t>Вывод:</a:t>
            </a:r>
            <a:endParaRPr lang="ru-RU" sz="1400">
              <a:latin typeface="Calibri" panose="020F0502020204030204" pitchFamily="34" charset="0"/>
              <a:ea typeface="Calibri" panose="020F0502020204030204" pitchFamily="34" charset="0"/>
              <a:cs typeface="Tahoma" panose="020B0604030504040204" pitchFamily="34" charset="0"/>
            </a:endParaRPr>
          </a:p>
          <a:p>
            <a:pPr algn="just" hangingPunct="0">
              <a:lnSpc>
                <a:spcPct val="115000"/>
              </a:lnSpc>
              <a:spcAft>
                <a:spcPts val="0"/>
              </a:spcAft>
            </a:pPr>
            <a:r>
              <a:rPr lang="en-US" i="1">
                <a:solidFill>
                  <a:srgbClr val="000000"/>
                </a:solidFill>
                <a:latin typeface="Times New Roman" panose="02020603050405020304" pitchFamily="18" charset="0"/>
                <a:ea typeface="Times New Roman" panose="02020603050405020304" pitchFamily="18" charset="0"/>
                <a:cs typeface="Arial" panose="020B0604020202020204" pitchFamily="34" charset="0"/>
              </a:rPr>
              <a:t>2020-12-03 14:16:13.212 27598-27598/com.example.liveactivity I/LiveActivity: </a:t>
            </a:r>
            <a:r>
              <a:rPr lang="ru-RU" altLang="ru-RU" i="1">
                <a:solidFill>
                  <a:srgbClr val="000000"/>
                </a:solidFill>
                <a:highlight>
                  <a:srgbClr val="FFFFFF"/>
                </a:highlight>
                <a:latin typeface="Times New Roman" panose="02020603050405020304" pitchFamily="18" charset="0"/>
              </a:rPr>
              <a:t>onDestroy</a:t>
            </a:r>
            <a:endParaRPr lang="ru-RU" sz="1400" dirty="0">
              <a:effectLst/>
              <a:latin typeface="Calibri" panose="020F0502020204030204" pitchFamily="34" charset="0"/>
              <a:ea typeface="Calibri" panose="020F0502020204030204" pitchFamily="34" charset="0"/>
              <a:cs typeface="Tahoma" panose="020B0604030504040204" pitchFamily="34" charset="0"/>
            </a:endParaRPr>
          </a:p>
        </p:txBody>
      </p:sp>
    </p:spTree>
    <p:extLst>
      <p:ext uri="{BB962C8B-B14F-4D97-AF65-F5344CB8AC3E}">
        <p14:creationId xmlns:p14="http://schemas.microsoft.com/office/powerpoint/2010/main" val="2122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p:txBody>
          <a:bodyPr/>
          <a:lstStyle/>
          <a:p>
            <a:r>
              <a:rPr lang="ru-RU" dirty="0"/>
              <a:t>Состояние активностей</a:t>
            </a:r>
          </a:p>
        </p:txBody>
      </p:sp>
    </p:spTree>
    <p:extLst>
      <p:ext uri="{BB962C8B-B14F-4D97-AF65-F5344CB8AC3E}">
        <p14:creationId xmlns:p14="http://schemas.microsoft.com/office/powerpoint/2010/main" val="2490081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1069848" y="4590661"/>
            <a:ext cx="10210862" cy="1065690"/>
          </a:xfrm>
        </p:spPr>
        <p:txBody>
          <a:bodyPr>
            <a:normAutofit/>
          </a:bodyPr>
          <a:lstStyle/>
          <a:p>
            <a:r>
              <a:rPr lang="ru-RU" dirty="0"/>
              <a:t>Приложение и активности</a:t>
            </a:r>
          </a:p>
        </p:txBody>
      </p:sp>
      <p:pic>
        <p:nvPicPr>
          <p:cNvPr id="7" name="Изображение1">
            <a:extLst>
              <a:ext uri="{FF2B5EF4-FFF2-40B4-BE49-F238E27FC236}">
                <a16:creationId xmlns:a16="http://schemas.microsoft.com/office/drawing/2014/main" id="{5C845641-E3B6-4F7D-8023-002A386958E5}"/>
              </a:ext>
            </a:extLst>
          </p:cNvPr>
          <p:cNvPicPr/>
          <p:nvPr/>
        </p:nvPicPr>
        <p:blipFill>
          <a:blip r:embed="rId2"/>
          <a:stretch>
            <a:fillRect/>
          </a:stretch>
        </p:blipFill>
        <p:spPr bwMode="auto">
          <a:xfrm>
            <a:off x="1555378" y="155188"/>
            <a:ext cx="9239802" cy="4057264"/>
          </a:xfrm>
          <a:prstGeom prst="rect">
            <a:avLst/>
          </a:prstGeom>
        </p:spPr>
      </p:pic>
    </p:spTree>
    <p:extLst>
      <p:ext uri="{BB962C8B-B14F-4D97-AF65-F5344CB8AC3E}">
        <p14:creationId xmlns:p14="http://schemas.microsoft.com/office/powerpoint/2010/main" val="3824352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1069848" y="4590661"/>
            <a:ext cx="10210862" cy="1065690"/>
          </a:xfrm>
        </p:spPr>
        <p:txBody>
          <a:bodyPr>
            <a:normAutofit/>
          </a:bodyPr>
          <a:lstStyle/>
          <a:p>
            <a:r>
              <a:rPr lang="ru-RU" dirty="0"/>
              <a:t>Стек активностей и их </a:t>
            </a:r>
            <a:r>
              <a:rPr lang="ru-RU" dirty="0" err="1"/>
              <a:t>состяние</a:t>
            </a:r>
            <a:endParaRPr lang="ru-RU" dirty="0"/>
          </a:p>
        </p:txBody>
      </p:sp>
      <p:sp>
        <p:nvSpPr>
          <p:cNvPr id="4" name="Прямоугольник 3">
            <a:extLst>
              <a:ext uri="{FF2B5EF4-FFF2-40B4-BE49-F238E27FC236}">
                <a16:creationId xmlns:a16="http://schemas.microsoft.com/office/drawing/2014/main" id="{56246643-657F-4C7C-9249-FD88650BDD62}"/>
              </a:ext>
            </a:extLst>
          </p:cNvPr>
          <p:cNvSpPr/>
          <p:nvPr/>
        </p:nvSpPr>
        <p:spPr>
          <a:xfrm>
            <a:off x="292607" y="167937"/>
            <a:ext cx="11122151" cy="4247317"/>
          </a:xfrm>
          <a:prstGeom prst="rect">
            <a:avLst/>
          </a:prstGeom>
        </p:spPr>
        <p:txBody>
          <a:bodyPr wrap="square">
            <a:spAutoFit/>
          </a:bodyPr>
          <a:lstStyle/>
          <a:p>
            <a:pPr lvl="0" defTabSz="914400" eaLnBrk="0" fontAlgn="base" hangingPunct="0">
              <a:spcBef>
                <a:spcPct val="0"/>
              </a:spcBef>
              <a:spcAft>
                <a:spcPct val="0"/>
              </a:spcAft>
            </a:pPr>
            <a:r>
              <a:rPr lang="ru-RU" altLang="ru-RU" b="1" i="1" dirty="0">
                <a:solidFill>
                  <a:srgbClr val="373A3C"/>
                </a:solidFill>
                <a:latin typeface="-apple-system"/>
              </a:rPr>
              <a:t>Активное (</a:t>
            </a:r>
            <a:r>
              <a:rPr lang="ru-RU" altLang="ru-RU" b="1" i="1" dirty="0" err="1">
                <a:solidFill>
                  <a:srgbClr val="373A3C"/>
                </a:solidFill>
                <a:latin typeface="-apple-system"/>
              </a:rPr>
              <a:t>Active</a:t>
            </a:r>
            <a:r>
              <a:rPr lang="ru-RU" altLang="ru-RU" b="1" i="1" dirty="0">
                <a:solidFill>
                  <a:srgbClr val="373A3C"/>
                </a:solidFill>
                <a:latin typeface="-apple-system"/>
              </a:rPr>
              <a:t>)</a:t>
            </a:r>
            <a:r>
              <a:rPr lang="ru-RU" altLang="ru-RU" dirty="0">
                <a:solidFill>
                  <a:srgbClr val="373A3C"/>
                </a:solidFill>
                <a:latin typeface="-apple-system"/>
              </a:rPr>
              <a:t>. Активность находится на переднем плане (на вершине стека) и имеет возможность взаимодействовать с пользователем. </a:t>
            </a:r>
            <a:r>
              <a:rPr lang="ru-RU" altLang="ru-RU" dirty="0" err="1">
                <a:solidFill>
                  <a:srgbClr val="373A3C"/>
                </a:solidFill>
                <a:latin typeface="-apple-system"/>
              </a:rPr>
              <a:t>Android</a:t>
            </a:r>
            <a:r>
              <a:rPr lang="ru-RU" altLang="ru-RU" dirty="0">
                <a:solidFill>
                  <a:srgbClr val="373A3C"/>
                </a:solidFill>
                <a:latin typeface="-apple-system"/>
              </a:rPr>
              <a:t> будет пытаться сохранить ее работоспособность любой ценой, при необходимости прерывая работу других активностей, находящихся на более низких позициях в стеке для предоставления необходимых ресурсов. При выходе на передний план другой активности работа данной активности будет приостановлена или остановлена.</a:t>
            </a:r>
            <a:endParaRPr lang="ru-RU" altLang="ru-RU" sz="1100" dirty="0"/>
          </a:p>
          <a:p>
            <a:pPr lvl="0" defTabSz="914400" eaLnBrk="0" fontAlgn="base" hangingPunct="0">
              <a:spcBef>
                <a:spcPct val="0"/>
              </a:spcBef>
              <a:spcAft>
                <a:spcPct val="0"/>
              </a:spcAft>
            </a:pPr>
            <a:r>
              <a:rPr lang="ru-RU" altLang="ru-RU" b="1" i="1" dirty="0">
                <a:solidFill>
                  <a:srgbClr val="373A3C"/>
                </a:solidFill>
                <a:latin typeface="-apple-system"/>
              </a:rPr>
              <a:t>Приостановленное (</a:t>
            </a:r>
            <a:r>
              <a:rPr lang="ru-RU" altLang="ru-RU" b="1" i="1" dirty="0" err="1">
                <a:solidFill>
                  <a:srgbClr val="373A3C"/>
                </a:solidFill>
                <a:latin typeface="-apple-system"/>
              </a:rPr>
              <a:t>Paused</a:t>
            </a:r>
            <a:r>
              <a:rPr lang="ru-RU" altLang="ru-RU" b="1" i="1" dirty="0">
                <a:solidFill>
                  <a:srgbClr val="373A3C"/>
                </a:solidFill>
                <a:latin typeface="-apple-system"/>
              </a:rPr>
              <a:t>)</a:t>
            </a:r>
            <a:r>
              <a:rPr lang="ru-RU" altLang="ru-RU" dirty="0">
                <a:solidFill>
                  <a:srgbClr val="373A3C"/>
                </a:solidFill>
                <a:latin typeface="-apple-system"/>
              </a:rPr>
              <a:t>. Активность может быть видна на экране, но не может взаимодействовать с пользователем: в этот момент она приостановлена. Это случается, когда на переднем плане находятся полупрозрачные или плавающие (например, диалоговые) окна. Работа приостановленной активности может быть прекращена, если ОС необходимо выделить ресурсы активности переднего плана. Если активность полностью исчезает с экрана, она останавливается.</a:t>
            </a:r>
            <a:endParaRPr lang="ru-RU" altLang="ru-RU" sz="1100" dirty="0"/>
          </a:p>
          <a:p>
            <a:pPr lvl="0" defTabSz="914400" eaLnBrk="0" fontAlgn="base" hangingPunct="0">
              <a:spcBef>
                <a:spcPct val="0"/>
              </a:spcBef>
              <a:spcAft>
                <a:spcPct val="0"/>
              </a:spcAft>
            </a:pPr>
            <a:r>
              <a:rPr lang="ru-RU" altLang="ru-RU" b="1" i="1" dirty="0">
                <a:solidFill>
                  <a:srgbClr val="373A3C"/>
                </a:solidFill>
                <a:latin typeface="-apple-system"/>
              </a:rPr>
              <a:t>Остановленное (</a:t>
            </a:r>
            <a:r>
              <a:rPr lang="ru-RU" altLang="ru-RU" b="1" i="1" dirty="0" err="1">
                <a:solidFill>
                  <a:srgbClr val="373A3C"/>
                </a:solidFill>
                <a:latin typeface="-apple-system"/>
              </a:rPr>
              <a:t>Stopped</a:t>
            </a:r>
            <a:r>
              <a:rPr lang="ru-RU" altLang="ru-RU" b="1" i="1" dirty="0">
                <a:solidFill>
                  <a:srgbClr val="373A3C"/>
                </a:solidFill>
                <a:latin typeface="-apple-system"/>
              </a:rPr>
              <a:t>)</a:t>
            </a:r>
            <a:r>
              <a:rPr lang="ru-RU" altLang="ru-RU" dirty="0">
                <a:solidFill>
                  <a:srgbClr val="373A3C"/>
                </a:solidFill>
                <a:latin typeface="-apple-system"/>
              </a:rPr>
              <a:t>. Активность невидима, она находится в памяти, сохраняя информацию о своем состоянии. Такая активность становится кандидатом на преждевременное закрытие, если системе потребуется память для чего-то другого. При остановке активности разработчику важно сохранить данные и текущее состояние пользовательского интерфейса (состояние полей ввода, позицию курсора и т. д.).</a:t>
            </a:r>
          </a:p>
          <a:p>
            <a:pPr lvl="0" defTabSz="914400" eaLnBrk="0" fontAlgn="base" hangingPunct="0">
              <a:spcBef>
                <a:spcPct val="0"/>
              </a:spcBef>
              <a:spcAft>
                <a:spcPct val="0"/>
              </a:spcAft>
            </a:pPr>
            <a:r>
              <a:rPr lang="ru-RU" altLang="ru-RU" b="1" i="1" dirty="0">
                <a:solidFill>
                  <a:srgbClr val="373A3C"/>
                </a:solidFill>
                <a:latin typeface="-apple-system"/>
              </a:rPr>
              <a:t>Неактивное (</a:t>
            </a:r>
            <a:r>
              <a:rPr lang="en-US" altLang="ru-RU" b="1" i="1" dirty="0">
                <a:solidFill>
                  <a:srgbClr val="373A3C"/>
                </a:solidFill>
                <a:latin typeface="-apple-system"/>
              </a:rPr>
              <a:t>Ina</a:t>
            </a:r>
            <a:r>
              <a:rPr lang="ru-RU" altLang="ru-RU" b="1" i="1" dirty="0" err="1">
                <a:solidFill>
                  <a:srgbClr val="373A3C"/>
                </a:solidFill>
                <a:latin typeface="-apple-system"/>
              </a:rPr>
              <a:t>ctive</a:t>
            </a:r>
            <a:r>
              <a:rPr lang="ru-RU" altLang="ru-RU" b="1" i="1" dirty="0">
                <a:solidFill>
                  <a:srgbClr val="373A3C"/>
                </a:solidFill>
                <a:latin typeface="-apple-system"/>
              </a:rPr>
              <a:t>). </a:t>
            </a:r>
            <a:r>
              <a:rPr lang="ru-RU" altLang="ru-RU" dirty="0">
                <a:solidFill>
                  <a:srgbClr val="373A3C"/>
                </a:solidFill>
                <a:latin typeface="-apple-system"/>
              </a:rPr>
              <a:t>Если активность завершает свою работу или закрывается, она становится неактивной.</a:t>
            </a:r>
            <a:endParaRPr lang="ru-RU" altLang="ru-RU" sz="3200" dirty="0">
              <a:latin typeface="Arial" panose="020B0604020202020204" pitchFamily="34" charset="0"/>
            </a:endParaRPr>
          </a:p>
        </p:txBody>
      </p:sp>
    </p:spTree>
    <p:extLst>
      <p:ext uri="{BB962C8B-B14F-4D97-AF65-F5344CB8AC3E}">
        <p14:creationId xmlns:p14="http://schemas.microsoft.com/office/powerpoint/2010/main" val="222023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1069849" y="1298448"/>
            <a:ext cx="3258688" cy="3255264"/>
          </a:xfrm>
        </p:spPr>
        <p:txBody>
          <a:bodyPr>
            <a:normAutofit/>
          </a:bodyPr>
          <a:lstStyle/>
          <a:p>
            <a:r>
              <a:rPr lang="ru-RU" sz="4600" dirty="0"/>
              <a:t>Стек активностей и их состояние</a:t>
            </a:r>
          </a:p>
        </p:txBody>
      </p:sp>
      <p:sp>
        <p:nvSpPr>
          <p:cNvPr id="75" name="Rectangle 74">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Изображение2">
            <a:extLst>
              <a:ext uri="{FF2B5EF4-FFF2-40B4-BE49-F238E27FC236}">
                <a16:creationId xmlns:a16="http://schemas.microsoft.com/office/drawing/2014/main" id="{17E008C2-1585-4946-A29E-BE3A04A76CFC}"/>
              </a:ext>
            </a:extLst>
          </p:cNvPr>
          <p:cNvPicPr/>
          <p:nvPr/>
        </p:nvPicPr>
        <p:blipFill>
          <a:blip r:embed="rId2"/>
          <a:stretch>
            <a:fillRect/>
          </a:stretch>
        </p:blipFill>
        <p:spPr bwMode="auto">
          <a:xfrm>
            <a:off x="4722313" y="142043"/>
            <a:ext cx="6978455" cy="6338669"/>
          </a:xfrm>
          <a:prstGeom prst="rect">
            <a:avLst/>
          </a:prstGeom>
        </p:spPr>
      </p:pic>
    </p:spTree>
    <p:extLst>
      <p:ext uri="{BB962C8B-B14F-4D97-AF65-F5344CB8AC3E}">
        <p14:creationId xmlns:p14="http://schemas.microsoft.com/office/powerpoint/2010/main" val="250715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a:extLst>
              <a:ext uri="{FF2B5EF4-FFF2-40B4-BE49-F238E27FC236}">
                <a16:creationId xmlns:a16="http://schemas.microsoft.com/office/drawing/2014/main" id="{911BF001-D88E-4D49-BE8B-47AF20F81F19}"/>
              </a:ext>
            </a:extLst>
          </p:cNvPr>
          <p:cNvSpPr>
            <a:spLocks noGrp="1"/>
          </p:cNvSpPr>
          <p:nvPr>
            <p:ph type="ctrTitle"/>
          </p:nvPr>
        </p:nvSpPr>
        <p:spPr>
          <a:xfrm>
            <a:off x="1069849" y="1298448"/>
            <a:ext cx="3258688" cy="3255264"/>
          </a:xfrm>
        </p:spPr>
        <p:txBody>
          <a:bodyPr>
            <a:normAutofit/>
          </a:bodyPr>
          <a:lstStyle/>
          <a:p>
            <a:r>
              <a:rPr lang="ru-RU" sz="4600" dirty="0"/>
              <a:t>Стек активностей и их состояние</a:t>
            </a:r>
          </a:p>
        </p:txBody>
      </p:sp>
      <p:pic>
        <p:nvPicPr>
          <p:cNvPr id="6146" name="Picture 2" descr="Мобильное программирование. Лекция 3 - online presentation">
            <a:extLst>
              <a:ext uri="{FF2B5EF4-FFF2-40B4-BE49-F238E27FC236}">
                <a16:creationId xmlns:a16="http://schemas.microsoft.com/office/drawing/2014/main" id="{6E5B06DF-945D-408A-9CBB-C9CD19EB9A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80" t="5008" r="10376" b="8294"/>
          <a:stretch/>
        </p:blipFill>
        <p:spPr bwMode="auto">
          <a:xfrm>
            <a:off x="5150231" y="444829"/>
            <a:ext cx="6420960" cy="5419148"/>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244052"/>
      </p:ext>
    </p:extLst>
  </p:cSld>
  <p:clrMapOvr>
    <a:masterClrMapping/>
  </p:clrMapOvr>
</p:sld>
</file>

<file path=ppt/theme/theme1.xml><?xml version="1.0" encoding="utf-8"?>
<a:theme xmlns:a="http://schemas.openxmlformats.org/drawingml/2006/main" name="Рамка">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29</TotalTime>
  <Words>221</Words>
  <Application>Microsoft Office PowerPoint</Application>
  <PresentationFormat>Широкоэкранный</PresentationFormat>
  <Paragraphs>61</Paragraphs>
  <Slides>15</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15</vt:i4>
      </vt:variant>
    </vt:vector>
  </HeadingPairs>
  <TitlesOfParts>
    <vt:vector size="25" baseType="lpstr">
      <vt:lpstr>-apple-system</vt:lpstr>
      <vt:lpstr>Arial</vt:lpstr>
      <vt:lpstr>Calibri</vt:lpstr>
      <vt:lpstr>Consolas</vt:lpstr>
      <vt:lpstr>Corbel</vt:lpstr>
      <vt:lpstr>Liberation Mono</vt:lpstr>
      <vt:lpstr>Tahoma</vt:lpstr>
      <vt:lpstr>Times New Roman</vt:lpstr>
      <vt:lpstr>Wingdings 2</vt:lpstr>
      <vt:lpstr>Рамка</vt:lpstr>
      <vt:lpstr>Логгирование и тестирование</vt:lpstr>
      <vt:lpstr>Презентация PowerPoint</vt:lpstr>
      <vt:lpstr>Логгирование</vt:lpstr>
      <vt:lpstr>Логгирование</vt:lpstr>
      <vt:lpstr>Состояние активностей</vt:lpstr>
      <vt:lpstr>Приложение и активности</vt:lpstr>
      <vt:lpstr>Стек активностей и их состяние</vt:lpstr>
      <vt:lpstr>Стек активностей и их состояние</vt:lpstr>
      <vt:lpstr>Стек активностей и их состояние</vt:lpstr>
      <vt:lpstr>UML (Unified Modelling Language)</vt:lpstr>
      <vt:lpstr>Модификатор abstract</vt:lpstr>
      <vt:lpstr>Модификатор abstract</vt:lpstr>
      <vt:lpstr>Проблема множественного наследования</vt:lpstr>
      <vt:lpstr>Интерфейс</vt:lpstr>
      <vt:lpstr>Интерфейс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Логгирование и тестирование</dc:title>
  <dc:creator>mobile3</dc:creator>
  <cp:lastModifiedBy>mobile3</cp:lastModifiedBy>
  <cp:revision>3</cp:revision>
  <dcterms:created xsi:type="dcterms:W3CDTF">2020-12-03T11:03:06Z</dcterms:created>
  <dcterms:modified xsi:type="dcterms:W3CDTF">2020-12-03T11:32:56Z</dcterms:modified>
</cp:coreProperties>
</file>