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352" r:id="rId3"/>
    <p:sldId id="305" r:id="rId4"/>
    <p:sldId id="363" r:id="rId5"/>
    <p:sldId id="345" r:id="rId6"/>
    <p:sldId id="356" r:id="rId7"/>
    <p:sldId id="341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6" clrIdx="0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08">
            <a:extLst>
              <a:ext uri="{FF2B5EF4-FFF2-40B4-BE49-F238E27FC236}">
                <a16:creationId xmlns:a16="http://schemas.microsoft.com/office/drawing/2014/main" id="{69373E92-F88D-4F0A-94DF-393703E7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8" y="46653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id="{C629DAA0-ADF6-43FD-9C99-483F722B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4705801" cy="3255264"/>
          </a:xfrm>
        </p:spPr>
        <p:txBody>
          <a:bodyPr>
            <a:normAutofit/>
          </a:bodyPr>
          <a:lstStyle/>
          <a:p>
            <a:r>
              <a:rPr lang="ru-RU" dirty="0"/>
              <a:t>Слушатели</a:t>
            </a:r>
          </a:p>
        </p:txBody>
      </p:sp>
      <p:sp>
        <p:nvSpPr>
          <p:cNvPr id="117" name="Rectangle 112">
            <a:extLst>
              <a:ext uri="{FF2B5EF4-FFF2-40B4-BE49-F238E27FC236}">
                <a16:creationId xmlns:a16="http://schemas.microsoft.com/office/drawing/2014/main" id="{F32C8C35-BF44-4CFB-9754-81F07C98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lang="ru-RU" sz="3200" b="1" dirty="0"/>
              <a:t>Слушатель</a:t>
            </a:r>
            <a:br>
              <a:rPr kumimoji="0" lang="en-US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AutoShape 2" descr="android context inheritance tree">
            <a:extLst>
              <a:ext uri="{FF2B5EF4-FFF2-40B4-BE49-F238E27FC236}">
                <a16:creationId xmlns:a16="http://schemas.microsoft.com/office/drawing/2014/main" id="{8057DD19-48B4-4E70-B7DB-06F13DE1C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0DC9BB-12E9-442E-B4D6-3CC725E5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11" y="2484908"/>
            <a:ext cx="1756290" cy="175629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3367BD8-F39F-46B1-A326-529FC685A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03" y="1520539"/>
            <a:ext cx="1852186" cy="185218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58D0F8A-0826-40A0-8F94-4562C3B93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957" y="293807"/>
            <a:ext cx="2031444" cy="1472003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C38BCE5-714F-49CA-8997-F3E3944CE3C9}"/>
              </a:ext>
            </a:extLst>
          </p:cNvPr>
          <p:cNvCxnSpPr/>
          <p:nvPr/>
        </p:nvCxnSpPr>
        <p:spPr>
          <a:xfrm flipV="1">
            <a:off x="3539631" y="1344111"/>
            <a:ext cx="3481374" cy="956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1864C318-E4EE-46BE-85B6-61583DB85E9C}"/>
              </a:ext>
            </a:extLst>
          </p:cNvPr>
          <p:cNvSpPr/>
          <p:nvPr/>
        </p:nvSpPr>
        <p:spPr>
          <a:xfrm>
            <a:off x="8490148" y="1917577"/>
            <a:ext cx="186431" cy="443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713D7D2-603E-4FD1-AC57-BCCD04423D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916"/>
          <a:stretch/>
        </p:blipFill>
        <p:spPr>
          <a:xfrm rot="20697382">
            <a:off x="4215358" y="1175179"/>
            <a:ext cx="1688069" cy="5324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92005-4CCB-41D6-88B9-1FF751740B3E}"/>
              </a:ext>
            </a:extLst>
          </p:cNvPr>
          <p:cNvSpPr txBox="1"/>
          <p:nvPr/>
        </p:nvSpPr>
        <p:spPr>
          <a:xfrm>
            <a:off x="9268549" y="1201649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OnClickListener</a:t>
            </a:r>
            <a:r>
              <a:rPr lang="en-US" sz="2400" b="1" dirty="0"/>
              <a:t>()</a:t>
            </a:r>
            <a:endParaRPr lang="ru-RU" sz="2400" b="1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E943AC2-2F5C-442C-B755-5AE6725C982A}"/>
              </a:ext>
            </a:extLst>
          </p:cNvPr>
          <p:cNvSpPr/>
          <p:nvPr/>
        </p:nvSpPr>
        <p:spPr>
          <a:xfrm>
            <a:off x="7584244" y="2513227"/>
            <a:ext cx="2184669" cy="7951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onClick</a:t>
            </a:r>
            <a:r>
              <a:rPr lang="en-US" sz="2400" b="1" dirty="0"/>
              <a:t>(){}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99076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kumimoji="0" lang="ru-RU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  <a:t>Связь кнопки </a:t>
            </a:r>
            <a:r>
              <a:rPr lang="ru-RU" sz="3200" b="1" dirty="0"/>
              <a:t>и слушателя</a:t>
            </a:r>
            <a:br>
              <a:rPr kumimoji="0" lang="en-US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28" name="Picture 4" descr="css3 создание 3d-кнопки">
            <a:extLst>
              <a:ext uri="{FF2B5EF4-FFF2-40B4-BE49-F238E27FC236}">
                <a16:creationId xmlns:a16="http://schemas.microsoft.com/office/drawing/2014/main" id="{2E271DA9-8DC5-4164-9603-52D700D0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7" t="26853" r="11229" b="26824"/>
          <a:stretch/>
        </p:blipFill>
        <p:spPr bwMode="auto">
          <a:xfrm>
            <a:off x="329953" y="429493"/>
            <a:ext cx="2823100" cy="73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42C9017-75F6-470B-8429-11AB2C1539F1}"/>
              </a:ext>
            </a:extLst>
          </p:cNvPr>
          <p:cNvSpPr/>
          <p:nvPr/>
        </p:nvSpPr>
        <p:spPr>
          <a:xfrm>
            <a:off x="2614813" y="1685513"/>
            <a:ext cx="6477740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9C27B0"/>
                </a:solidFill>
                <a:latin typeface="Roboto Mono"/>
              </a:rPr>
              <a:t>OnClickListener</a:t>
            </a:r>
            <a:r>
              <a:rPr lang="ru-RU" altLang="ru-RU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altLang="ru-RU" dirty="0">
                <a:solidFill>
                  <a:srgbClr val="37474F"/>
                </a:solidFill>
                <a:latin typeface="Roboto Mono"/>
              </a:rPr>
              <a:t>button</a:t>
            </a:r>
            <a:r>
              <a:rPr lang="ru-RU" altLang="ru-RU" dirty="0" err="1">
                <a:solidFill>
                  <a:srgbClr val="37474F"/>
                </a:solidFill>
                <a:latin typeface="Roboto Mono"/>
              </a:rPr>
              <a:t>Listener</a:t>
            </a:r>
            <a:r>
              <a:rPr lang="ru-RU" altLang="ru-RU" dirty="0">
                <a:solidFill>
                  <a:srgbClr val="37474F"/>
                </a:solidFill>
                <a:latin typeface="Roboto Mono"/>
              </a:rPr>
              <a:t> = </a:t>
            </a:r>
            <a:r>
              <a:rPr lang="ru-RU" altLang="ru-RU" dirty="0" err="1">
                <a:solidFill>
                  <a:srgbClr val="3B78E7"/>
                </a:solidFill>
                <a:latin typeface="Roboto Mono"/>
              </a:rPr>
              <a:t>new</a:t>
            </a:r>
            <a:r>
              <a:rPr lang="ru-RU" altLang="ru-RU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ru-RU" altLang="ru-RU" dirty="0" err="1">
                <a:solidFill>
                  <a:srgbClr val="9C27B0"/>
                </a:solidFill>
                <a:latin typeface="Roboto Mono"/>
              </a:rPr>
              <a:t>OnClickListener</a:t>
            </a:r>
            <a:r>
              <a:rPr lang="ru-RU" altLang="ru-RU" dirty="0">
                <a:solidFill>
                  <a:srgbClr val="37474F"/>
                </a:solidFill>
                <a:latin typeface="Roboto Mono"/>
              </a:rPr>
              <a:t>() {</a:t>
            </a:r>
            <a:endParaRPr lang="en-US" altLang="ru-RU" dirty="0">
              <a:solidFill>
                <a:srgbClr val="37474F"/>
              </a:solidFill>
              <a:latin typeface="Roboto Mon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dirty="0">
                <a:solidFill>
                  <a:srgbClr val="37474F"/>
                </a:solidFill>
                <a:latin typeface="Roboto Mono"/>
              </a:rPr>
            </a:br>
            <a:r>
              <a:rPr lang="ru-RU" altLang="ru-RU" dirty="0">
                <a:solidFill>
                  <a:srgbClr val="37474F"/>
                </a:solidFill>
                <a:latin typeface="Roboto Mono"/>
              </a:rPr>
              <a:t>    </a:t>
            </a:r>
            <a:r>
              <a:rPr lang="ru-RU" altLang="ru-RU" dirty="0" err="1">
                <a:solidFill>
                  <a:srgbClr val="3B78E7"/>
                </a:solidFill>
                <a:latin typeface="Roboto Mono"/>
              </a:rPr>
              <a:t>public</a:t>
            </a:r>
            <a:r>
              <a:rPr lang="ru-RU" altLang="ru-RU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ru-RU" altLang="ru-RU" dirty="0" err="1">
                <a:solidFill>
                  <a:srgbClr val="3B78E7"/>
                </a:solidFill>
                <a:latin typeface="Roboto Mono"/>
              </a:rPr>
              <a:t>void</a:t>
            </a:r>
            <a:r>
              <a:rPr lang="ru-RU" altLang="ru-RU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ru-RU" altLang="ru-RU" dirty="0" err="1">
                <a:solidFill>
                  <a:srgbClr val="37474F"/>
                </a:solidFill>
                <a:latin typeface="Roboto Mono"/>
              </a:rPr>
              <a:t>onClick</a:t>
            </a:r>
            <a:r>
              <a:rPr lang="ru-RU" altLang="ru-RU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ru-RU" altLang="ru-RU" dirty="0" err="1">
                <a:solidFill>
                  <a:srgbClr val="9C27B0"/>
                </a:solidFill>
                <a:latin typeface="Roboto Mono"/>
              </a:rPr>
              <a:t>View</a:t>
            </a:r>
            <a:r>
              <a:rPr lang="ru-RU" altLang="ru-RU" dirty="0">
                <a:solidFill>
                  <a:srgbClr val="37474F"/>
                </a:solidFill>
                <a:latin typeface="Roboto Mono"/>
              </a:rPr>
              <a:t> v) {</a:t>
            </a:r>
            <a:br>
              <a:rPr lang="ru-RU" altLang="ru-RU" dirty="0">
                <a:solidFill>
                  <a:srgbClr val="37474F"/>
                </a:solidFill>
                <a:latin typeface="Roboto Mono"/>
              </a:rPr>
            </a:br>
            <a:r>
              <a:rPr lang="ru-RU" altLang="ru-RU" dirty="0">
                <a:solidFill>
                  <a:srgbClr val="37474F"/>
                </a:solidFill>
                <a:latin typeface="Roboto Mono"/>
              </a:rPr>
              <a:t>      </a:t>
            </a:r>
            <a:r>
              <a:rPr lang="ru-RU" altLang="ru-RU" dirty="0">
                <a:solidFill>
                  <a:srgbClr val="D81B60"/>
                </a:solidFill>
                <a:latin typeface="Roboto Mono"/>
              </a:rPr>
              <a:t>// реакция на нажатие кнопки</a:t>
            </a:r>
            <a:br>
              <a:rPr lang="ru-RU" altLang="ru-RU" dirty="0">
                <a:solidFill>
                  <a:srgbClr val="37474F"/>
                </a:solidFill>
                <a:latin typeface="Roboto Mono"/>
              </a:rPr>
            </a:br>
            <a:r>
              <a:rPr lang="ru-RU" altLang="ru-RU" dirty="0">
                <a:solidFill>
                  <a:srgbClr val="37474F"/>
                </a:solidFill>
                <a:latin typeface="Roboto Mono"/>
              </a:rPr>
              <a:t>    }</a:t>
            </a:r>
            <a:br>
              <a:rPr lang="ru-RU" altLang="ru-RU" dirty="0">
                <a:solidFill>
                  <a:srgbClr val="37474F"/>
                </a:solidFill>
                <a:latin typeface="Roboto Mono"/>
              </a:rPr>
            </a:br>
            <a:r>
              <a:rPr lang="ru-RU" altLang="ru-RU" dirty="0">
                <a:solidFill>
                  <a:srgbClr val="37474F"/>
                </a:solidFill>
                <a:latin typeface="Roboto Mono"/>
              </a:rPr>
              <a:t>};</a:t>
            </a:r>
            <a:r>
              <a:rPr lang="ru-RU" altLang="ru-RU" sz="1400" dirty="0"/>
              <a:t> 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E08D3B5-C134-4490-A756-AC79FBF3FDDD}"/>
              </a:ext>
            </a:extLst>
          </p:cNvPr>
          <p:cNvSpPr/>
          <p:nvPr/>
        </p:nvSpPr>
        <p:spPr>
          <a:xfrm>
            <a:off x="6873482" y="3695159"/>
            <a:ext cx="4833885" cy="3693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7474F"/>
                </a:solidFill>
                <a:latin typeface="Roboto Mono"/>
              </a:rPr>
              <a:t>btnCancel.setOnClickListener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oclBtnCancel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);</a:t>
            </a:r>
            <a:endParaRPr lang="ru-RU" dirty="0">
              <a:solidFill>
                <a:srgbClr val="37474F"/>
              </a:solidFill>
              <a:latin typeface="Roboto Mono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0B73BF2-F86C-48F5-B9E5-F243C6B4A3B4}"/>
              </a:ext>
            </a:extLst>
          </p:cNvPr>
          <p:cNvSpPr/>
          <p:nvPr/>
        </p:nvSpPr>
        <p:spPr>
          <a:xfrm>
            <a:off x="3282153" y="211067"/>
            <a:ext cx="401705" cy="9586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rgbClr val="FFC000"/>
                </a:solidFill>
                <a:effectLst/>
              </a:rPr>
              <a:t>1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59BA317-26B1-4C70-B0DE-94239AABF6CF}"/>
              </a:ext>
            </a:extLst>
          </p:cNvPr>
          <p:cNvSpPr/>
          <p:nvPr/>
        </p:nvSpPr>
        <p:spPr>
          <a:xfrm>
            <a:off x="11280710" y="2736520"/>
            <a:ext cx="401705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200" dirty="0">
                <a:ln w="0"/>
                <a:solidFill>
                  <a:srgbClr val="FFC000"/>
                </a:solidFill>
              </a:rPr>
              <a:t>3</a:t>
            </a:r>
            <a:endParaRPr lang="ru-RU" sz="5200" b="0" cap="none" spc="0" dirty="0">
              <a:ln w="0"/>
              <a:solidFill>
                <a:srgbClr val="FFC000"/>
              </a:solidFill>
              <a:effectLst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4265D30-DD62-4B82-8A98-AA88E30416A7}"/>
              </a:ext>
            </a:extLst>
          </p:cNvPr>
          <p:cNvSpPr/>
          <p:nvPr/>
        </p:nvSpPr>
        <p:spPr>
          <a:xfrm>
            <a:off x="8637244" y="797916"/>
            <a:ext cx="401705" cy="9586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000"/>
                </a:solidFill>
              </a:rPr>
              <a:t>2</a:t>
            </a:r>
            <a:endParaRPr lang="ru-RU" sz="5400" b="0" cap="none" spc="0" dirty="0">
              <a:ln w="0"/>
              <a:solidFill>
                <a:srgbClr val="FFC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kumimoji="0" lang="ru-RU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  <a:t>Долгое нажатие на кнопку</a:t>
            </a:r>
            <a:br>
              <a:rPr kumimoji="0" lang="en-US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42C9017-75F6-470B-8429-11AB2C1539F1}"/>
              </a:ext>
            </a:extLst>
          </p:cNvPr>
          <p:cNvSpPr/>
          <p:nvPr/>
        </p:nvSpPr>
        <p:spPr>
          <a:xfrm>
            <a:off x="1656024" y="638175"/>
            <a:ext cx="8127167" cy="28623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9C27B0"/>
                </a:solidFill>
                <a:latin typeface="Roboto Mono"/>
              </a:rPr>
              <a:t>On</a:t>
            </a:r>
            <a:r>
              <a:rPr lang="en-US" altLang="ru-RU" dirty="0">
                <a:solidFill>
                  <a:srgbClr val="9C27B0"/>
                </a:solidFill>
                <a:latin typeface="Roboto Mono"/>
              </a:rPr>
              <a:t>Long</a:t>
            </a:r>
            <a:r>
              <a:rPr lang="ru-RU" altLang="ru-RU" dirty="0" err="1">
                <a:solidFill>
                  <a:srgbClr val="9C27B0"/>
                </a:solidFill>
                <a:latin typeface="Roboto Mono"/>
              </a:rPr>
              <a:t>ClickListener</a:t>
            </a:r>
            <a:r>
              <a:rPr lang="ru-RU" altLang="ru-RU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altLang="ru-RU" dirty="0" err="1">
                <a:solidFill>
                  <a:srgbClr val="37474F"/>
                </a:solidFill>
                <a:latin typeface="Roboto Mono"/>
              </a:rPr>
              <a:t>buttonLong</a:t>
            </a:r>
            <a:r>
              <a:rPr lang="ru-RU" altLang="ru-RU" dirty="0" err="1">
                <a:solidFill>
                  <a:srgbClr val="37474F"/>
                </a:solidFill>
                <a:latin typeface="Roboto Mono"/>
              </a:rPr>
              <a:t>Listener</a:t>
            </a:r>
            <a:r>
              <a:rPr lang="ru-RU" altLang="ru-RU" dirty="0">
                <a:solidFill>
                  <a:srgbClr val="37474F"/>
                </a:solidFill>
                <a:latin typeface="Roboto Mono"/>
              </a:rPr>
              <a:t> = </a:t>
            </a:r>
            <a:r>
              <a:rPr lang="ru-RU" altLang="ru-RU" dirty="0" err="1">
                <a:solidFill>
                  <a:srgbClr val="3B78E7"/>
                </a:solidFill>
                <a:latin typeface="Roboto Mono"/>
              </a:rPr>
              <a:t>new</a:t>
            </a:r>
            <a:r>
              <a:rPr lang="ru-RU" altLang="ru-RU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ru-RU" altLang="ru-RU" dirty="0" err="1">
                <a:solidFill>
                  <a:srgbClr val="9C27B0"/>
                </a:solidFill>
                <a:latin typeface="Roboto Mono"/>
              </a:rPr>
              <a:t>On</a:t>
            </a:r>
            <a:r>
              <a:rPr lang="en-US" altLang="ru-RU" dirty="0">
                <a:solidFill>
                  <a:srgbClr val="9C27B0"/>
                </a:solidFill>
                <a:latin typeface="Roboto Mono"/>
              </a:rPr>
              <a:t>Long</a:t>
            </a:r>
            <a:r>
              <a:rPr lang="ru-RU" altLang="ru-RU" dirty="0" err="1">
                <a:solidFill>
                  <a:srgbClr val="9C27B0"/>
                </a:solidFill>
                <a:latin typeface="Roboto Mono"/>
              </a:rPr>
              <a:t>ClickListener</a:t>
            </a:r>
            <a:r>
              <a:rPr lang="ru-RU" altLang="ru-RU" dirty="0">
                <a:solidFill>
                  <a:srgbClr val="37474F"/>
                </a:solidFill>
                <a:latin typeface="Roboto Mono"/>
              </a:rPr>
              <a:t>() {</a:t>
            </a:r>
            <a:endParaRPr lang="en-US" altLang="ru-RU" dirty="0">
              <a:solidFill>
                <a:srgbClr val="37474F"/>
              </a:solidFill>
              <a:latin typeface="Roboto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37474F"/>
                </a:solidFill>
                <a:latin typeface="Roboto Mono"/>
              </a:rPr>
              <a:t>    </a:t>
            </a:r>
            <a:r>
              <a:rPr lang="ru-RU" altLang="ru-RU" dirty="0" err="1">
                <a:solidFill>
                  <a:srgbClr val="3B78E7"/>
                </a:solidFill>
                <a:latin typeface="Roboto Mono"/>
              </a:rPr>
              <a:t>public</a:t>
            </a:r>
            <a:r>
              <a:rPr lang="ru-RU" altLang="ru-RU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ru-RU" altLang="ru-RU" dirty="0" err="1">
                <a:solidFill>
                  <a:srgbClr val="3B78E7"/>
                </a:solidFill>
                <a:latin typeface="Roboto Mono"/>
              </a:rPr>
              <a:t>void</a:t>
            </a:r>
            <a:r>
              <a:rPr lang="ru-RU" altLang="ru-RU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ru-RU" altLang="ru-RU" dirty="0" err="1">
                <a:solidFill>
                  <a:srgbClr val="37474F"/>
                </a:solidFill>
                <a:latin typeface="Roboto Mono"/>
              </a:rPr>
              <a:t>on</a:t>
            </a:r>
            <a:r>
              <a:rPr lang="en-US" altLang="ru-RU" dirty="0">
                <a:solidFill>
                  <a:srgbClr val="37474F"/>
                </a:solidFill>
                <a:latin typeface="Roboto Mono"/>
              </a:rPr>
              <a:t>Long</a:t>
            </a:r>
            <a:r>
              <a:rPr lang="ru-RU" altLang="ru-RU" dirty="0" err="1">
                <a:solidFill>
                  <a:srgbClr val="37474F"/>
                </a:solidFill>
                <a:latin typeface="Roboto Mono"/>
              </a:rPr>
              <a:t>Click</a:t>
            </a:r>
            <a:r>
              <a:rPr lang="ru-RU" altLang="ru-RU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ru-RU" altLang="ru-RU" dirty="0" err="1">
                <a:solidFill>
                  <a:srgbClr val="9C27B0"/>
                </a:solidFill>
                <a:latin typeface="Roboto Mono"/>
              </a:rPr>
              <a:t>View</a:t>
            </a:r>
            <a:r>
              <a:rPr lang="ru-RU" altLang="ru-RU" dirty="0">
                <a:solidFill>
                  <a:srgbClr val="37474F"/>
                </a:solidFill>
                <a:latin typeface="Roboto Mono"/>
              </a:rPr>
              <a:t> v) {</a:t>
            </a:r>
            <a:br>
              <a:rPr lang="ru-RU" altLang="ru-RU" dirty="0">
                <a:solidFill>
                  <a:srgbClr val="37474F"/>
                </a:solidFill>
                <a:latin typeface="Roboto Mono"/>
              </a:rPr>
            </a:br>
            <a:r>
              <a:rPr lang="ru-RU" altLang="ru-RU" dirty="0">
                <a:solidFill>
                  <a:srgbClr val="37474F"/>
                </a:solidFill>
                <a:latin typeface="Roboto Mono"/>
              </a:rPr>
              <a:t>      </a:t>
            </a:r>
            <a:r>
              <a:rPr lang="ru-RU" altLang="ru-RU" dirty="0">
                <a:solidFill>
                  <a:srgbClr val="D81B60"/>
                </a:solidFill>
                <a:latin typeface="Roboto Mono"/>
              </a:rPr>
              <a:t>// реакция на долгое нажатие кнопки</a:t>
            </a:r>
            <a:br>
              <a:rPr lang="ru-RU" altLang="ru-RU" dirty="0">
                <a:solidFill>
                  <a:srgbClr val="37474F"/>
                </a:solidFill>
                <a:latin typeface="Roboto Mono"/>
              </a:rPr>
            </a:br>
            <a:r>
              <a:rPr lang="ru-RU" altLang="ru-RU" dirty="0">
                <a:solidFill>
                  <a:srgbClr val="37474F"/>
                </a:solidFill>
                <a:latin typeface="Roboto Mono"/>
              </a:rPr>
              <a:t>    }</a:t>
            </a:r>
            <a:br>
              <a:rPr lang="ru-RU" altLang="ru-RU" dirty="0">
                <a:solidFill>
                  <a:srgbClr val="37474F"/>
                </a:solidFill>
                <a:latin typeface="Roboto Mono"/>
              </a:rPr>
            </a:br>
            <a:r>
              <a:rPr lang="ru-RU" altLang="ru-RU" dirty="0">
                <a:solidFill>
                  <a:srgbClr val="37474F"/>
                </a:solidFill>
                <a:latin typeface="Roboto Mono"/>
              </a:rPr>
              <a:t>};</a:t>
            </a:r>
            <a:r>
              <a:rPr lang="ru-RU" altLang="ru-RU" sz="1400" dirty="0"/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37474F"/>
                </a:solidFill>
                <a:latin typeface="Roboto Mono"/>
              </a:rPr>
              <a:t>btnIn.setOnLongClickListener</a:t>
            </a:r>
            <a:r>
              <a:rPr lang="ru-RU" altLang="ru-RU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ru-RU" altLang="ru-RU" dirty="0" err="1">
                <a:solidFill>
                  <a:srgbClr val="37474F"/>
                </a:solidFill>
                <a:latin typeface="Roboto Mono"/>
              </a:rPr>
              <a:t>longClickListener</a:t>
            </a:r>
            <a:r>
              <a:rPr lang="ru-RU" altLang="ru-RU" dirty="0">
                <a:solidFill>
                  <a:srgbClr val="37474F"/>
                </a:solidFill>
                <a:latin typeface="Roboto Mono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50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Сенсоры</a:t>
            </a:r>
            <a:endParaRPr lang="en-US" sz="5900" b="1" spc="-100" dirty="0"/>
          </a:p>
        </p:txBody>
      </p:sp>
      <p:pic>
        <p:nvPicPr>
          <p:cNvPr id="3074" name="Picture 2" descr="Types of Android Mobile Phone Sensors – TrendyPort">
            <a:extLst>
              <a:ext uri="{FF2B5EF4-FFF2-40B4-BE49-F238E27FC236}">
                <a16:creationId xmlns:a16="http://schemas.microsoft.com/office/drawing/2014/main" id="{DF1F39E7-ABD4-4BC2-B6CF-8DBF47138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49" y="150853"/>
            <a:ext cx="65913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94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3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75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5054082" y="1298448"/>
            <a:ext cx="6068070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kumimoji="0" lang="ru-RU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  <a:t>Типы сенсоров</a:t>
            </a:r>
            <a:endParaRPr kumimoji="0" lang="en-US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02" name="Rectangle 77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Sensor Box for Android для Андроид - скачать APK">
            <a:extLst>
              <a:ext uri="{FF2B5EF4-FFF2-40B4-BE49-F238E27FC236}">
                <a16:creationId xmlns:a16="http://schemas.microsoft.com/office/drawing/2014/main" id="{97F8687E-BE27-4021-8899-0637AEE4C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056" y="759599"/>
            <a:ext cx="2998490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67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Частота обновлений данных датчика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05744" y="638175"/>
            <a:ext cx="10559072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SensorManager.SENSOR_DELAY_FASTEST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— самая высокая возможная частота обновления показаний датчиков;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SensorManager.SENSOR_DELAY_GAME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— частота, используемая для управления играми;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SensorManager.SENSOR_DELAY_NORMAL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— частота обновлений по умолчанию;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SensorManager.SENSOR_DELAY_UI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— частота для обновления пользовательского интерфейса.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63193" y="334723"/>
            <a:ext cx="11244174" cy="393737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7771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Точность датчика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539355" y="638175"/>
            <a:ext cx="11091849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SensorManager.SENSOR_STATUS_ACCURACY_LOW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данные, предоставляемые датчиком, имеют низкую точность и нуждаются в калибровке.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SensorManager.SENSOR_STATUS_ACCURACY_MEDIUM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средней степени точности датчика и том, что калибровка может улучшить результат.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SensorManager.SENSOR_STATUS_ACCURACY_HIGH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показатели датчика точны настолько, насколько это возможно.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SensorManager.SENSOR_STATUS_UNRELIABLE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недостоверные данные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63193" y="334723"/>
            <a:ext cx="11244174" cy="393737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774428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145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Corbel</vt:lpstr>
      <vt:lpstr>Courier New</vt:lpstr>
      <vt:lpstr>Roboto Mono</vt:lpstr>
      <vt:lpstr>Wingdings 2</vt:lpstr>
      <vt:lpstr>Рамка</vt:lpstr>
      <vt:lpstr>Слушатели</vt:lpstr>
      <vt:lpstr>Презентация PowerPoint</vt:lpstr>
      <vt:lpstr>Презентация PowerPoint</vt:lpstr>
      <vt:lpstr>Презентация PowerPoint</vt:lpstr>
      <vt:lpstr>Сенсоры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Слушатели</dc:title>
  <dc:creator>mobile3</dc:creator>
  <cp:lastModifiedBy>mobile3</cp:lastModifiedBy>
  <cp:revision>1</cp:revision>
  <dcterms:created xsi:type="dcterms:W3CDTF">2020-11-13T04:42:03Z</dcterms:created>
  <dcterms:modified xsi:type="dcterms:W3CDTF">2020-11-13T04:45:38Z</dcterms:modified>
</cp:coreProperties>
</file>