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2" r:id="rId3"/>
    <p:sldId id="258" r:id="rId4"/>
    <p:sldId id="314" r:id="rId5"/>
    <p:sldId id="260" r:id="rId6"/>
    <p:sldId id="261" r:id="rId7"/>
    <p:sldId id="263" r:id="rId8"/>
    <p:sldId id="315" r:id="rId9"/>
    <p:sldId id="265" r:id="rId10"/>
    <p:sldId id="266" r:id="rId11"/>
    <p:sldId id="268" r:id="rId12"/>
    <p:sldId id="269" r:id="rId13"/>
    <p:sldId id="320" r:id="rId14"/>
    <p:sldId id="316" r:id="rId15"/>
    <p:sldId id="317" r:id="rId16"/>
    <p:sldId id="321" r:id="rId17"/>
    <p:sldId id="318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28.09.2020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28.09.2020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28.09.2020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28.09.2020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28.09.2020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28.09.2020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28.09.2020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28.09.2020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28.09.2020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28.09.2020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28.09.2020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28.09.2020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28.09.2020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28.09.2020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арифметические операции</a:t>
            </a:r>
            <a:endParaRPr lang="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3" name="Рисунок 122"/>
          <p:cNvPicPr/>
          <p:nvPr/>
        </p:nvPicPr>
        <p:blipFill>
          <a:blip r:embed="rId2"/>
          <a:stretch/>
        </p:blipFill>
        <p:spPr>
          <a:xfrm>
            <a:off x="1901279" y="2305800"/>
            <a:ext cx="8550360" cy="22464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1788390" y="1704960"/>
            <a:ext cx="3720587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620000" y="228348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E9D4E5-6530-42F6-B4B1-3FFB56D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41" y="1056960"/>
            <a:ext cx="2228281" cy="17405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CD480-2F4E-4C5C-8CDD-67E89899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3147005"/>
            <a:ext cx="1114425" cy="1524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8B1DFE-188D-4B97-A859-729C1EDDC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80" y="3323842"/>
            <a:ext cx="2414727" cy="1347163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A81DDD-E715-4B9E-8B66-ABD6B7BFD9FC}"/>
              </a:ext>
            </a:extLst>
          </p:cNvPr>
          <p:cNvCxnSpPr/>
          <p:nvPr/>
        </p:nvCxnSpPr>
        <p:spPr>
          <a:xfrm flipH="1">
            <a:off x="3622089" y="2707689"/>
            <a:ext cx="1349406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6F609AB-17D2-4782-BACA-3A56351F2E55}"/>
              </a:ext>
            </a:extLst>
          </p:cNvPr>
          <p:cNvCxnSpPr>
            <a:cxnSpLocks/>
          </p:cNvCxnSpPr>
          <p:nvPr/>
        </p:nvCxnSpPr>
        <p:spPr>
          <a:xfrm>
            <a:off x="6580607" y="2707689"/>
            <a:ext cx="1559667" cy="1029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A45861-F42A-4815-BEDE-1F6A73E0BC17}"/>
              </a:ext>
            </a:extLst>
          </p:cNvPr>
          <p:cNvSpPr txBox="1"/>
          <p:nvPr/>
        </p:nvSpPr>
        <p:spPr>
          <a:xfrm>
            <a:off x="985236" y="205831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столкновение с кактусом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698C4-57E5-473A-9B59-11E4550A4AC1}"/>
              </a:ext>
            </a:extLst>
          </p:cNvPr>
          <p:cNvSpPr txBox="1"/>
          <p:nvPr/>
        </p:nvSpPr>
        <p:spPr>
          <a:xfrm>
            <a:off x="7272106" y="205831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столкновение с камнем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5C17-0957-41CF-B3CF-0293CD01C3C9}"/>
              </a:ext>
            </a:extLst>
          </p:cNvPr>
          <p:cNvSpPr txBox="1"/>
          <p:nvPr/>
        </p:nvSpPr>
        <p:spPr>
          <a:xfrm>
            <a:off x="1832964" y="502103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Уменьшаем здоровье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AAB48-3B18-4538-9254-BEB424F81EF8}"/>
              </a:ext>
            </a:extLst>
          </p:cNvPr>
          <p:cNvSpPr txBox="1"/>
          <p:nvPr/>
        </p:nvSpPr>
        <p:spPr>
          <a:xfrm>
            <a:off x="8831667" y="5021032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Игра закончена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90ADC-AF4A-4C49-87E6-AED4DAC43852}"/>
              </a:ext>
            </a:extLst>
          </p:cNvPr>
          <p:cNvSpPr txBox="1"/>
          <p:nvPr/>
        </p:nvSpPr>
        <p:spPr>
          <a:xfrm>
            <a:off x="1949564" y="1720963"/>
            <a:ext cx="86613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>
                <a:solidFill>
                  <a:srgbClr val="00B0F0"/>
                </a:solidFill>
              </a:rPr>
              <a:t>collision.gameObject.CompareTag</a:t>
            </a:r>
            <a:r>
              <a:rPr lang="en-US" sz="2800" dirty="0">
                <a:solidFill>
                  <a:srgbClr val="00B0F0"/>
                </a:solidFill>
              </a:rPr>
              <a:t>("Cactus")</a:t>
            </a:r>
            <a:r>
              <a:rPr lang="en-US" sz="2800" dirty="0"/>
              <a:t>){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health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C00000"/>
                </a:solidFill>
              </a:rPr>
              <a:t>health</a:t>
            </a:r>
            <a:r>
              <a:rPr lang="en-US" sz="2800" dirty="0"/>
              <a:t> – 10;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else{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health</a:t>
            </a:r>
            <a:r>
              <a:rPr lang="en-US" sz="2800" dirty="0"/>
              <a:t> =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14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86230" y="44864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Звуки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C89A3-BE5E-4F5F-80A0-B3959BA8B6A5}"/>
              </a:ext>
            </a:extLst>
          </p:cNvPr>
          <p:cNvSpPr txBox="1"/>
          <p:nvPr/>
        </p:nvSpPr>
        <p:spPr>
          <a:xfrm>
            <a:off x="643356" y="1526959"/>
            <a:ext cx="86549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Play on Awake </a:t>
            </a:r>
            <a:r>
              <a:rPr lang="en-US" sz="2400" dirty="0"/>
              <a:t>– </a:t>
            </a:r>
            <a:r>
              <a:rPr lang="ru-RU" sz="2400" dirty="0"/>
              <a:t>воспроизводить звук при запуске игры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Loop</a:t>
            </a:r>
            <a:r>
              <a:rPr lang="en-US" sz="2400" dirty="0"/>
              <a:t> – </a:t>
            </a:r>
            <a:r>
              <a:rPr lang="ru-RU" sz="2400" dirty="0"/>
              <a:t>повторять звук постоянно</a:t>
            </a:r>
          </a:p>
          <a:p>
            <a:endParaRPr lang="ru-RU" sz="2400" dirty="0"/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Volume</a:t>
            </a:r>
            <a:r>
              <a:rPr lang="ru-RU" sz="2400" dirty="0"/>
              <a:t> – громкость звука</a:t>
            </a:r>
          </a:p>
        </p:txBody>
      </p:sp>
    </p:spTree>
    <p:extLst>
      <p:ext uri="{BB962C8B-B14F-4D97-AF65-F5344CB8AC3E}">
        <p14:creationId xmlns:p14="http://schemas.microsoft.com/office/powerpoint/2010/main" val="1540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534452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Повороты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C89A3-BE5E-4F5F-80A0-B3959BA8B6A5}"/>
              </a:ext>
            </a:extLst>
          </p:cNvPr>
          <p:cNvSpPr txBox="1"/>
          <p:nvPr/>
        </p:nvSpPr>
        <p:spPr>
          <a:xfrm>
            <a:off x="911165" y="3134004"/>
            <a:ext cx="10257936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C00000"/>
                </a:solidFill>
              </a:rPr>
              <a:t>Компонент </a:t>
            </a:r>
            <a:r>
              <a:rPr lang="en-US" sz="2400" dirty="0">
                <a:solidFill>
                  <a:srgbClr val="C00000"/>
                </a:solidFill>
              </a:rPr>
              <a:t>Ridgidbody2D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Constraints-&gt; Freeze Rotation Z </a:t>
            </a:r>
            <a:r>
              <a:rPr lang="en-US" sz="2400" dirty="0"/>
              <a:t>– </a:t>
            </a:r>
            <a:r>
              <a:rPr lang="ru-RU" sz="2400" dirty="0"/>
              <a:t>поворот тела относительно оси </a:t>
            </a:r>
            <a:r>
              <a:rPr lang="en-US" sz="2400" dirty="0"/>
              <a:t>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D7F95-FF9F-4B4A-AC74-A4FBF5D902D3}"/>
              </a:ext>
            </a:extLst>
          </p:cNvPr>
          <p:cNvSpPr txBox="1"/>
          <p:nvPr/>
        </p:nvSpPr>
        <p:spPr>
          <a:xfrm>
            <a:off x="911165" y="1530423"/>
            <a:ext cx="6532558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C00000"/>
                </a:solidFill>
              </a:rPr>
              <a:t>Компонент </a:t>
            </a:r>
            <a:r>
              <a:rPr lang="en-US" sz="2400" dirty="0">
                <a:solidFill>
                  <a:srgbClr val="C00000"/>
                </a:solidFill>
              </a:rPr>
              <a:t>Sprite Renderer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Flip </a:t>
            </a:r>
            <a:r>
              <a:rPr lang="en-US" sz="2400" dirty="0"/>
              <a:t>– </a:t>
            </a:r>
            <a:r>
              <a:rPr lang="ru-RU" sz="2400" dirty="0"/>
              <a:t>поворот спрайта относительно оси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534452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Поиск другого объекта</a:t>
            </a:r>
            <a:endParaRPr lang="ru-RU" sz="4000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D7F95-FF9F-4B4A-AC74-A4FBF5D902D3}"/>
              </a:ext>
            </a:extLst>
          </p:cNvPr>
          <p:cNvSpPr txBox="1"/>
          <p:nvPr/>
        </p:nvSpPr>
        <p:spPr>
          <a:xfrm>
            <a:off x="438150" y="2000940"/>
            <a:ext cx="10451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            </a:t>
            </a:r>
            <a:r>
              <a:rPr lang="en-US" sz="2800" dirty="0" err="1"/>
              <a:t>GameObject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g</a:t>
            </a:r>
            <a:r>
              <a:rPr lang="en-US" sz="2800" dirty="0"/>
              <a:t> = </a:t>
            </a:r>
            <a:r>
              <a:rPr lang="en-US" sz="2800" dirty="0" err="1">
                <a:solidFill>
                  <a:srgbClr val="C00000"/>
                </a:solidFill>
              </a:rPr>
              <a:t>GameObject.Find</a:t>
            </a:r>
            <a:r>
              <a:rPr lang="en-US" sz="2800" dirty="0"/>
              <a:t>("</a:t>
            </a:r>
            <a:r>
              <a:rPr lang="en-US" sz="2800" dirty="0" err="1">
                <a:solidFill>
                  <a:srgbClr val="00B050"/>
                </a:solidFill>
              </a:rPr>
              <a:t>ground_grass</a:t>
            </a:r>
            <a:r>
              <a:rPr lang="en-US" sz="2800" dirty="0"/>
              <a:t>");</a:t>
            </a:r>
          </a:p>
          <a:p>
            <a:r>
              <a:rPr lang="en-US" sz="2800" dirty="0"/>
              <a:t>            if (</a:t>
            </a:r>
            <a:r>
              <a:rPr lang="en-US" sz="2800" dirty="0">
                <a:solidFill>
                  <a:srgbClr val="00B0F0"/>
                </a:solidFill>
              </a:rPr>
              <a:t>g</a:t>
            </a:r>
            <a:r>
              <a:rPr lang="en-US" sz="2800" dirty="0"/>
              <a:t> != null)</a:t>
            </a:r>
          </a:p>
          <a:p>
            <a:r>
              <a:rPr lang="ru-RU" sz="2800" dirty="0"/>
              <a:t>            {</a:t>
            </a:r>
          </a:p>
          <a:p>
            <a:r>
              <a:rPr lang="en-US" sz="2800" dirty="0"/>
              <a:t>                </a:t>
            </a:r>
            <a:r>
              <a:rPr lang="en-US" sz="2800" dirty="0" err="1">
                <a:solidFill>
                  <a:srgbClr val="00B0F0"/>
                </a:solidFill>
              </a:rPr>
              <a:t>g</a:t>
            </a:r>
            <a:r>
              <a:rPr lang="en-US" sz="2800" dirty="0" err="1"/>
              <a:t>.GetComponent</a:t>
            </a:r>
            <a:r>
              <a:rPr lang="en-US" sz="2800" dirty="0"/>
              <a:t>&lt;</a:t>
            </a:r>
            <a:r>
              <a:rPr lang="en-US" sz="2800" dirty="0" err="1"/>
              <a:t>AudioSource</a:t>
            </a:r>
            <a:r>
              <a:rPr lang="en-US" sz="2800" dirty="0"/>
              <a:t>&gt;().Stop();</a:t>
            </a:r>
          </a:p>
          <a:p>
            <a:r>
              <a:rPr lang="ru-RU" sz="2800" dirty="0"/>
              <a:t>        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54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32964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</a:rPr>
              <a:t>Условия</a:t>
            </a:r>
            <a:endParaRPr lang="ru-RU" sz="4000" spc="-1" dirty="0">
              <a:latin typeface="Arial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E9D4E5-6530-42F6-B4B1-3FFB56DA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2720218"/>
            <a:ext cx="2228281" cy="17405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CD480-2F4E-4C5C-8CDD-67E89899E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6" y="1149462"/>
            <a:ext cx="1114425" cy="15240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A81DDD-E715-4B9E-8B66-ABD6B7BFD9FC}"/>
              </a:ext>
            </a:extLst>
          </p:cNvPr>
          <p:cNvCxnSpPr>
            <a:cxnSpLocks/>
          </p:cNvCxnSpPr>
          <p:nvPr/>
        </p:nvCxnSpPr>
        <p:spPr>
          <a:xfrm flipV="1">
            <a:off x="2364280" y="2397974"/>
            <a:ext cx="1531225" cy="801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6F609AB-17D2-4782-BACA-3A56351F2E55}"/>
              </a:ext>
            </a:extLst>
          </p:cNvPr>
          <p:cNvCxnSpPr>
            <a:cxnSpLocks/>
          </p:cNvCxnSpPr>
          <p:nvPr/>
        </p:nvCxnSpPr>
        <p:spPr>
          <a:xfrm>
            <a:off x="2187845" y="4374863"/>
            <a:ext cx="1061382" cy="959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4AAB48-3B18-4538-9254-BEB424F81EF8}"/>
              </a:ext>
            </a:extLst>
          </p:cNvPr>
          <p:cNvSpPr txBox="1"/>
          <p:nvPr/>
        </p:nvSpPr>
        <p:spPr>
          <a:xfrm>
            <a:off x="6029292" y="211456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Воспроизвести звук столкновения с кактусом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16EDF3-159A-44CF-9F11-59B9E702D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09" y="5334398"/>
            <a:ext cx="2463256" cy="609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09275E-7AA9-4174-8A34-8AFC0FC07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45" y="3671254"/>
            <a:ext cx="2228279" cy="551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9164D7-AEAF-407F-9BF3-F21E3C460F5B}"/>
              </a:ext>
            </a:extLst>
          </p:cNvPr>
          <p:cNvCxnSpPr>
            <a:cxnSpLocks/>
          </p:cNvCxnSpPr>
          <p:nvPr/>
        </p:nvCxnSpPr>
        <p:spPr>
          <a:xfrm>
            <a:off x="2488898" y="3846419"/>
            <a:ext cx="840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001579-B6F3-42E9-8793-C397ADF4A0A0}"/>
              </a:ext>
            </a:extLst>
          </p:cNvPr>
          <p:cNvSpPr txBox="1"/>
          <p:nvPr/>
        </p:nvSpPr>
        <p:spPr>
          <a:xfrm>
            <a:off x="6096000" y="3671254"/>
            <a:ext cx="5155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Воспроизвести звук столкновения с травой</a:t>
            </a:r>
          </a:p>
          <a:p>
            <a:r>
              <a:rPr lang="ru-RU" dirty="0"/>
              <a:t>Остановить звук машины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26BFF-0D52-4BF6-9E53-1EE858074969}"/>
              </a:ext>
            </a:extLst>
          </p:cNvPr>
          <p:cNvSpPr txBox="1"/>
          <p:nvPr/>
        </p:nvSpPr>
        <p:spPr>
          <a:xfrm>
            <a:off x="6169847" y="5334398"/>
            <a:ext cx="47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Воспроизвести звук машины</a:t>
            </a:r>
          </a:p>
          <a:p>
            <a:r>
              <a:rPr lang="ru-RU" dirty="0"/>
              <a:t>Остановить звук столкновения с травой</a:t>
            </a:r>
          </a:p>
        </p:txBody>
      </p:sp>
    </p:spTree>
    <p:extLst>
      <p:ext uri="{BB962C8B-B14F-4D97-AF65-F5344CB8AC3E}">
        <p14:creationId xmlns:p14="http://schemas.microsoft.com/office/powerpoint/2010/main" val="68356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Арифметические операции</a:t>
            </a:r>
            <a:endParaRPr lang="ru-RU" sz="4000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956000" y="1584000"/>
            <a:ext cx="2230200" cy="122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Унарные операции:</a:t>
            </a:r>
            <a:endParaRPr lang="ru-RU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++ (инкремент)</a:t>
            </a:r>
            <a:endParaRPr lang="ru-RU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DejaVu Sans"/>
              </a:rPr>
              <a:t> -- (декремент)</a:t>
            </a:r>
            <a:endParaRPr lang="ru-RU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92000" y="1584000"/>
            <a:ext cx="3022560" cy="489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Бинарные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вычитание («-»)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сложение («+»)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умножение («*»)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деление («/»)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остаток от деления («%»)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10;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b = 7;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c = a + b;                  // 17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d = 4 – a;                  // -6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k = b * 5;                  // 35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i = a / b;                   // 1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double k = 10.0 / 4;    // 2.5 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j = a % b;                // 3</a:t>
            </a:r>
            <a:endParaRPr lang="ru-RU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220000" y="1584000"/>
            <a:ext cx="2158200" cy="57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Тернарные</a:t>
            </a:r>
            <a:endParaRPr lang="ru-RU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028000" y="3096000"/>
            <a:ext cx="2014560" cy="165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Префиксные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prefI = ++a;  //9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Microsoft YaHei"/>
              </a:rPr>
              <a:t>int </a:t>
            </a: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prefD = --a;  //8</a:t>
            </a:r>
            <a:endParaRPr lang="ru-RU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28000" y="4968000"/>
            <a:ext cx="201456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Постфиксные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операции:</a:t>
            </a:r>
            <a:endParaRPr lang="ru-RU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a = 8;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postI = a++;  //8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int postD = a--;  //9</a:t>
            </a:r>
            <a:endParaRPr lang="ru-RU" spc="-1">
              <a:latin typeface="Arial"/>
            </a:endParaRPr>
          </a:p>
        </p:txBody>
      </p:sp>
      <p:sp>
        <p:nvSpPr>
          <p:cNvPr id="88" name="Line 7"/>
          <p:cNvSpPr/>
          <p:nvPr/>
        </p:nvSpPr>
        <p:spPr>
          <a:xfrm flipH="1">
            <a:off x="3396000" y="936000"/>
            <a:ext cx="504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5988000" y="1008000"/>
            <a:ext cx="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8148000" y="936000"/>
            <a:ext cx="720000" cy="64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++ (инкремент),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-- (декремент)</a:t>
            </a:r>
            <a:endParaRPr lang="ru-RU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64000" y="3384000"/>
            <a:ext cx="35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* (умножение), 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/ (деление),</a:t>
            </a:r>
            <a:endParaRPr lang="ru-RU" spc="-1">
              <a:latin typeface="Arial"/>
            </a:endParaRPr>
          </a:p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% (остаток от деления)</a:t>
            </a:r>
            <a:endParaRPr lang="ru-RU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64000" y="1944000"/>
            <a:ext cx="17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+ (сложение),</a:t>
            </a:r>
            <a:endParaRPr lang="ru-RU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- (вычитание)</a:t>
            </a:r>
            <a:endParaRPr lang="ru-RU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12000" y="2160000"/>
            <a:ext cx="295020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3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324000" y="3722040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2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740000" y="537444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>
                <a:solidFill>
                  <a:srgbClr val="1731D2"/>
                </a:solidFill>
                <a:latin typeface="Calibri"/>
                <a:ea typeface="DejaVu Sans"/>
              </a:rPr>
              <a:t>1 ступенька</a:t>
            </a:r>
            <a:endParaRPr lang="ru-RU" sz="4000" spc="-1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20132" y="776974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cap="all" spc="-100" dirty="0">
                <a:solidFill>
                  <a:srgbClr val="7030A0"/>
                </a:solidFill>
                <a:latin typeface="Segoe Print" panose="02000600000000000000" pitchFamily="2" charset="0"/>
              </a:rPr>
              <a:t>Приоритет операций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18D2-6465-4265-A05F-C6064A98A504}"/>
              </a:ext>
            </a:extLst>
          </p:cNvPr>
          <p:cNvSpPr txBox="1"/>
          <p:nvPr/>
        </p:nvSpPr>
        <p:spPr>
          <a:xfrm>
            <a:off x="3668889" y="2393414"/>
            <a:ext cx="6096000" cy="295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= 8;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 = 7;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 = a + 5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(c);// 48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d = (a + 5) * ++b;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(d);// 104</a:t>
            </a:r>
          </a:p>
        </p:txBody>
      </p:sp>
    </p:spTree>
    <p:extLst>
      <p:ext uri="{BB962C8B-B14F-4D97-AF65-F5344CB8AC3E}">
        <p14:creationId xmlns:p14="http://schemas.microsoft.com/office/powerpoint/2010/main" val="29622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 присваиванием</a:t>
            </a:r>
            <a:endParaRPr lang="ru-RU" sz="4000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540000" y="1656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Сложение: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+ 1;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+= 1;</a:t>
            </a:r>
            <a:endParaRPr lang="ru-RU" sz="2200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540000" y="3168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Деление: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\ 2;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\= 2;</a:t>
            </a:r>
            <a:endParaRPr lang="ru-RU" sz="2200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540000" y="4752000"/>
            <a:ext cx="4679280" cy="122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    Остаток от деления:</a:t>
            </a: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Microsoft YaHei"/>
              </a:rPr>
              <a:t>int a = a % 2;                            </a:t>
            </a: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int a %= 2;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 присваиванием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41866" y="1839485"/>
            <a:ext cx="38008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2"/>
          <a:stretch/>
        </p:blipFill>
        <p:spPr>
          <a:xfrm>
            <a:off x="3252000" y="2432880"/>
            <a:ext cx="6104520" cy="246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64620" y="1935360"/>
            <a:ext cx="4262760" cy="22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&gt;=  больше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&gt;  строго больше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&lt;= меньше или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&lt;  строго меньше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==  равно</a:t>
            </a:r>
            <a:endParaRPr lang="ru-RU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!=   не равно</a:t>
            </a:r>
            <a:endParaRPr lang="ru-RU" sz="22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678834" y="1348396"/>
            <a:ext cx="33184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pic>
        <p:nvPicPr>
          <p:cNvPr id="116" name="Рисунок 115"/>
          <p:cNvPicPr/>
          <p:nvPr/>
        </p:nvPicPr>
        <p:blipFill>
          <a:blip r:embed="rId2"/>
          <a:stretch/>
        </p:blipFill>
        <p:spPr>
          <a:xfrm>
            <a:off x="5771460" y="1935360"/>
            <a:ext cx="515592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177</TotalTime>
  <Words>545</Words>
  <Application>Microsoft Office PowerPoint</Application>
  <PresentationFormat>Широкоэкранный</PresentationFormat>
  <Paragraphs>127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Microsoft YaHei</vt:lpstr>
      <vt:lpstr>Arial</vt:lpstr>
      <vt:lpstr>Calibri</vt:lpstr>
      <vt:lpstr>Century Gothic</vt:lpstr>
      <vt:lpstr>DejaVu Sans</vt:lpstr>
      <vt:lpstr>Garamond</vt:lpstr>
      <vt:lpstr>Segoe Print</vt:lpstr>
      <vt:lpstr>Times New Roman</vt:lpstr>
      <vt:lpstr>СавонVTI</vt:lpstr>
      <vt:lpstr>арифметические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арифметические операции</dc:title>
  <dc:creator>selee</dc:creator>
  <cp:lastModifiedBy>mobile3</cp:lastModifiedBy>
  <cp:revision>7</cp:revision>
  <dcterms:created xsi:type="dcterms:W3CDTF">2020-09-27T17:58:17Z</dcterms:created>
  <dcterms:modified xsi:type="dcterms:W3CDTF">2020-09-28T06:38:21Z</dcterms:modified>
</cp:coreProperties>
</file>