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3" r:id="rId6"/>
    <p:sldId id="276" r:id="rId7"/>
    <p:sldId id="264" r:id="rId8"/>
    <p:sldId id="277" r:id="rId9"/>
    <p:sldId id="265" r:id="rId10"/>
    <p:sldId id="268" r:id="rId11"/>
    <p:sldId id="269" r:id="rId12"/>
    <p:sldId id="275" r:id="rId13"/>
    <p:sldId id="278" r:id="rId14"/>
    <p:sldId id="257" r:id="rId15"/>
    <p:sldId id="258" r:id="rId16"/>
    <p:sldId id="259" r:id="rId17"/>
    <p:sldId id="260" r:id="rId18"/>
    <p:sldId id="261" r:id="rId19"/>
    <p:sldId id="262" r:id="rId20"/>
    <p:sldId id="270" r:id="rId21"/>
    <p:sldId id="271" r:id="rId22"/>
    <p:sldId id="272" r:id="rId23"/>
    <p:sldId id="266" r:id="rId24"/>
    <p:sldId id="267" r:id="rId25"/>
    <p:sldId id="273" r:id="rId26"/>
    <p:sldId id="279" r:id="rId27"/>
    <p:sldId id="280" r:id="rId28"/>
    <p:sldId id="281" r:id="rId2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28.09.2020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9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28.09.2020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28.09.2020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IT </a:t>
            </a:r>
            <a:r>
              <a:rPr lang="az-Cyrl-AZ" dirty="0">
                <a:solidFill>
                  <a:schemeClr val="bg1"/>
                </a:solidFill>
              </a:rPr>
              <a:t>ШКОЛА </a:t>
            </a:r>
            <a:r>
              <a:rPr lang="en-US" dirty="0">
                <a:solidFill>
                  <a:schemeClr val="bg1"/>
                </a:solidFill>
              </a:rPr>
              <a:t>SAMSUNG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Логические операции.</a:t>
            </a:r>
          </a:p>
          <a:p>
            <a:pPr rtl="0"/>
            <a:r>
              <a:rPr lang="ru-RU" dirty="0">
                <a:solidFill>
                  <a:schemeClr val="bg1"/>
                </a:solidFill>
              </a:rPr>
              <a:t>Услов</a:t>
            </a:r>
            <a:r>
              <a:rPr lang="ru-RU" dirty="0"/>
              <a:t>ный оператор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Условные конструкции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Конструкция </a:t>
            </a:r>
            <a:r>
              <a:rPr lang="en-US" dirty="0"/>
              <a:t>if/else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83" name="Рисунок 82"/>
          <p:cNvPicPr/>
          <p:nvPr/>
        </p:nvPicPr>
        <p:blipFill>
          <a:blip r:embed="rId2"/>
          <a:stretch/>
        </p:blipFill>
        <p:spPr>
          <a:xfrm>
            <a:off x="2028000" y="4096800"/>
            <a:ext cx="2056680" cy="209484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83"/>
          <p:cNvPicPr/>
          <p:nvPr/>
        </p:nvPicPr>
        <p:blipFill>
          <a:blip r:embed="rId3"/>
          <a:stretch/>
        </p:blipFill>
        <p:spPr>
          <a:xfrm>
            <a:off x="1956000" y="1872000"/>
            <a:ext cx="2133000" cy="14472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4633320" y="2304000"/>
            <a:ext cx="3946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У нас есть объект велосипед</a:t>
            </a:r>
          </a:p>
        </p:txBody>
      </p:sp>
      <p:sp>
        <p:nvSpPr>
          <p:cNvPr id="86" name="CustomShape 3"/>
          <p:cNvSpPr/>
          <p:nvPr/>
        </p:nvSpPr>
        <p:spPr>
          <a:xfrm>
            <a:off x="4300320" y="4133160"/>
            <a:ext cx="3199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педали….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293840" y="5163120"/>
            <a:ext cx="5903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поворачиваю руль...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532000" y="2232000"/>
            <a:ext cx="7559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	велосипед едет;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поворачиваю руль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	переднее колесо велосипеда поворачивается;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91" name="Рисунок 90"/>
          <p:cNvPicPr/>
          <p:nvPr/>
        </p:nvPicPr>
        <p:blipFill>
          <a:blip r:embed="rId2"/>
          <a:stretch/>
        </p:blipFill>
        <p:spPr>
          <a:xfrm>
            <a:off x="1818480" y="4298040"/>
            <a:ext cx="3377160" cy="232560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91"/>
          <p:cNvPicPr/>
          <p:nvPr/>
        </p:nvPicPr>
        <p:blipFill>
          <a:blip r:embed="rId3"/>
          <a:stretch/>
        </p:blipFill>
        <p:spPr>
          <a:xfrm>
            <a:off x="1812000" y="1674000"/>
            <a:ext cx="3383640" cy="2357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5380320" y="1872000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 и поворачиваю руль налево...</a:t>
            </a:r>
          </a:p>
        </p:txBody>
      </p:sp>
      <p:sp>
        <p:nvSpPr>
          <p:cNvPr id="94" name="CustomShape 3"/>
          <p:cNvSpPr/>
          <p:nvPr/>
        </p:nvSpPr>
        <p:spPr>
          <a:xfrm>
            <a:off x="5412000" y="4320000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 и поворачиваю руль направо...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532000" y="2232000"/>
            <a:ext cx="7703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	велосипед едет влево;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  <a:ea typeface="Microsoft YaHei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поворачиваю руль вправо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 вправо;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16000" y="2592000"/>
            <a:ext cx="4320000" cy="8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……….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   то я еду в любую сторону!</a:t>
            </a:r>
          </a:p>
        </p:txBody>
      </p:sp>
      <p:pic>
        <p:nvPicPr>
          <p:cNvPr id="99" name="Рисунок 98"/>
          <p:cNvPicPr/>
          <p:nvPr/>
        </p:nvPicPr>
        <p:blipFill>
          <a:blip r:embed="rId2"/>
          <a:stretch/>
        </p:blipFill>
        <p:spPr>
          <a:xfrm>
            <a:off x="2168040" y="1944000"/>
            <a:ext cx="3387960" cy="23522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2172000" y="5256000"/>
            <a:ext cx="2016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кручу педали</a:t>
            </a:r>
          </a:p>
        </p:txBody>
      </p:sp>
      <p:sp>
        <p:nvSpPr>
          <p:cNvPr id="101" name="CustomShape 4"/>
          <p:cNvSpPr/>
          <p:nvPr/>
        </p:nvSpPr>
        <p:spPr>
          <a:xfrm>
            <a:off x="4620000" y="4824000"/>
            <a:ext cx="3240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влево</a:t>
            </a:r>
          </a:p>
        </p:txBody>
      </p:sp>
      <p:sp>
        <p:nvSpPr>
          <p:cNvPr id="102" name="CustomShape 5"/>
          <p:cNvSpPr/>
          <p:nvPr/>
        </p:nvSpPr>
        <p:spPr>
          <a:xfrm>
            <a:off x="4620000" y="5616000"/>
            <a:ext cx="324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вправо</a:t>
            </a:r>
          </a:p>
        </p:txBody>
      </p:sp>
      <p:sp>
        <p:nvSpPr>
          <p:cNvPr id="103" name="CustomShape 6"/>
          <p:cNvSpPr/>
          <p:nvPr/>
        </p:nvSpPr>
        <p:spPr>
          <a:xfrm>
            <a:off x="8652000" y="482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</a:t>
            </a:r>
          </a:p>
        </p:txBody>
      </p:sp>
      <p:sp>
        <p:nvSpPr>
          <p:cNvPr id="104" name="CustomShape 7"/>
          <p:cNvSpPr/>
          <p:nvPr/>
        </p:nvSpPr>
        <p:spPr>
          <a:xfrm>
            <a:off x="8652000" y="554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ИЛИ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956000" y="1584000"/>
            <a:ext cx="8639640" cy="227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Неправильно: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||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DC3EA5"/>
                </a:solidFill>
                <a:latin typeface="Arial"/>
              </a:rPr>
              <a:t>поворачиваю    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    руль вправо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600760" y="4032000"/>
            <a:ext cx="3167640" cy="1367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252000" y="4896000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420000" y="4464000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2028000" y="3528000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956000" y="1584000"/>
            <a:ext cx="8495640" cy="25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Правильно: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  (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|| </a:t>
            </a:r>
            <a:r>
              <a:rPr lang="ru-RU" sz="2200" spc="-1">
                <a:solidFill>
                  <a:srgbClr val="DC3EA5"/>
                </a:solidFill>
                <a:latin typeface="Arial"/>
              </a:rPr>
              <a:t>поворачиваю руль вправо)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752040" y="3816000"/>
            <a:ext cx="4035600" cy="1583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5988000" y="5040000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892000" y="4968000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1812000" y="3672000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118" name="Рисунок 117"/>
          <p:cNvPicPr/>
          <p:nvPr/>
        </p:nvPicPr>
        <p:blipFill>
          <a:blip r:embed="rId2"/>
          <a:stretch/>
        </p:blipFill>
        <p:spPr>
          <a:xfrm>
            <a:off x="1929000" y="1857240"/>
            <a:ext cx="2943360" cy="195840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118"/>
          <p:cNvPicPr/>
          <p:nvPr/>
        </p:nvPicPr>
        <p:blipFill>
          <a:blip r:embed="rId3"/>
          <a:stretch/>
        </p:blipFill>
        <p:spPr>
          <a:xfrm>
            <a:off x="1886520" y="4248000"/>
            <a:ext cx="3169800" cy="194364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5340000" y="1800000"/>
            <a:ext cx="4895640" cy="41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велосипед едет.</a:t>
            </a: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НЕ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велосипед падает.</a:t>
            </a: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ЕСЛИ я кручу педали, то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велосипед едет,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ИНАЧЕ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велосипед падает.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32000" y="1728000"/>
            <a:ext cx="6335640" cy="35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	велосипед падает;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Microsoft YaHei"/>
              </a:rPr>
              <a:t>Условие задается только для оператора «if» !!! 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Условные выражения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AF5FB4-F043-4C43-A7CB-81A3534E5A75}"/>
              </a:ext>
            </a:extLst>
          </p:cNvPr>
          <p:cNvSpPr/>
          <p:nvPr/>
        </p:nvSpPr>
        <p:spPr>
          <a:xfrm>
            <a:off x="2947387" y="1803647"/>
            <a:ext cx="2485748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Операции сравнения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1FF04B-8AB0-4719-93F0-4C62FCFA0319}"/>
              </a:ext>
            </a:extLst>
          </p:cNvPr>
          <p:cNvSpPr/>
          <p:nvPr/>
        </p:nvSpPr>
        <p:spPr>
          <a:xfrm>
            <a:off x="6650855" y="1803647"/>
            <a:ext cx="2485748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Логические операции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B4C9B912-FF21-431C-879C-58A79C55F49C}"/>
              </a:ext>
            </a:extLst>
          </p:cNvPr>
          <p:cNvCxnSpPr/>
          <p:nvPr/>
        </p:nvCxnSpPr>
        <p:spPr>
          <a:xfrm flipH="1">
            <a:off x="4190261" y="1056960"/>
            <a:ext cx="355106" cy="60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F971317-3A86-4E8F-8CFA-96C9831C0293}"/>
              </a:ext>
            </a:extLst>
          </p:cNvPr>
          <p:cNvCxnSpPr>
            <a:cxnSpLocks/>
          </p:cNvCxnSpPr>
          <p:nvPr/>
        </p:nvCxnSpPr>
        <p:spPr>
          <a:xfrm>
            <a:off x="7324078" y="1056960"/>
            <a:ext cx="470516" cy="60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Выпуск 6. Условные операторы и циклы. Основы Arduino для начинающих | Пикабу">
            <a:extLst>
              <a:ext uri="{FF2B5EF4-FFF2-40B4-BE49-F238E27FC236}">
                <a16:creationId xmlns:a16="http://schemas.microsoft.com/office/drawing/2014/main" id="{F8EF8A5E-AC8D-4945-B1C6-3BEBE569C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8" t="17562" r="19041" b="53616"/>
          <a:stretch/>
        </p:blipFill>
        <p:spPr bwMode="auto">
          <a:xfrm>
            <a:off x="1058661" y="4290612"/>
            <a:ext cx="4343133" cy="128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7361F-93C1-4592-820D-E22DC7C222A5}"/>
              </a:ext>
            </a:extLst>
          </p:cNvPr>
          <p:cNvSpPr txBox="1"/>
          <p:nvPr/>
        </p:nvSpPr>
        <p:spPr>
          <a:xfrm>
            <a:off x="4230997" y="3856246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true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306C1-52EF-4195-A939-32B529A4C06C}"/>
              </a:ext>
            </a:extLst>
          </p:cNvPr>
          <p:cNvSpPr txBox="1"/>
          <p:nvPr/>
        </p:nvSpPr>
        <p:spPr>
          <a:xfrm>
            <a:off x="1283610" y="3875331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false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BDAD80E-4ACA-4AB6-B8D8-441AD0FC5F37}"/>
              </a:ext>
            </a:extLst>
          </p:cNvPr>
          <p:cNvGrpSpPr/>
          <p:nvPr/>
        </p:nvGrpSpPr>
        <p:grpSpPr>
          <a:xfrm>
            <a:off x="7139867" y="4194028"/>
            <a:ext cx="3993471" cy="1286360"/>
            <a:chOff x="6759777" y="4197712"/>
            <a:chExt cx="3617425" cy="107562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B2FF4AE-7F38-4342-A336-BC875625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9777" y="4197712"/>
              <a:ext cx="3617425" cy="10756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595786-0D6B-4884-9E77-16D4FB41B8A4}"/>
                </a:ext>
              </a:extLst>
            </p:cNvPr>
            <p:cNvSpPr txBox="1"/>
            <p:nvPr/>
          </p:nvSpPr>
          <p:spPr>
            <a:xfrm>
              <a:off x="8185212" y="453648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 &gt; 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376A0A-1A83-4F53-BF03-06A6E7D63369}"/>
              </a:ext>
            </a:extLst>
          </p:cNvPr>
          <p:cNvSpPr txBox="1"/>
          <p:nvPr/>
        </p:nvSpPr>
        <p:spPr>
          <a:xfrm>
            <a:off x="10220422" y="3809863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true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8864B-8D3D-49D9-A177-146E66404E3A}"/>
              </a:ext>
            </a:extLst>
          </p:cNvPr>
          <p:cNvSpPr txBox="1"/>
          <p:nvPr/>
        </p:nvSpPr>
        <p:spPr>
          <a:xfrm>
            <a:off x="7273035" y="3828948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false</a:t>
            </a:r>
            <a:endParaRPr lang="ru-RU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172000" y="1584000"/>
            <a:ext cx="799200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/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Конструкция 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Microsoft YaHei"/>
              </a:rPr>
              <a:t>if/else</a:t>
            </a:r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 проверяет истинность некоторого условия и в зависимости от результатов проверки выполняет определенный код.</a:t>
            </a:r>
            <a:endParaRPr lang="ru-RU" sz="2000" spc="-1">
              <a:solidFill>
                <a:srgbClr val="000000"/>
              </a:solidFill>
              <a:latin typeface="Arial"/>
            </a:endParaRPr>
          </a:p>
          <a:p>
            <a:pPr algn="just"/>
            <a:endParaRPr lang="ru-RU" sz="2000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Если нам нужно выполнить какую-то последовательность действий при выполнении определенного условия, то используется конструкция 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Microsoft YaHei"/>
              </a:rPr>
              <a:t>if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Microsoft YaHei"/>
              </a:rPr>
              <a:t>(условие)</a:t>
            </a:r>
            <a:endParaRPr lang="ru-RU" sz="2400" spc="-1">
              <a:solidFill>
                <a:srgbClr val="000000"/>
              </a:solidFill>
              <a:latin typeface="Arial"/>
            </a:endParaRPr>
          </a:p>
          <a:p>
            <a:pPr algn="just"/>
            <a:endParaRPr lang="ru-RU" sz="2400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Если же при соблюдении определенного условия требуется выполнить одну последовательность действий, а при НЕ соблюдении этого условия — другую последовательность действий, то используется конструкция 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if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(условие)/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else</a:t>
            </a:r>
            <a:endParaRPr lang="ru-RU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956000" y="2232000"/>
            <a:ext cx="15116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int x = 6;</a:t>
            </a:r>
          </a:p>
        </p:txBody>
      </p:sp>
      <p:sp>
        <p:nvSpPr>
          <p:cNvPr id="127" name="CustomShape 3"/>
          <p:cNvSpPr/>
          <p:nvPr/>
        </p:nvSpPr>
        <p:spPr>
          <a:xfrm>
            <a:off x="1888680" y="1435680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>
                <a:latin typeface="Arial"/>
              </a:rPr>
              <a:t>Положительное или отрицательное значение у переменной </a:t>
            </a:r>
            <a:r>
              <a:rPr lang="ru-RU" b="1" spc="-1">
                <a:latin typeface="Arial"/>
              </a:rPr>
              <a:t>x</a:t>
            </a:r>
            <a:r>
              <a:rPr lang="ru-RU" spc="-1">
                <a:latin typeface="Arial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ru-RU" spc="-1">
                <a:latin typeface="Arial"/>
              </a:rPr>
              <a:t>Ноль считаем положительным числом.</a:t>
            </a:r>
          </a:p>
        </p:txBody>
      </p:sp>
      <p:sp>
        <p:nvSpPr>
          <p:cNvPr id="128" name="CustomShape 4"/>
          <p:cNvSpPr/>
          <p:nvPr/>
        </p:nvSpPr>
        <p:spPr>
          <a:xfrm>
            <a:off x="4836000" y="252000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Варианты</a:t>
            </a:r>
            <a:endParaRPr lang="ru-RU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684000" y="345600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&lt; 0</a:t>
            </a:r>
            <a:endParaRPr lang="ru-RU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6204000" y="345600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&gt; 0</a:t>
            </a:r>
            <a:endParaRPr lang="ru-RU" spc="-1">
              <a:latin typeface="Arial"/>
            </a:endParaRPr>
          </a:p>
        </p:txBody>
      </p:sp>
      <p:sp>
        <p:nvSpPr>
          <p:cNvPr id="131" name="Line 7"/>
          <p:cNvSpPr/>
          <p:nvPr/>
        </p:nvSpPr>
        <p:spPr>
          <a:xfrm flipH="1">
            <a:off x="5052000" y="3168000"/>
            <a:ext cx="36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8"/>
          <p:cNvSpPr/>
          <p:nvPr/>
        </p:nvSpPr>
        <p:spPr>
          <a:xfrm>
            <a:off x="6276000" y="3168000"/>
            <a:ext cx="36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9"/>
          <p:cNvSpPr/>
          <p:nvPr/>
        </p:nvSpPr>
        <p:spPr>
          <a:xfrm>
            <a:off x="1884000" y="4392000"/>
            <a:ext cx="6983640" cy="213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&gt;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	</a:t>
            </a:r>
            <a:r>
              <a:rPr lang="en-US" spc="-1" dirty="0" err="1">
                <a:solidFill>
                  <a:srgbClr val="2C4AC4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("Число положительное");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en-US" spc="-1" dirty="0" err="1">
                <a:solidFill>
                  <a:srgbClr val="C9211E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отрицательное");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028000" y="1800000"/>
            <a:ext cx="15116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int x = 6;</a:t>
            </a:r>
          </a:p>
        </p:txBody>
      </p:sp>
      <p:sp>
        <p:nvSpPr>
          <p:cNvPr id="136" name="CustomShape 3"/>
          <p:cNvSpPr/>
          <p:nvPr/>
        </p:nvSpPr>
        <p:spPr>
          <a:xfrm>
            <a:off x="1888680" y="1435680"/>
            <a:ext cx="83534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Arial"/>
              </a:rPr>
              <a:t>Положительное, отрицательное или равное нулю значение у переменной </a:t>
            </a:r>
            <a:r>
              <a:rPr lang="ru-RU" b="1" spc="-1" dirty="0">
                <a:latin typeface="Arial"/>
              </a:rPr>
              <a:t>x</a:t>
            </a:r>
            <a:r>
              <a:rPr lang="ru-RU" spc="-1" dirty="0">
                <a:latin typeface="Arial"/>
              </a:rPr>
              <a:t>?</a:t>
            </a:r>
          </a:p>
        </p:txBody>
      </p:sp>
      <p:sp>
        <p:nvSpPr>
          <p:cNvPr id="137" name="CustomShape 4"/>
          <p:cNvSpPr/>
          <p:nvPr/>
        </p:nvSpPr>
        <p:spPr>
          <a:xfrm>
            <a:off x="5124000" y="194400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Варианты</a:t>
            </a:r>
            <a:endParaRPr lang="ru-RU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108000" y="280800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&lt; 0</a:t>
            </a:r>
            <a:endParaRPr lang="ru-RU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7140000" y="280800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&gt; 0</a:t>
            </a:r>
            <a:endParaRPr lang="ru-RU" spc="-1">
              <a:latin typeface="Arial"/>
            </a:endParaRPr>
          </a:p>
        </p:txBody>
      </p:sp>
      <p:sp>
        <p:nvSpPr>
          <p:cNvPr id="140" name="Line 7"/>
          <p:cNvSpPr/>
          <p:nvPr/>
        </p:nvSpPr>
        <p:spPr>
          <a:xfrm flipH="1">
            <a:off x="4692000" y="2520000"/>
            <a:ext cx="72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8"/>
          <p:cNvSpPr/>
          <p:nvPr/>
        </p:nvSpPr>
        <p:spPr>
          <a:xfrm>
            <a:off x="6708000" y="2520000"/>
            <a:ext cx="72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1884000" y="3534120"/>
            <a:ext cx="5327640" cy="31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&gt;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	</a:t>
            </a:r>
            <a:r>
              <a:rPr lang="en-US" spc="-1" dirty="0">
                <a:solidFill>
                  <a:srgbClr val="2C4AC4"/>
                </a:solidFill>
                <a:latin typeface="Arial"/>
                <a:ea typeface="Microsoft YaHei"/>
              </a:rPr>
              <a:t> </a:t>
            </a:r>
            <a:r>
              <a:rPr lang="en-US" spc="-1" dirty="0" err="1">
                <a:solidFill>
                  <a:srgbClr val="2C4AC4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("Число положительное");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&lt;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en-US" spc="-1" dirty="0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en-US" spc="-1" dirty="0" err="1">
                <a:solidFill>
                  <a:srgbClr val="C9211E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отрицательное");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en-US" spc="-1" dirty="0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en-US" spc="-1" dirty="0" err="1">
                <a:solidFill>
                  <a:srgbClr val="C9211E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равно нулю");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124000" y="2808000"/>
            <a:ext cx="1799640" cy="647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== 0</a:t>
            </a:r>
            <a:endParaRPr lang="ru-RU" spc="-1">
              <a:latin typeface="Arial"/>
            </a:endParaRPr>
          </a:p>
        </p:txBody>
      </p:sp>
      <p:sp>
        <p:nvSpPr>
          <p:cNvPr id="144" name="Line 11"/>
          <p:cNvSpPr/>
          <p:nvPr/>
        </p:nvSpPr>
        <p:spPr>
          <a:xfrm>
            <a:off x="5988000" y="2520000"/>
            <a:ext cx="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2"/>
          <p:cNvSpPr/>
          <p:nvPr/>
        </p:nvSpPr>
        <p:spPr>
          <a:xfrm>
            <a:off x="7284000" y="3672000"/>
            <a:ext cx="3095640" cy="2951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                       X &gt; 0</a:t>
            </a:r>
            <a:endParaRPr lang="ru-RU" spc="-1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7284000" y="3672000"/>
            <a:ext cx="3243240" cy="2951640"/>
          </a:xfrm>
          <a:prstGeom prst="ellipse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latin typeface="Arial"/>
              </a:rPr>
              <a:t>                X &lt; 0</a:t>
            </a:r>
          </a:p>
        </p:txBody>
      </p:sp>
      <p:sp>
        <p:nvSpPr>
          <p:cNvPr id="147" name="CustomShape 14"/>
          <p:cNvSpPr/>
          <p:nvPr/>
        </p:nvSpPr>
        <p:spPr>
          <a:xfrm>
            <a:off x="9084360" y="4320360"/>
            <a:ext cx="935640" cy="431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== 0</a:t>
            </a:r>
            <a:endParaRPr lang="ru-RU" spc="-1">
              <a:latin typeface="Arial"/>
            </a:endParaRPr>
          </a:p>
        </p:txBody>
      </p:sp>
      <p:sp>
        <p:nvSpPr>
          <p:cNvPr id="148" name="Ellipse 15"/>
          <p:cNvSpPr/>
          <p:nvPr/>
        </p:nvSpPr>
        <p:spPr>
          <a:xfrm>
            <a:off x="7284000" y="3599640"/>
            <a:ext cx="3008160" cy="302400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X &gt; 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 dirty="0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574319" y="972810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28" name="CustomShape 4"/>
          <p:cNvSpPr/>
          <p:nvPr/>
        </p:nvSpPr>
        <p:spPr>
          <a:xfrm>
            <a:off x="723481" y="364916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Если</a:t>
            </a:r>
            <a:endParaRPr lang="ru-RU" spc="-1" dirty="0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026196" y="1695921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1</a:t>
            </a:r>
            <a:endParaRPr lang="ru-RU" spc="-1" dirty="0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3026196" y="250832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X==1</a:t>
            </a:r>
            <a:endParaRPr lang="ru-RU" spc="-1" dirty="0">
              <a:latin typeface="Arial"/>
            </a:endParaRPr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405D2CDB-BDA6-4E9C-9E54-2F652409C05E}"/>
              </a:ext>
            </a:extLst>
          </p:cNvPr>
          <p:cNvSpPr/>
          <p:nvPr/>
        </p:nvSpPr>
        <p:spPr>
          <a:xfrm>
            <a:off x="3019905" y="3374801"/>
            <a:ext cx="1799640" cy="647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2</a:t>
            </a:r>
            <a:endParaRPr lang="ru-RU" spc="-1" dirty="0">
              <a:latin typeface="Arial"/>
            </a:endParaRPr>
          </a:p>
        </p:txBody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C92324F3-8675-48AE-B9F3-7BAE5CEAFD76}"/>
              </a:ext>
            </a:extLst>
          </p:cNvPr>
          <p:cNvSpPr/>
          <p:nvPr/>
        </p:nvSpPr>
        <p:spPr>
          <a:xfrm>
            <a:off x="3019905" y="5515341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X==12</a:t>
            </a:r>
            <a:endParaRPr lang="ru-RU" spc="-1" dirty="0">
              <a:latin typeface="Arial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835944EA-C648-44C2-92FC-B5A3C0759A91}"/>
              </a:ext>
            </a:extLst>
          </p:cNvPr>
          <p:cNvSpPr/>
          <p:nvPr/>
        </p:nvSpPr>
        <p:spPr>
          <a:xfrm>
            <a:off x="3019905" y="464886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11</a:t>
            </a:r>
            <a:endParaRPr lang="ru-RU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5F8AD-19D6-4BB4-BA21-94AD09BED3C5}"/>
              </a:ext>
            </a:extLst>
          </p:cNvPr>
          <p:cNvSpPr txBox="1"/>
          <p:nvPr/>
        </p:nvSpPr>
        <p:spPr>
          <a:xfrm>
            <a:off x="3711976" y="4158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…</a:t>
            </a:r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F6148E73-2D78-4A6A-8EDD-E5240CA5C7D5}"/>
              </a:ext>
            </a:extLst>
          </p:cNvPr>
          <p:cNvSpPr/>
          <p:nvPr/>
        </p:nvSpPr>
        <p:spPr>
          <a:xfrm>
            <a:off x="2604407" y="1574730"/>
            <a:ext cx="415498" cy="482342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CustomShape 4">
            <a:extLst>
              <a:ext uri="{FF2B5EF4-FFF2-40B4-BE49-F238E27FC236}">
                <a16:creationId xmlns:a16="http://schemas.microsoft.com/office/drawing/2014/main" id="{0379FCEC-7E92-4458-8FD3-3CD64DEB444E}"/>
              </a:ext>
            </a:extLst>
          </p:cNvPr>
          <p:cNvSpPr/>
          <p:nvPr/>
        </p:nvSpPr>
        <p:spPr>
          <a:xfrm>
            <a:off x="5295480" y="1729845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«Январь»</a:t>
            </a:r>
            <a:endParaRPr lang="ru-RU" spc="-1" dirty="0">
              <a:latin typeface="Arial"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786993EF-A876-4D4A-BCEF-086BCEA00E29}"/>
              </a:ext>
            </a:extLst>
          </p:cNvPr>
          <p:cNvSpPr/>
          <p:nvPr/>
        </p:nvSpPr>
        <p:spPr>
          <a:xfrm>
            <a:off x="5295479" y="2536155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«Февраль»</a:t>
            </a:r>
            <a:endParaRPr lang="ru-RU" spc="-1" dirty="0">
              <a:latin typeface="Arial"/>
            </a:endParaRPr>
          </a:p>
        </p:txBody>
      </p:sp>
      <p:sp>
        <p:nvSpPr>
          <p:cNvPr id="21" name="CustomShape 4">
            <a:extLst>
              <a:ext uri="{FF2B5EF4-FFF2-40B4-BE49-F238E27FC236}">
                <a16:creationId xmlns:a16="http://schemas.microsoft.com/office/drawing/2014/main" id="{FCCED103-407C-481D-AC6E-67E56359D45C}"/>
              </a:ext>
            </a:extLst>
          </p:cNvPr>
          <p:cNvSpPr/>
          <p:nvPr/>
        </p:nvSpPr>
        <p:spPr>
          <a:xfrm>
            <a:off x="5286009" y="3381562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«Март»</a:t>
            </a:r>
            <a:endParaRPr lang="ru-RU" spc="-1" dirty="0">
              <a:latin typeface="Arial"/>
            </a:endParaRPr>
          </a:p>
        </p:txBody>
      </p:sp>
      <p:sp>
        <p:nvSpPr>
          <p:cNvPr id="23" name="CustomShape 4">
            <a:extLst>
              <a:ext uri="{FF2B5EF4-FFF2-40B4-BE49-F238E27FC236}">
                <a16:creationId xmlns:a16="http://schemas.microsoft.com/office/drawing/2014/main" id="{FBD98648-CF56-4F56-B863-3E5083415602}"/>
              </a:ext>
            </a:extLst>
          </p:cNvPr>
          <p:cNvSpPr/>
          <p:nvPr/>
        </p:nvSpPr>
        <p:spPr>
          <a:xfrm>
            <a:off x="5286009" y="4684860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«Ноябрь»</a:t>
            </a:r>
            <a:endParaRPr lang="ru-RU" spc="-1" dirty="0">
              <a:latin typeface="Arial"/>
            </a:endParaRPr>
          </a:p>
        </p:txBody>
      </p:sp>
      <p:sp>
        <p:nvSpPr>
          <p:cNvPr id="25" name="CustomShape 4">
            <a:extLst>
              <a:ext uri="{FF2B5EF4-FFF2-40B4-BE49-F238E27FC236}">
                <a16:creationId xmlns:a16="http://schemas.microsoft.com/office/drawing/2014/main" id="{9E507380-0858-4B3F-81DF-E19557BB2175}"/>
              </a:ext>
            </a:extLst>
          </p:cNvPr>
          <p:cNvSpPr/>
          <p:nvPr/>
        </p:nvSpPr>
        <p:spPr>
          <a:xfrm>
            <a:off x="5286009" y="5551341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«Декабрь»</a:t>
            </a:r>
            <a:endParaRPr lang="ru-RU" spc="-1" dirty="0"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6F978845-BAD8-4CE9-BD1D-22373373D0F3}"/>
              </a:ext>
            </a:extLst>
          </p:cNvPr>
          <p:cNvSpPr/>
          <p:nvPr/>
        </p:nvSpPr>
        <p:spPr>
          <a:xfrm>
            <a:off x="8507169" y="3767955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lang="ru-RU" spc="-1" dirty="0">
              <a:latin typeface="Arial"/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6E1587B-60D0-46DF-8904-EAA51287A0FF}"/>
              </a:ext>
            </a:extLst>
          </p:cNvPr>
          <p:cNvCxnSpPr>
            <a:cxnSpLocks/>
          </p:cNvCxnSpPr>
          <p:nvPr/>
        </p:nvCxnSpPr>
        <p:spPr>
          <a:xfrm>
            <a:off x="7723416" y="2110359"/>
            <a:ext cx="1104495" cy="1519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2F90B5C-6D8D-4448-BA1F-6C690DD2B3C4}"/>
              </a:ext>
            </a:extLst>
          </p:cNvPr>
          <p:cNvCxnSpPr>
            <a:cxnSpLocks/>
          </p:cNvCxnSpPr>
          <p:nvPr/>
        </p:nvCxnSpPr>
        <p:spPr>
          <a:xfrm>
            <a:off x="7723417" y="2939157"/>
            <a:ext cx="686805" cy="759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B04514D-F4C9-4934-8A57-B127AA2BED31}"/>
              </a:ext>
            </a:extLst>
          </p:cNvPr>
          <p:cNvCxnSpPr>
            <a:cxnSpLocks/>
          </p:cNvCxnSpPr>
          <p:nvPr/>
        </p:nvCxnSpPr>
        <p:spPr>
          <a:xfrm>
            <a:off x="7723416" y="3844441"/>
            <a:ext cx="686805" cy="291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3808991-0B7F-4E02-8B77-F3770BB7CB46}"/>
              </a:ext>
            </a:extLst>
          </p:cNvPr>
          <p:cNvCxnSpPr>
            <a:cxnSpLocks/>
          </p:cNvCxnSpPr>
          <p:nvPr/>
        </p:nvCxnSpPr>
        <p:spPr>
          <a:xfrm flipV="1">
            <a:off x="7750813" y="4489415"/>
            <a:ext cx="998076" cy="483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00E4B171-E956-4370-BD67-357CEDA48655}"/>
              </a:ext>
            </a:extLst>
          </p:cNvPr>
          <p:cNvCxnSpPr>
            <a:cxnSpLocks/>
          </p:cNvCxnSpPr>
          <p:nvPr/>
        </p:nvCxnSpPr>
        <p:spPr>
          <a:xfrm flipV="1">
            <a:off x="7723417" y="4528261"/>
            <a:ext cx="1296405" cy="125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1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36007" y="1138726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33" name="CustomShape 9"/>
          <p:cNvSpPr/>
          <p:nvPr/>
        </p:nvSpPr>
        <p:spPr>
          <a:xfrm>
            <a:off x="525477" y="1981177"/>
            <a:ext cx="7026790" cy="4663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num = </a:t>
            </a:r>
            <a:r>
              <a:rPr lang="ru-RU" dirty="0">
                <a:solidFill>
                  <a:srgbClr val="986801"/>
                </a:solidFill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switch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(num){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 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en-US" b="0" i="0" dirty="0">
                <a:solidFill>
                  <a:srgbClr val="986801"/>
                </a:solidFill>
                <a:effectLst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январь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A626A4"/>
                </a:solidFill>
                <a:effectLst/>
              </a:rPr>
              <a:t>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 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 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dirty="0">
                <a:solidFill>
                  <a:srgbClr val="986801"/>
                </a:solidFill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     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 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февраль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A626A4"/>
                </a:solidFill>
                <a:effectLst/>
              </a:rPr>
              <a:t>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 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383A42"/>
                </a:solidFill>
              </a:rPr>
              <a:t>       …….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986801"/>
                </a:solidFill>
                <a:effectLst/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декабрь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   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 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default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 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 }</a:t>
            </a:r>
            <a:endParaRPr lang="ru-RU" spc="-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CB5BE-8905-4CC4-859E-74310F2F32F5}"/>
              </a:ext>
            </a:extLst>
          </p:cNvPr>
          <p:cNvSpPr txBox="1"/>
          <p:nvPr/>
        </p:nvSpPr>
        <p:spPr>
          <a:xfrm>
            <a:off x="7902222" y="1981177"/>
            <a:ext cx="3318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A626A4"/>
                </a:solidFill>
              </a:rPr>
              <a:t>Вывод на консоль: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50A14F"/>
                </a:solidFill>
              </a:rPr>
              <a:t>декабрь</a:t>
            </a: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A626A4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endParaRPr lang="ru-RU" b="0" i="0" dirty="0">
              <a:solidFill>
                <a:srgbClr val="383A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5336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36007" y="1138726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33" name="CustomShape 9"/>
          <p:cNvSpPr/>
          <p:nvPr/>
        </p:nvSpPr>
        <p:spPr>
          <a:xfrm>
            <a:off x="525477" y="1981177"/>
            <a:ext cx="6864480" cy="4663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num = </a:t>
            </a:r>
            <a:r>
              <a:rPr lang="ru-RU" dirty="0">
                <a:solidFill>
                  <a:srgbClr val="986801"/>
                </a:solidFill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switch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(num){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 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en-US" b="0" i="0" dirty="0">
                <a:solidFill>
                  <a:srgbClr val="986801"/>
                </a:solidFill>
                <a:effectLst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январь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 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 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dirty="0">
                <a:solidFill>
                  <a:srgbClr val="986801"/>
                </a:solidFill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     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 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февраль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383A42"/>
                </a:solidFill>
              </a:rPr>
              <a:t>       …….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986801"/>
                </a:solidFill>
                <a:effectLst/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декабрь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default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 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 }</a:t>
            </a:r>
            <a:endParaRPr lang="ru-RU" spc="-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D31CC-FAB2-4D42-BBAF-978025841F69}"/>
              </a:ext>
            </a:extLst>
          </p:cNvPr>
          <p:cNvSpPr txBox="1"/>
          <p:nvPr/>
        </p:nvSpPr>
        <p:spPr>
          <a:xfrm>
            <a:off x="8347589" y="2137915"/>
            <a:ext cx="3318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A626A4"/>
                </a:solidFill>
              </a:rPr>
              <a:t>Вывод на консоль: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50A14F"/>
                </a:solidFill>
              </a:rPr>
              <a:t>декабрь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A626A4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endParaRPr lang="ru-RU" b="0" i="0" dirty="0">
              <a:solidFill>
                <a:srgbClr val="383A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33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сравнения</a:t>
            </a:r>
            <a:endParaRPr lang="ru-RU" sz="4000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87408" y="1544486"/>
            <a:ext cx="5088855" cy="4598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&gt;=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больше или 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&gt;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строго больше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&lt;=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меньше или 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&lt;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строго меньше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==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!= 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не равно</a:t>
            </a:r>
            <a:endParaRPr lang="ru-RU" sz="2400" spc="-1" dirty="0"/>
          </a:p>
        </p:txBody>
      </p:sp>
      <p:sp>
        <p:nvSpPr>
          <p:cNvPr id="115" name="CustomShape 3"/>
          <p:cNvSpPr/>
          <p:nvPr/>
        </p:nvSpPr>
        <p:spPr>
          <a:xfrm>
            <a:off x="7577144" y="1433659"/>
            <a:ext cx="3386143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6275B-C293-4356-ADC3-FF0A3709F214}"/>
              </a:ext>
            </a:extLst>
          </p:cNvPr>
          <p:cNvSpPr txBox="1"/>
          <p:nvPr/>
        </p:nvSpPr>
        <p:spPr>
          <a:xfrm>
            <a:off x="6986254" y="1985745"/>
            <a:ext cx="3386143" cy="3900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a = 4;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b = 5;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boolean</a:t>
            </a: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result;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==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!=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&gt;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&lt;= 4);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ru-RU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</a:t>
            </a:r>
            <a:r>
              <a:rPr lang="ru-RU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= (b &gt;= 6);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3FC386-077E-46CC-B62D-BA25F5C37980}"/>
              </a:ext>
            </a:extLst>
          </p:cNvPr>
          <p:cNvSpPr/>
          <p:nvPr/>
        </p:nvSpPr>
        <p:spPr>
          <a:xfrm>
            <a:off x="486137" y="1473650"/>
            <a:ext cx="6990116" cy="1111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«&amp;&amp;» - И (конъюнкция или логическое умножение)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7078C2-4A7C-4C77-897D-473FFA8E793D}"/>
              </a:ext>
            </a:extLst>
          </p:cNvPr>
          <p:cNvSpPr/>
          <p:nvPr/>
        </p:nvSpPr>
        <p:spPr>
          <a:xfrm>
            <a:off x="3310360" y="3348730"/>
            <a:ext cx="8426369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«||» - ИЛИ (дизъюнкция или логическое сложение)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9E79BF-C476-49A6-8A47-497BCA6332E7}"/>
              </a:ext>
            </a:extLst>
          </p:cNvPr>
          <p:cNvSpPr/>
          <p:nvPr/>
        </p:nvSpPr>
        <p:spPr>
          <a:xfrm>
            <a:off x="1088020" y="5223809"/>
            <a:ext cx="7384648" cy="1111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«!» НЕ (отрицание)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Унарная операция. Если операнд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то результат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и наоборот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7AE83A-932D-4F9F-B7E8-CC860FEE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23" y="1227542"/>
            <a:ext cx="2200182" cy="16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F4C5AAF-D8A6-48A8-8B05-B35ED15F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6" y="3102622"/>
            <a:ext cx="2200184" cy="16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Дополнение (теория множеств) - Complement (set theory) - qwe.wiki">
            <a:extLst>
              <a:ext uri="{FF2B5EF4-FFF2-40B4-BE49-F238E27FC236}">
                <a16:creationId xmlns:a16="http://schemas.microsoft.com/office/drawing/2014/main" id="{807410C7-EFE4-4E31-A57B-1C86EFFF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14" y="4952966"/>
            <a:ext cx="1607314" cy="16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949353" y="1056960"/>
            <a:ext cx="2658809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spc="-1" dirty="0">
                <a:solidFill>
                  <a:srgbClr val="7030A0"/>
                </a:solidFill>
                <a:latin typeface="Calibri"/>
                <a:ea typeface="DejaVu Sans"/>
              </a:rPr>
              <a:t>Пример кода:</a:t>
            </a:r>
            <a:endParaRPr lang="ru-RU" sz="2200" b="1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6275B-C293-4356-ADC3-FF0A3709F214}"/>
              </a:ext>
            </a:extLst>
          </p:cNvPr>
          <p:cNvSpPr txBox="1"/>
          <p:nvPr/>
        </p:nvSpPr>
        <p:spPr>
          <a:xfrm>
            <a:off x="1438922" y="1534609"/>
            <a:ext cx="9622654" cy="5025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dirty="0"/>
              <a:t>int a = 4;</a:t>
            </a:r>
            <a:endParaRPr lang="ru-RU" dirty="0"/>
          </a:p>
          <a:p>
            <a:pPr hangingPunct="0">
              <a:lnSpc>
                <a:spcPct val="150000"/>
              </a:lnSpc>
            </a:pPr>
            <a:r>
              <a:rPr lang="en-US" dirty="0"/>
              <a:t>int b = 5;</a:t>
            </a:r>
            <a:endParaRPr lang="ru-RU" dirty="0"/>
          </a:p>
          <a:p>
            <a:pPr hangingPunct="0">
              <a:lnSpc>
                <a:spcPct val="150000"/>
              </a:lnSpc>
            </a:pPr>
            <a:r>
              <a:rPr lang="en-US" dirty="0" err="1"/>
              <a:t>boolean</a:t>
            </a:r>
            <a:r>
              <a:rPr lang="en-US" dirty="0"/>
              <a:t> result;</a:t>
            </a:r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// (a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больше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b)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логическое или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(a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меньше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b) - true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en-US" dirty="0"/>
              <a:t>result = a &gt; b || a &lt; b</a:t>
            </a:r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// (3 меньше a) логическое и(a меньше 6) -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true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ru-RU" dirty="0" err="1"/>
              <a:t>result</a:t>
            </a:r>
            <a:r>
              <a:rPr lang="ru-RU" dirty="0"/>
              <a:t> = 3 &lt; a &amp;&amp; a &lt; 6</a:t>
            </a:r>
            <a:endParaRPr lang="en-US" dirty="0"/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// логическое нет —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false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ru-RU" dirty="0" err="1"/>
              <a:t>result</a:t>
            </a:r>
            <a:r>
              <a:rPr lang="ru-RU" dirty="0"/>
              <a:t> = !</a:t>
            </a:r>
            <a:r>
              <a:rPr lang="ru-RU" dirty="0" err="1"/>
              <a:t>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pic>
        <p:nvPicPr>
          <p:cNvPr id="120" name="Рисунок 119"/>
          <p:cNvPicPr/>
          <p:nvPr/>
        </p:nvPicPr>
        <p:blipFill>
          <a:blip r:embed="rId2"/>
          <a:stretch/>
        </p:blipFill>
        <p:spPr>
          <a:xfrm>
            <a:off x="1884000" y="2567160"/>
            <a:ext cx="8429040" cy="29044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3252000" y="1800000"/>
            <a:ext cx="5471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Таблица истинности логических операторов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! НЕ РАВНО</a:t>
            </a:r>
            <a:endParaRPr lang="ru-RU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418560" y="3384000"/>
            <a:ext cx="374364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&amp;&amp;  ЛОГИЧЕСКОЕ И</a:t>
            </a:r>
            <a:endParaRPr lang="ru-RU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644000" y="1944000"/>
            <a:ext cx="251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||  ЛОГИЧЕСКОЕ ИЛИ</a:t>
            </a:r>
            <a:endParaRPr lang="ru-RU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044180" y="3680281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2 ступень</a:t>
            </a:r>
            <a:endParaRPr lang="ru-RU" sz="4000" spc="-1" dirty="0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2432458" y="524502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1 ступень</a:t>
            </a:r>
            <a:endParaRPr lang="ru-RU" sz="4000" spc="-1" dirty="0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196180" y="2240281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3 ступень</a:t>
            </a:r>
            <a:endParaRPr lang="ru-RU" sz="40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172000" y="1872000"/>
            <a:ext cx="309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Неравенство 1 ≤ x ≤ 6</a:t>
            </a:r>
            <a:endParaRPr lang="ru-RU" sz="2200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636000" y="1872000"/>
            <a:ext cx="2951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1 &lt; x &amp;&amp; x &lt; 6</a:t>
            </a:r>
            <a:endParaRPr lang="ru-RU" sz="2200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260000" y="3672000"/>
            <a:ext cx="381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value1 || value2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38" name="Line 5"/>
          <p:cNvSpPr/>
          <p:nvPr/>
        </p:nvSpPr>
        <p:spPr>
          <a:xfrm>
            <a:off x="5268000" y="2160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1956000" y="4968000"/>
            <a:ext cx="3527640" cy="719640"/>
          </a:xfrm>
          <a:prstGeom prst="rect">
            <a:avLst/>
          </a:prstGeom>
          <a:solidFill>
            <a:srgbClr val="7BCF7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value1 || (value2 &amp;&amp; value3)</a:t>
            </a:r>
            <a:endParaRPr lang="ru-RU" sz="2200" spc="-1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6564000" y="4968000"/>
            <a:ext cx="3527640" cy="719640"/>
          </a:xfrm>
          <a:prstGeom prst="rect">
            <a:avLst/>
          </a:prstGeom>
          <a:solidFill>
            <a:srgbClr val="FE71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(value1 || value2)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41" name="Line 8"/>
          <p:cNvSpPr/>
          <p:nvPr/>
        </p:nvSpPr>
        <p:spPr>
          <a:xfrm flipH="1">
            <a:off x="4548000" y="4392000"/>
            <a:ext cx="432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9"/>
          <p:cNvSpPr/>
          <p:nvPr/>
        </p:nvSpPr>
        <p:spPr>
          <a:xfrm>
            <a:off x="7140000" y="4392000"/>
            <a:ext cx="504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3092880" y="589536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ВЕРНО</a:t>
            </a:r>
            <a:endParaRPr lang="ru-RU" sz="2200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7644000" y="590400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НЕВЕРНО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Тернарный оператор</a:t>
            </a:r>
            <a:endParaRPr lang="ru-RU" sz="4000" spc="-1" dirty="0">
              <a:latin typeface="Arial"/>
            </a:endParaRPr>
          </a:p>
        </p:txBody>
      </p:sp>
      <p:pic>
        <p:nvPicPr>
          <p:cNvPr id="1026" name="Picture 2" descr="Курс Java Syntax Pro - Лекция: Лайфхаки: как писать код лучше и быстрее">
            <a:extLst>
              <a:ext uri="{FF2B5EF4-FFF2-40B4-BE49-F238E27FC236}">
                <a16:creationId xmlns:a16="http://schemas.microsoft.com/office/drawing/2014/main" id="{2001B168-B13A-42DC-8E7F-3E151282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63" y="1679925"/>
            <a:ext cx="6085554" cy="237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FEA21E-FB7B-47AA-B0DA-E315A296C821}"/>
              </a:ext>
            </a:extLst>
          </p:cNvPr>
          <p:cNvSpPr/>
          <p:nvPr/>
        </p:nvSpPr>
        <p:spPr>
          <a:xfrm>
            <a:off x="437925" y="3197626"/>
            <a:ext cx="7155483" cy="3249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int a , b;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a = 10;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boolean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rezult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endParaRPr lang="en-US" kern="100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rezult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= (a == 10) ? true : false;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endParaRPr lang="en-US" kern="100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pPr algn="just" hangingPunct="0">
              <a:lnSpc>
                <a:spcPct val="115000"/>
              </a:lnSpc>
            </a:pPr>
            <a:r>
              <a:rPr lang="en-US" dirty="0"/>
              <a:t> 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b = ((a == 1) ? 20 : 30);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a typeface="Arial Unicode MS"/>
                <a:cs typeface="Arial Unicode MS"/>
              </a:rPr>
              <a:t>System.out.println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( "</a:t>
            </a:r>
            <a:r>
              <a:rPr lang="ru-RU" kern="100" dirty="0">
                <a:solidFill>
                  <a:srgbClr val="000000"/>
                </a:solidFill>
                <a:ea typeface="Arial Unicode MS"/>
                <a:cs typeface="Arial Unicode MS"/>
              </a:rPr>
              <a:t>Значение </a:t>
            </a:r>
            <a:r>
              <a:rPr lang="en-US" kern="100" dirty="0">
                <a:solidFill>
                  <a:srgbClr val="000000"/>
                </a:solidFill>
                <a:ea typeface="Arial Unicode MS"/>
                <a:cs typeface="Arial Unicode MS"/>
              </a:rPr>
              <a:t>b: " + b );</a:t>
            </a: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endParaRPr lang="en-US" kern="100" dirty="0"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algn="just" hangingPunct="0">
              <a:lnSpc>
                <a:spcPct val="115000"/>
              </a:lnSpc>
              <a:spcAft>
                <a:spcPts val="0"/>
              </a:spcAft>
            </a:pPr>
            <a:r>
              <a:rPr lang="en-US" dirty="0" err="1"/>
              <a:t>System.out.println</a:t>
            </a:r>
            <a:r>
              <a:rPr lang="en-US" dirty="0"/>
              <a:t> ((a = = 10) ? "a </a:t>
            </a:r>
            <a:r>
              <a:rPr lang="ru-RU" dirty="0"/>
              <a:t>равно </a:t>
            </a:r>
            <a:r>
              <a:rPr lang="en-US" dirty="0"/>
              <a:t>10": "a </a:t>
            </a:r>
            <a:r>
              <a:rPr lang="ru-RU" dirty="0"/>
              <a:t>не равно</a:t>
            </a:r>
            <a:r>
              <a:rPr lang="en-US" dirty="0"/>
              <a:t> 10");</a:t>
            </a:r>
            <a:endParaRPr lang="ru-RU" kern="100" dirty="0">
              <a:effectLst/>
              <a:ea typeface="Arial Unicode MS"/>
              <a:cs typeface="Arial Unicode MS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3D71F13-D7BA-4456-9E2C-FDA7C79CA044}"/>
              </a:ext>
            </a:extLst>
          </p:cNvPr>
          <p:cNvSpPr/>
          <p:nvPr/>
        </p:nvSpPr>
        <p:spPr>
          <a:xfrm>
            <a:off x="437925" y="2396678"/>
            <a:ext cx="2658809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spc="-1" dirty="0">
                <a:solidFill>
                  <a:srgbClr val="7030A0"/>
                </a:solidFill>
                <a:latin typeface="Calibri"/>
                <a:ea typeface="DejaVu Sans"/>
              </a:rPr>
              <a:t>Пример кода:</a:t>
            </a:r>
            <a:endParaRPr lang="ru-RU" sz="2200" b="1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978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2006/metadata/properties"/>
    <ds:schemaRef ds:uri="http://purl.org/dc/terms/"/>
    <ds:schemaRef ds:uri="6dc4bcd6-49db-4c07-9060-8acfc67cef9f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1192</Words>
  <Application>Microsoft Office PowerPoint</Application>
  <PresentationFormat>Широкоэкранный</PresentationFormat>
  <Paragraphs>270</Paragraphs>
  <Slides>25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Liberation Mono</vt:lpstr>
      <vt:lpstr>Times New Roman</vt:lpstr>
      <vt:lpstr>Wingdings 3</vt:lpstr>
      <vt:lpstr>Ион (конференц-зал)</vt:lpstr>
      <vt:lpstr>IT ШКОЛА SAMSUNG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Условные конструкции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2020-09-22T04:43:31Z</dcterms:created>
  <dcterms:modified xsi:type="dcterms:W3CDTF">2020-09-28T17:59:11Z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