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96" r:id="rId6"/>
    <p:sldId id="295" r:id="rId7"/>
    <p:sldId id="309" r:id="rId8"/>
    <p:sldId id="303" r:id="rId9"/>
    <p:sldId id="308" r:id="rId10"/>
    <p:sldId id="310" r:id="rId11"/>
    <p:sldId id="311" r:id="rId12"/>
    <p:sldId id="312" r:id="rId13"/>
    <p:sldId id="313" r:id="rId14"/>
    <p:sldId id="275" r:id="rId15"/>
    <p:sldId id="265" r:id="rId16"/>
    <p:sldId id="268" r:id="rId17"/>
    <p:sldId id="267" r:id="rId18"/>
    <p:sldId id="270" r:id="rId19"/>
    <p:sldId id="274" r:id="rId20"/>
    <p:sldId id="271" r:id="rId21"/>
    <p:sldId id="262" r:id="rId22"/>
    <p:sldId id="272" r:id="rId23"/>
    <p:sldId id="264" r:id="rId24"/>
    <p:sldId id="273" r:id="rId2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99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88E63-D463-4A62-BD6B-2427648B36D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C5570223-97DD-4A0E-B734-4260A4BA8741}">
      <dgm:prSet/>
      <dgm:spPr>
        <a:solidFill>
          <a:schemeClr val="bg1">
            <a:lumMod val="95000"/>
          </a:schemeClr>
        </a:solidFill>
        <a:ln w="25400">
          <a:solidFill>
            <a:schemeClr val="accent1"/>
          </a:solidFill>
        </a:ln>
      </dgm:spPr>
      <dgm:t>
        <a:bodyPr rtlCol="0"/>
        <a:lstStyle/>
        <a:p>
          <a:pPr rtl="0"/>
          <a:r>
            <a:rPr lang="ru-RU" noProof="0" dirty="0">
              <a:solidFill>
                <a:schemeClr val="tx1"/>
              </a:solidFill>
            </a:rPr>
            <a:t>Я буду приглашать по одной группе за раз для выстраивания перед дверью класса.</a:t>
          </a:r>
        </a:p>
      </dgm:t>
    </dgm:pt>
    <dgm:pt modelId="{A65A4AAC-2275-4EDE-B5B3-450EBF4C8D49}" type="parTrans" cxnId="{62E518C9-AEDE-4C2D-B0FC-BB18C471858E}">
      <dgm:prSet/>
      <dgm:spPr/>
      <dgm:t>
        <a:bodyPr rtlCol="0"/>
        <a:lstStyle/>
        <a:p>
          <a:pPr rtl="0"/>
          <a:endParaRPr lang="ru-RU" noProof="0" dirty="0"/>
        </a:p>
      </dgm:t>
    </dgm:pt>
    <dgm:pt modelId="{70D174E8-565D-4522-87EE-AE68B4F0BD0B}" type="sibTrans" cxnId="{62E518C9-AEDE-4C2D-B0FC-BB18C471858E}">
      <dgm:prSet phldrT="01" phldr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rtlCol="0"/>
        <a:lstStyle/>
        <a:p>
          <a:pPr rtl="0"/>
          <a:r>
            <a:rPr lang="ru-RU" noProof="0"/>
            <a:t>01</a:t>
          </a:r>
          <a:endParaRPr lang="ru-RU" noProof="0" dirty="0"/>
        </a:p>
      </dgm:t>
    </dgm:pt>
    <dgm:pt modelId="{A2BF278C-D55E-4279-8688-5C458B40FD2A}">
      <dgm:prSet/>
      <dgm:spPr>
        <a:solidFill>
          <a:schemeClr val="bg1">
            <a:lumMod val="95000"/>
          </a:schemeClr>
        </a:solidFill>
        <a:ln w="25400">
          <a:solidFill>
            <a:schemeClr val="accent3"/>
          </a:solidFill>
        </a:ln>
      </dgm:spPr>
      <dgm:t>
        <a:bodyPr rtlCol="0"/>
        <a:lstStyle/>
        <a:p>
          <a:pPr rtl="0"/>
          <a:r>
            <a:rPr lang="ru-RU" noProof="0" dirty="0">
              <a:solidFill>
                <a:schemeClr val="tx1"/>
              </a:solidFill>
            </a:rPr>
            <a:t>Будьте вежливы и представляйте наш класс положительным образом.</a:t>
          </a:r>
        </a:p>
      </dgm:t>
    </dgm:pt>
    <dgm:pt modelId="{2FC36560-8BD2-4BD2-9DC8-2A6432EF3AFB}" type="parTrans" cxnId="{0014B138-45FB-4DB6-B21D-94187F51E868}">
      <dgm:prSet/>
      <dgm:spPr/>
      <dgm:t>
        <a:bodyPr rtlCol="0"/>
        <a:lstStyle/>
        <a:p>
          <a:pPr rtl="0"/>
          <a:endParaRPr lang="ru-RU" noProof="0" dirty="0"/>
        </a:p>
      </dgm:t>
    </dgm:pt>
    <dgm:pt modelId="{60A94522-AD41-44E1-8F03-53506B69B410}" type="sibTrans" cxnId="{0014B138-45FB-4DB6-B21D-94187F51E868}">
      <dgm:prSet phldrT="02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 rtlCol="0"/>
        <a:lstStyle/>
        <a:p>
          <a:pPr rtl="0"/>
          <a:r>
            <a:rPr lang="ru-RU" noProof="0"/>
            <a:t>02</a:t>
          </a:r>
          <a:endParaRPr lang="ru-RU" noProof="0" dirty="0"/>
        </a:p>
      </dgm:t>
    </dgm:pt>
    <dgm:pt modelId="{D851DA90-81BC-4740-8E03-07F451BC5A78}">
      <dgm:prSet/>
      <dgm:spPr>
        <a:solidFill>
          <a:schemeClr val="bg1">
            <a:lumMod val="95000"/>
          </a:schemeClr>
        </a:solidFill>
        <a:ln w="25400">
          <a:solidFill>
            <a:schemeClr val="accent5"/>
          </a:solidFill>
        </a:ln>
      </dgm:spPr>
      <dgm:t>
        <a:bodyPr rtlCol="0"/>
        <a:lstStyle/>
        <a:p>
          <a:pPr rtl="0"/>
          <a:r>
            <a:rPr lang="ru-RU" noProof="0" dirty="0">
              <a:solidFill>
                <a:schemeClr val="tx1"/>
              </a:solidFill>
            </a:rPr>
            <a:t>Первый учащийся в шеренге может удерживать дверь для остального класса, а последний учащийся может выключить свет в помещении.</a:t>
          </a:r>
        </a:p>
      </dgm:t>
    </dgm:pt>
    <dgm:pt modelId="{D7E4078D-93EB-427C-897D-FBF58FB30D35}" type="parTrans" cxnId="{EFB57CC7-B68C-4F6B-AD09-858FFEBD81FA}">
      <dgm:prSet/>
      <dgm:spPr/>
      <dgm:t>
        <a:bodyPr rtlCol="0"/>
        <a:lstStyle/>
        <a:p>
          <a:pPr rtl="0"/>
          <a:endParaRPr lang="ru-RU" noProof="0" dirty="0"/>
        </a:p>
      </dgm:t>
    </dgm:pt>
    <dgm:pt modelId="{70ED6DE1-1820-4B6A-8B95-9D146564E344}" type="sibTrans" cxnId="{EFB57CC7-B68C-4F6B-AD09-858FFEBD81FA}">
      <dgm:prSet phldrT="03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 rtlCol="0"/>
        <a:lstStyle/>
        <a:p>
          <a:pPr rtl="0"/>
          <a:r>
            <a:rPr lang="ru-RU" noProof="0" dirty="0"/>
            <a:t>03</a:t>
          </a:r>
        </a:p>
      </dgm:t>
    </dgm:pt>
    <dgm:pt modelId="{5B720CB1-982E-452E-AC13-893FC213A62B}" type="pres">
      <dgm:prSet presAssocID="{6F088E63-D463-4A62-BD6B-2427648B36DE}" presName="Name0" presStyleCnt="0">
        <dgm:presLayoutVars>
          <dgm:animLvl val="lvl"/>
          <dgm:resizeHandles val="exact"/>
        </dgm:presLayoutVars>
      </dgm:prSet>
      <dgm:spPr/>
    </dgm:pt>
    <dgm:pt modelId="{F113B027-FC5F-43E9-8DEF-A37F8B9C828D}" type="pres">
      <dgm:prSet presAssocID="{C5570223-97DD-4A0E-B734-4260A4BA8741}" presName="compositeNode" presStyleCnt="0">
        <dgm:presLayoutVars>
          <dgm:bulletEnabled val="1"/>
        </dgm:presLayoutVars>
      </dgm:prSet>
      <dgm:spPr/>
    </dgm:pt>
    <dgm:pt modelId="{14852560-9294-411E-A8EA-76E9787C7EDD}" type="pres">
      <dgm:prSet presAssocID="{C5570223-97DD-4A0E-B734-4260A4BA8741}" presName="bgRect" presStyleLbl="alignNode1" presStyleIdx="0" presStyleCnt="3"/>
      <dgm:spPr/>
    </dgm:pt>
    <dgm:pt modelId="{4115FB15-D11B-4937-98FB-E1DFA3C867ED}" type="pres">
      <dgm:prSet presAssocID="{70D174E8-565D-4522-87EE-AE68B4F0BD0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9E2315E-8B53-48E2-B8AB-3657D19AF059}" type="pres">
      <dgm:prSet presAssocID="{C5570223-97DD-4A0E-B734-4260A4BA8741}" presName="nodeRect" presStyleLbl="alignNode1" presStyleIdx="0" presStyleCnt="3">
        <dgm:presLayoutVars>
          <dgm:bulletEnabled val="1"/>
        </dgm:presLayoutVars>
      </dgm:prSet>
      <dgm:spPr/>
    </dgm:pt>
    <dgm:pt modelId="{1CE5DFDD-AC09-42F6-82F7-C1A4F0448DC6}" type="pres">
      <dgm:prSet presAssocID="{70D174E8-565D-4522-87EE-AE68B4F0BD0B}" presName="sibTrans" presStyleCnt="0"/>
      <dgm:spPr/>
    </dgm:pt>
    <dgm:pt modelId="{05E94FD9-2908-46C7-82E1-9E95AD54AB49}" type="pres">
      <dgm:prSet presAssocID="{A2BF278C-D55E-4279-8688-5C458B40FD2A}" presName="compositeNode" presStyleCnt="0">
        <dgm:presLayoutVars>
          <dgm:bulletEnabled val="1"/>
        </dgm:presLayoutVars>
      </dgm:prSet>
      <dgm:spPr/>
    </dgm:pt>
    <dgm:pt modelId="{26DB1354-637C-4E09-9B9C-5B28D70EF621}" type="pres">
      <dgm:prSet presAssocID="{A2BF278C-D55E-4279-8688-5C458B40FD2A}" presName="bgRect" presStyleLbl="alignNode1" presStyleIdx="1" presStyleCnt="3"/>
      <dgm:spPr/>
    </dgm:pt>
    <dgm:pt modelId="{C909839B-B5B3-4727-9B00-1D6467BF744D}" type="pres">
      <dgm:prSet presAssocID="{60A94522-AD41-44E1-8F03-53506B69B41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8694EB7-8038-4B65-B2EB-CEFF80F8AA9E}" type="pres">
      <dgm:prSet presAssocID="{A2BF278C-D55E-4279-8688-5C458B40FD2A}" presName="nodeRect" presStyleLbl="alignNode1" presStyleIdx="1" presStyleCnt="3">
        <dgm:presLayoutVars>
          <dgm:bulletEnabled val="1"/>
        </dgm:presLayoutVars>
      </dgm:prSet>
      <dgm:spPr/>
    </dgm:pt>
    <dgm:pt modelId="{6D2F7D93-732E-4E67-BD82-C3F6005BE84C}" type="pres">
      <dgm:prSet presAssocID="{60A94522-AD41-44E1-8F03-53506B69B410}" presName="sibTrans" presStyleCnt="0"/>
      <dgm:spPr/>
    </dgm:pt>
    <dgm:pt modelId="{E95CD539-4D64-48B9-8536-39D63736337A}" type="pres">
      <dgm:prSet presAssocID="{D851DA90-81BC-4740-8E03-07F451BC5A78}" presName="compositeNode" presStyleCnt="0">
        <dgm:presLayoutVars>
          <dgm:bulletEnabled val="1"/>
        </dgm:presLayoutVars>
      </dgm:prSet>
      <dgm:spPr/>
    </dgm:pt>
    <dgm:pt modelId="{494C585E-5794-4E0D-9974-0538E48E1A6F}" type="pres">
      <dgm:prSet presAssocID="{D851DA90-81BC-4740-8E03-07F451BC5A78}" presName="bgRect" presStyleLbl="alignNode1" presStyleIdx="2" presStyleCnt="3"/>
      <dgm:spPr/>
    </dgm:pt>
    <dgm:pt modelId="{BAC68D42-CCA2-41BE-8259-6C10EEEE2B09}" type="pres">
      <dgm:prSet presAssocID="{70ED6DE1-1820-4B6A-8B95-9D146564E34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9666C4A-BCAC-4F3B-AC95-42217247097F}" type="pres">
      <dgm:prSet presAssocID="{D851DA90-81BC-4740-8E03-07F451BC5A7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3384D2F-9A2D-4844-9EF4-A1E0504237C6}" type="presOf" srcId="{70D174E8-565D-4522-87EE-AE68B4F0BD0B}" destId="{4115FB15-D11B-4937-98FB-E1DFA3C867ED}" srcOrd="0" destOrd="0" presId="urn:microsoft.com/office/officeart/2016/7/layout/LinearBlockProcessNumbered"/>
    <dgm:cxn modelId="{782B2A38-C09E-47BF-86CD-C8AAEB8E5A18}" type="presOf" srcId="{60A94522-AD41-44E1-8F03-53506B69B410}" destId="{C909839B-B5B3-4727-9B00-1D6467BF744D}" srcOrd="0" destOrd="0" presId="urn:microsoft.com/office/officeart/2016/7/layout/LinearBlockProcessNumbered"/>
    <dgm:cxn modelId="{0014B138-45FB-4DB6-B21D-94187F51E868}" srcId="{6F088E63-D463-4A62-BD6B-2427648B36DE}" destId="{A2BF278C-D55E-4279-8688-5C458B40FD2A}" srcOrd="1" destOrd="0" parTransId="{2FC36560-8BD2-4BD2-9DC8-2A6432EF3AFB}" sibTransId="{60A94522-AD41-44E1-8F03-53506B69B410}"/>
    <dgm:cxn modelId="{4E7F6899-1DD6-41B4-BDFC-055D81276C54}" type="presOf" srcId="{A2BF278C-D55E-4279-8688-5C458B40FD2A}" destId="{26DB1354-637C-4E09-9B9C-5B28D70EF621}" srcOrd="0" destOrd="0" presId="urn:microsoft.com/office/officeart/2016/7/layout/LinearBlockProcessNumbered"/>
    <dgm:cxn modelId="{AB23D39B-AD8F-4A09-95B7-ECEDF7583DFD}" type="presOf" srcId="{A2BF278C-D55E-4279-8688-5C458B40FD2A}" destId="{F8694EB7-8038-4B65-B2EB-CEFF80F8AA9E}" srcOrd="1" destOrd="0" presId="urn:microsoft.com/office/officeart/2016/7/layout/LinearBlockProcessNumbered"/>
    <dgm:cxn modelId="{06CC92A2-A7EF-4399-B162-96B263CE121D}" type="presOf" srcId="{D851DA90-81BC-4740-8E03-07F451BC5A78}" destId="{89666C4A-BCAC-4F3B-AC95-42217247097F}" srcOrd="1" destOrd="0" presId="urn:microsoft.com/office/officeart/2016/7/layout/LinearBlockProcessNumbered"/>
    <dgm:cxn modelId="{FB98D9AE-7EA4-4E0C-A440-8AB399B977CD}" type="presOf" srcId="{C5570223-97DD-4A0E-B734-4260A4BA8741}" destId="{E9E2315E-8B53-48E2-B8AB-3657D19AF059}" srcOrd="1" destOrd="0" presId="urn:microsoft.com/office/officeart/2016/7/layout/LinearBlockProcessNumbered"/>
    <dgm:cxn modelId="{C1273BBB-1FA4-4A7A-9519-519AF7473407}" type="presOf" srcId="{70ED6DE1-1820-4B6A-8B95-9D146564E344}" destId="{BAC68D42-CCA2-41BE-8259-6C10EEEE2B09}" srcOrd="0" destOrd="0" presId="urn:microsoft.com/office/officeart/2016/7/layout/LinearBlockProcessNumbered"/>
    <dgm:cxn modelId="{EFB57CC7-B68C-4F6B-AD09-858FFEBD81FA}" srcId="{6F088E63-D463-4A62-BD6B-2427648B36DE}" destId="{D851DA90-81BC-4740-8E03-07F451BC5A78}" srcOrd="2" destOrd="0" parTransId="{D7E4078D-93EB-427C-897D-FBF58FB30D35}" sibTransId="{70ED6DE1-1820-4B6A-8B95-9D146564E344}"/>
    <dgm:cxn modelId="{62E518C9-AEDE-4C2D-B0FC-BB18C471858E}" srcId="{6F088E63-D463-4A62-BD6B-2427648B36DE}" destId="{C5570223-97DD-4A0E-B734-4260A4BA8741}" srcOrd="0" destOrd="0" parTransId="{A65A4AAC-2275-4EDE-B5B3-450EBF4C8D49}" sibTransId="{70D174E8-565D-4522-87EE-AE68B4F0BD0B}"/>
    <dgm:cxn modelId="{0752A8CA-C20B-45A6-9D46-44B281A53EDC}" type="presOf" srcId="{6F088E63-D463-4A62-BD6B-2427648B36DE}" destId="{5B720CB1-982E-452E-AC13-893FC213A62B}" srcOrd="0" destOrd="0" presId="urn:microsoft.com/office/officeart/2016/7/layout/LinearBlockProcessNumbered"/>
    <dgm:cxn modelId="{99137FD0-2012-48D3-91A2-81F62568620E}" type="presOf" srcId="{C5570223-97DD-4A0E-B734-4260A4BA8741}" destId="{14852560-9294-411E-A8EA-76E9787C7EDD}" srcOrd="0" destOrd="0" presId="urn:microsoft.com/office/officeart/2016/7/layout/LinearBlockProcessNumbered"/>
    <dgm:cxn modelId="{628C89D2-016C-4A6B-A076-15E102DE9AAA}" type="presOf" srcId="{D851DA90-81BC-4740-8E03-07F451BC5A78}" destId="{494C585E-5794-4E0D-9974-0538E48E1A6F}" srcOrd="0" destOrd="0" presId="urn:microsoft.com/office/officeart/2016/7/layout/LinearBlockProcessNumbered"/>
    <dgm:cxn modelId="{FBB8E318-CAEC-449C-9982-8716EFDDCF63}" type="presParOf" srcId="{5B720CB1-982E-452E-AC13-893FC213A62B}" destId="{F113B027-FC5F-43E9-8DEF-A37F8B9C828D}" srcOrd="0" destOrd="0" presId="urn:microsoft.com/office/officeart/2016/7/layout/LinearBlockProcessNumbered"/>
    <dgm:cxn modelId="{9CE06980-5D93-4158-861C-FE265A8BA00A}" type="presParOf" srcId="{F113B027-FC5F-43E9-8DEF-A37F8B9C828D}" destId="{14852560-9294-411E-A8EA-76E9787C7EDD}" srcOrd="0" destOrd="0" presId="urn:microsoft.com/office/officeart/2016/7/layout/LinearBlockProcessNumbered"/>
    <dgm:cxn modelId="{FC3095A3-4661-43A2-8385-BDC241E9A521}" type="presParOf" srcId="{F113B027-FC5F-43E9-8DEF-A37F8B9C828D}" destId="{4115FB15-D11B-4937-98FB-E1DFA3C867ED}" srcOrd="1" destOrd="0" presId="urn:microsoft.com/office/officeart/2016/7/layout/LinearBlockProcessNumbered"/>
    <dgm:cxn modelId="{8763A641-A302-448B-A465-9CF52DF03935}" type="presParOf" srcId="{F113B027-FC5F-43E9-8DEF-A37F8B9C828D}" destId="{E9E2315E-8B53-48E2-B8AB-3657D19AF059}" srcOrd="2" destOrd="0" presId="urn:microsoft.com/office/officeart/2016/7/layout/LinearBlockProcessNumbered"/>
    <dgm:cxn modelId="{0661D090-3BD6-4233-8236-ACF005E35F56}" type="presParOf" srcId="{5B720CB1-982E-452E-AC13-893FC213A62B}" destId="{1CE5DFDD-AC09-42F6-82F7-C1A4F0448DC6}" srcOrd="1" destOrd="0" presId="urn:microsoft.com/office/officeart/2016/7/layout/LinearBlockProcessNumbered"/>
    <dgm:cxn modelId="{4FA20706-35BA-428C-8C78-396B34271860}" type="presParOf" srcId="{5B720CB1-982E-452E-AC13-893FC213A62B}" destId="{05E94FD9-2908-46C7-82E1-9E95AD54AB49}" srcOrd="2" destOrd="0" presId="urn:microsoft.com/office/officeart/2016/7/layout/LinearBlockProcessNumbered"/>
    <dgm:cxn modelId="{DDB1A529-C344-49E7-B2D9-3EF93DD76D51}" type="presParOf" srcId="{05E94FD9-2908-46C7-82E1-9E95AD54AB49}" destId="{26DB1354-637C-4E09-9B9C-5B28D70EF621}" srcOrd="0" destOrd="0" presId="urn:microsoft.com/office/officeart/2016/7/layout/LinearBlockProcessNumbered"/>
    <dgm:cxn modelId="{C8CBE9C2-B506-49A2-9DA0-8DF80F7CBC29}" type="presParOf" srcId="{05E94FD9-2908-46C7-82E1-9E95AD54AB49}" destId="{C909839B-B5B3-4727-9B00-1D6467BF744D}" srcOrd="1" destOrd="0" presId="urn:microsoft.com/office/officeart/2016/7/layout/LinearBlockProcessNumbered"/>
    <dgm:cxn modelId="{C935B9BC-704A-4B49-85D4-7B3388A75212}" type="presParOf" srcId="{05E94FD9-2908-46C7-82E1-9E95AD54AB49}" destId="{F8694EB7-8038-4B65-B2EB-CEFF80F8AA9E}" srcOrd="2" destOrd="0" presId="urn:microsoft.com/office/officeart/2016/7/layout/LinearBlockProcessNumbered"/>
    <dgm:cxn modelId="{5091668B-ED0A-4C02-9F0F-B0CEDF470239}" type="presParOf" srcId="{5B720CB1-982E-452E-AC13-893FC213A62B}" destId="{6D2F7D93-732E-4E67-BD82-C3F6005BE84C}" srcOrd="3" destOrd="0" presId="urn:microsoft.com/office/officeart/2016/7/layout/LinearBlockProcessNumbered"/>
    <dgm:cxn modelId="{1B442388-0FD7-4C7C-9563-4C83CC1EAB7B}" type="presParOf" srcId="{5B720CB1-982E-452E-AC13-893FC213A62B}" destId="{E95CD539-4D64-48B9-8536-39D63736337A}" srcOrd="4" destOrd="0" presId="urn:microsoft.com/office/officeart/2016/7/layout/LinearBlockProcessNumbered"/>
    <dgm:cxn modelId="{B41BE287-754D-426A-9294-F333FF269110}" type="presParOf" srcId="{E95CD539-4D64-48B9-8536-39D63736337A}" destId="{494C585E-5794-4E0D-9974-0538E48E1A6F}" srcOrd="0" destOrd="0" presId="urn:microsoft.com/office/officeart/2016/7/layout/LinearBlockProcessNumbered"/>
    <dgm:cxn modelId="{1785C5B2-76B8-4D7F-A1D1-E7070EF6436D}" type="presParOf" srcId="{E95CD539-4D64-48B9-8536-39D63736337A}" destId="{BAC68D42-CCA2-41BE-8259-6C10EEEE2B09}" srcOrd="1" destOrd="0" presId="urn:microsoft.com/office/officeart/2016/7/layout/LinearBlockProcessNumbered"/>
    <dgm:cxn modelId="{3B992719-D977-4CC3-86A8-6F42895A7FD5}" type="presParOf" srcId="{E95CD539-4D64-48B9-8536-39D63736337A}" destId="{89666C4A-BCAC-4F3B-AC95-42217247097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52560-9294-411E-A8EA-76E9787C7EDD}">
      <dsp:nvSpPr>
        <dsp:cNvPr id="0" name=""/>
        <dsp:cNvSpPr/>
      </dsp:nvSpPr>
      <dsp:spPr>
        <a:xfrm>
          <a:off x="499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noProof="0" dirty="0">
              <a:solidFill>
                <a:schemeClr val="tx1"/>
              </a:solidFill>
            </a:rPr>
            <a:t>Я буду приглашать по одной группе за раз для выстраивания перед дверью класса.</a:t>
          </a:r>
        </a:p>
      </dsp:txBody>
      <dsp:txXfrm>
        <a:off x="499" y="2380674"/>
        <a:ext cx="2022239" cy="1456012"/>
      </dsp:txXfrm>
    </dsp:sp>
    <dsp:sp modelId="{4115FB15-D11B-4937-98FB-E1DFA3C867ED}">
      <dsp:nvSpPr>
        <dsp:cNvPr id="0" name=""/>
        <dsp:cNvSpPr/>
      </dsp:nvSpPr>
      <dsp:spPr>
        <a:xfrm>
          <a:off x="499" y="1409999"/>
          <a:ext cx="2022239" cy="97067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rtlCol="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kern="1200" noProof="0"/>
            <a:t>01</a:t>
          </a:r>
          <a:endParaRPr lang="ru-RU" sz="4500" kern="1200" noProof="0" dirty="0"/>
        </a:p>
      </dsp:txBody>
      <dsp:txXfrm>
        <a:off x="499" y="1409999"/>
        <a:ext cx="2022239" cy="970674"/>
      </dsp:txXfrm>
    </dsp:sp>
    <dsp:sp modelId="{26DB1354-637C-4E09-9B9C-5B28D70EF621}">
      <dsp:nvSpPr>
        <dsp:cNvPr id="0" name=""/>
        <dsp:cNvSpPr/>
      </dsp:nvSpPr>
      <dsp:spPr>
        <a:xfrm>
          <a:off x="2184517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noProof="0" dirty="0">
              <a:solidFill>
                <a:schemeClr val="tx1"/>
              </a:solidFill>
            </a:rPr>
            <a:t>Будьте вежливы и представляйте наш класс положительным образом.</a:t>
          </a:r>
        </a:p>
      </dsp:txBody>
      <dsp:txXfrm>
        <a:off x="2184517" y="2380674"/>
        <a:ext cx="2022239" cy="1456012"/>
      </dsp:txXfrm>
    </dsp:sp>
    <dsp:sp modelId="{C909839B-B5B3-4727-9B00-1D6467BF744D}">
      <dsp:nvSpPr>
        <dsp:cNvPr id="0" name=""/>
        <dsp:cNvSpPr/>
      </dsp:nvSpPr>
      <dsp:spPr>
        <a:xfrm>
          <a:off x="2184517" y="1409999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rtlCol="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kern="1200" noProof="0"/>
            <a:t>02</a:t>
          </a:r>
          <a:endParaRPr lang="ru-RU" sz="4500" kern="1200" noProof="0" dirty="0"/>
        </a:p>
      </dsp:txBody>
      <dsp:txXfrm>
        <a:off x="2184517" y="1409999"/>
        <a:ext cx="2022239" cy="970674"/>
      </dsp:txXfrm>
    </dsp:sp>
    <dsp:sp modelId="{494C585E-5794-4E0D-9974-0538E48E1A6F}">
      <dsp:nvSpPr>
        <dsp:cNvPr id="0" name=""/>
        <dsp:cNvSpPr/>
      </dsp:nvSpPr>
      <dsp:spPr>
        <a:xfrm>
          <a:off x="4368536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noProof="0" dirty="0">
              <a:solidFill>
                <a:schemeClr val="tx1"/>
              </a:solidFill>
            </a:rPr>
            <a:t>Первый учащийся в шеренге может удерживать дверь для остального класса, а последний учащийся может выключить свет в помещении.</a:t>
          </a:r>
        </a:p>
      </dsp:txBody>
      <dsp:txXfrm>
        <a:off x="4368536" y="2380674"/>
        <a:ext cx="2022239" cy="1456012"/>
      </dsp:txXfrm>
    </dsp:sp>
    <dsp:sp modelId="{BAC68D42-CCA2-41BE-8259-6C10EEEE2B09}">
      <dsp:nvSpPr>
        <dsp:cNvPr id="0" name=""/>
        <dsp:cNvSpPr/>
      </dsp:nvSpPr>
      <dsp:spPr>
        <a:xfrm>
          <a:off x="4368536" y="1409999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rtlCol="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kern="1200" noProof="0" dirty="0"/>
            <a:t>03</a:t>
          </a:r>
        </a:p>
      </dsp:txBody>
      <dsp:txXfrm>
        <a:off x="4368536" y="1409999"/>
        <a:ext cx="2022239" cy="97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37960E-1F7C-41B1-9A2B-96C83E797D56}" type="datetime1">
              <a:rPr lang="ru-RU" smtClean="0"/>
              <a:t>24.09.2020</a:t>
            </a:fld>
            <a:endParaRPr lang="ru-RU" dirty="0"/>
          </a:p>
        </p:txBody>
      </p:sp>
      <p:sp>
        <p:nvSpPr>
          <p:cNvPr id="4" name="Нижний колонтитул 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9C201-AC4F-4363-955C-CEDBBD62208D}" type="datetime1">
              <a:rPr lang="ru-RU" smtClean="0"/>
              <a:pPr/>
              <a:t>24.09.2020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52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736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497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57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629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849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9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216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539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276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376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36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 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Овал 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Овал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Овал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Овал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олилиния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E86AA575-909A-4E84-A73A-2B96081E700B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0" name="Прямоугольник 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3EF0-FE8D-43FC-AE79-F77DF127C654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A25B9-C5B6-4321-9761-C8D3F1A3412A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E678F-447A-480B-9B75-01799EA8EF53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512C1-8A81-4FB1-A62C-2439B34D73D0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B13030-9547-48AA-9A77-B6FE0D9329CE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4ED4-48AB-41C5-85BE-36F29B424A13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Прямоугольник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235056-05E5-49FA-85B9-C13A880503DF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Овал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FE25B6-26B9-4795-9DB3-1F92AB5CD076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—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35181B-387F-4E5B-AC56-E7811112EC5A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маркеров в виде значков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 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6" name="Текст 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7" name="Текст 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8" name="Текст 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9" name="Текст 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30CC-A9AF-4535-8F2C-F1F193CA8C0F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1" name="Рисунок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2" name="Рисунок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4" name="Рисунок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6" name="Рисунок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етлый 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вал 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C947A-8F53-4F5E-AF9C-EDEF04AD8794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Рисунок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 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BC0FA3-29EB-469B-9530-6BBADAB7B2D7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2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7B839-FF0E-42D3-9556-B9897ECA7F5F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Горизонт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 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3" name="Рисунок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33AA0-1871-4D22-9234-42BFA2DFD622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Овал 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 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 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Полилиния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Полилиния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50BD660-1F04-425F-B3B4-F2FF4576CCBF}" type="datetime1">
              <a:rPr lang="ru-RU" noProof="0" smtClean="0"/>
              <a:t>24.09.2020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2" name="Прямоугольник 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11" Type="http://schemas.openxmlformats.org/officeDocument/2006/relationships/image" Target="../media/image1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28.sv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ru-RU/article/edit-your-school-presentation-44445997-6769-4d44-8b30-f9e3050adbfb?ui=ru-RU&amp;rs=ru-RU&amp;ad=R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IT </a:t>
            </a:r>
            <a:r>
              <a:rPr lang="az-Cyrl-AZ" dirty="0">
                <a:solidFill>
                  <a:schemeClr val="bg1"/>
                </a:solidFill>
              </a:rPr>
              <a:t>ШКОЛА </a:t>
            </a:r>
            <a:r>
              <a:rPr lang="en-US" dirty="0">
                <a:solidFill>
                  <a:schemeClr val="bg1"/>
                </a:solidFill>
              </a:rPr>
              <a:t>SAMSUNG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az-Cyrl-AZ" dirty="0">
                <a:solidFill>
                  <a:schemeClr val="bg1"/>
                </a:solidFill>
              </a:rPr>
              <a:t>Типы данных. Преобразование типов</a:t>
            </a:r>
            <a:endParaRPr lang="ru-RU" dirty="0">
              <a:solidFill>
                <a:schemeClr val="bg1"/>
              </a:solidFill>
            </a:endParaRPr>
          </a:p>
          <a:p>
            <a:pPr rtl="0"/>
            <a:r>
              <a:rPr lang="ru-RU" dirty="0">
                <a:solidFill>
                  <a:schemeClr val="bg1"/>
                </a:solidFill>
              </a:rPr>
              <a:t>Арифметические и бинарные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Класс </a:t>
            </a:r>
            <a:r>
              <a:rPr lang="en-US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m</a:t>
            </a:r>
            <a:r>
              <a:rPr lang="en-US" sz="3200" b="1" spc="-100" dirty="0">
                <a:solidFill>
                  <a:srgbClr val="7030A0"/>
                </a:solidFill>
                <a:latin typeface="Segoe Print" panose="02000600000000000000" pitchFamily="2" charset="0"/>
              </a:rPr>
              <a:t>ath</a:t>
            </a:r>
            <a:endParaRPr lang="ru-RU" sz="3200" b="1" cap="all" spc="-100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pic>
        <p:nvPicPr>
          <p:cNvPr id="2050" name="Picture 2" descr="Java-Интерактивный ввод данных - Информатика - 10 класс">
            <a:extLst>
              <a:ext uri="{FF2B5EF4-FFF2-40B4-BE49-F238E27FC236}">
                <a16:creationId xmlns:a16="http://schemas.microsoft.com/office/drawing/2014/main" id="{17EBF6B1-8085-408C-B40B-AF889AC0D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9" b="8426"/>
          <a:stretch/>
        </p:blipFill>
        <p:spPr bwMode="auto">
          <a:xfrm>
            <a:off x="2524217" y="1893163"/>
            <a:ext cx="6096000" cy="307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6933AC-7F99-4494-A0DF-A0E2BADF4693}"/>
              </a:ext>
            </a:extLst>
          </p:cNvPr>
          <p:cNvSpPr/>
          <p:nvPr/>
        </p:nvSpPr>
        <p:spPr>
          <a:xfrm>
            <a:off x="819704" y="51512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 err="1"/>
              <a:t>double</a:t>
            </a:r>
            <a:r>
              <a:rPr lang="ru-RU" dirty="0"/>
              <a:t> c = </a:t>
            </a:r>
            <a:r>
              <a:rPr lang="ru-RU" dirty="0" err="1"/>
              <a:t>Math.sqrt</a:t>
            </a:r>
            <a:r>
              <a:rPr lang="ru-RU" dirty="0"/>
              <a:t>(16);</a:t>
            </a:r>
            <a:endParaRPr lang="en-US" dirty="0"/>
          </a:p>
          <a:p>
            <a:endParaRPr lang="en-US" dirty="0"/>
          </a:p>
          <a:p>
            <a:r>
              <a:rPr lang="en-US" dirty="0"/>
              <a:t>double p =  </a:t>
            </a:r>
            <a:r>
              <a:rPr lang="en-US" dirty="0" err="1"/>
              <a:t>Math.pow</a:t>
            </a:r>
            <a:r>
              <a:rPr lang="en-US" dirty="0"/>
              <a:t>(c, 6);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04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 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smtClean="0"/>
              <a:t>11</a:t>
            </a:fld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6F386D7-2CCF-4F61-AC9F-2B64D766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11" y="1656660"/>
            <a:ext cx="4048648" cy="82184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>
              <a:lnSpc>
                <a:spcPct val="90000"/>
              </a:lnSpc>
            </a:pPr>
            <a:br>
              <a:rPr lang="en-US" sz="2300" dirty="0">
                <a:solidFill>
                  <a:schemeClr val="bg1"/>
                </a:solidFill>
              </a:rPr>
            </a:br>
            <a:br>
              <a:rPr lang="en-US" sz="2300" dirty="0">
                <a:solidFill>
                  <a:schemeClr val="bg1"/>
                </a:solidFill>
              </a:rPr>
            </a:br>
            <a:br>
              <a:rPr lang="en-US" sz="2300" dirty="0">
                <a:solidFill>
                  <a:schemeClr val="bg1"/>
                </a:solidFill>
              </a:rPr>
            </a:br>
            <a:br>
              <a:rPr lang="en-US" sz="2300" dirty="0">
                <a:solidFill>
                  <a:schemeClr val="bg1"/>
                </a:solidFill>
              </a:rPr>
            </a:br>
            <a:br>
              <a:rPr lang="en-US" sz="2300" dirty="0">
                <a:solidFill>
                  <a:schemeClr val="bg1"/>
                </a:solidFill>
              </a:rPr>
            </a:br>
            <a:br>
              <a:rPr lang="en-US" sz="2300" dirty="0">
                <a:solidFill>
                  <a:schemeClr val="bg1"/>
                </a:solidFill>
              </a:rPr>
            </a:br>
            <a:r>
              <a:rPr lang="az-Cyrl-AZ" sz="2300" dirty="0">
                <a:solidFill>
                  <a:schemeClr val="bg1"/>
                </a:solidFill>
              </a:rPr>
              <a:t>Символьный тип данных</a:t>
            </a:r>
            <a:br>
              <a:rPr lang="en-US" sz="2300" dirty="0">
                <a:solidFill>
                  <a:schemeClr val="bg1"/>
                </a:solidFill>
              </a:rPr>
            </a:br>
            <a:r>
              <a:rPr lang="az-Cyrl-AZ" sz="2300" dirty="0">
                <a:solidFill>
                  <a:schemeClr val="bg1"/>
                </a:solidFill>
              </a:rPr>
              <a:t> </a:t>
            </a:r>
            <a:br>
              <a:rPr lang="az-Cyrl-AZ" sz="2300" dirty="0">
                <a:solidFill>
                  <a:schemeClr val="bg1"/>
                </a:solidFill>
              </a:rPr>
            </a:br>
            <a:br>
              <a:rPr lang="az-Cyrl-AZ" sz="2300" dirty="0">
                <a:solidFill>
                  <a:schemeClr val="bg1"/>
                </a:solidFill>
              </a:rPr>
            </a:br>
            <a:br>
              <a:rPr lang="az-Cyrl-AZ" dirty="0">
                <a:solidFill>
                  <a:schemeClr val="bg1"/>
                </a:solidFill>
              </a:rPr>
            </a:br>
            <a:br>
              <a:rPr lang="az-Cyrl-AZ" dirty="0">
                <a:solidFill>
                  <a:schemeClr val="bg1"/>
                </a:solidFill>
              </a:rPr>
            </a:br>
            <a:br>
              <a:rPr lang="az-Cyrl-AZ" dirty="0">
                <a:solidFill>
                  <a:schemeClr val="bg1"/>
                </a:solidFill>
              </a:rPr>
            </a:b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792F2E5-DA21-4003-8E18-305B764073D2}"/>
              </a:ext>
            </a:extLst>
          </p:cNvPr>
          <p:cNvSpPr/>
          <p:nvPr/>
        </p:nvSpPr>
        <p:spPr>
          <a:xfrm>
            <a:off x="1775755" y="2478505"/>
            <a:ext cx="17013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FFC000"/>
                </a:solidFill>
              </a:rPr>
              <a:t>char</a:t>
            </a:r>
            <a:endParaRPr lang="ru-RU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2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6" y="1693332"/>
            <a:ext cx="4500935" cy="4129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az-Cyrl-AZ" sz="2300" dirty="0">
                <a:solidFill>
                  <a:schemeClr val="bg1"/>
                </a:solidFill>
              </a:rPr>
              <a:t>Символьный тип данных </a:t>
            </a:r>
            <a:br>
              <a:rPr lang="az-Cyrl-AZ" sz="2300" dirty="0">
                <a:solidFill>
                  <a:schemeClr val="bg1"/>
                </a:solidFill>
              </a:rPr>
            </a:br>
            <a:br>
              <a:rPr lang="az-Cyrl-AZ" sz="2300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rgbClr val="FFC000"/>
                </a:solidFill>
              </a:rPr>
              <a:t>char</a:t>
            </a:r>
            <a:br>
              <a:rPr lang="az-Cyrl-AZ" dirty="0">
                <a:solidFill>
                  <a:schemeClr val="bg1"/>
                </a:solidFill>
              </a:rPr>
            </a:br>
            <a:br>
              <a:rPr lang="az-Cyrl-AZ" dirty="0">
                <a:solidFill>
                  <a:schemeClr val="bg1"/>
                </a:solidFill>
              </a:rPr>
            </a:br>
            <a:br>
              <a:rPr lang="az-Cyrl-AZ" dirty="0">
                <a:solidFill>
                  <a:schemeClr val="bg1"/>
                </a:solidFill>
              </a:rPr>
            </a:br>
            <a:endParaRPr lang="ru-RU" sz="2300" dirty="0">
              <a:solidFill>
                <a:schemeClr val="bg1"/>
              </a:solidFill>
            </a:endParaRPr>
          </a:p>
        </p:txBody>
      </p:sp>
      <p:pic>
        <p:nvPicPr>
          <p:cNvPr id="7" name="Рисунок 6" descr="Медсестра, держащая файл">
            <a:extLst>
              <a:ext uri="{FF2B5EF4-FFF2-40B4-BE49-F238E27FC236}">
                <a16:creationId xmlns:a16="http://schemas.microsoft.com/office/drawing/2014/main" id="{FA407556-AF52-4D64-B94C-B9516FB57B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8861" y="478881"/>
            <a:ext cx="5582675" cy="5908526"/>
          </a:xfrm>
        </p:spPr>
      </p:pic>
      <p:sp>
        <p:nvSpPr>
          <p:cNvPr id="5" name="Прямоугольник 4" descr="Декоративный элемент">
            <a:extLst>
              <a:ext uri="{FF2B5EF4-FFF2-40B4-BE49-F238E27FC236}">
                <a16:creationId xmlns:a16="http://schemas.microsoft.com/office/drawing/2014/main" id="{8E502255-8BD2-43EF-A167-C5C8FB49F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3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Перед началом занятий</a:t>
            </a:r>
          </a:p>
        </p:txBody>
      </p:sp>
      <p:pic>
        <p:nvPicPr>
          <p:cNvPr id="12" name="Рисунок 11" descr="Часы">
            <a:extLst>
              <a:ext uri="{FF2B5EF4-FFF2-40B4-BE49-F238E27FC236}">
                <a16:creationId xmlns:a16="http://schemas.microsoft.com/office/drawing/2014/main" id="{E1DDCE14-088F-46E3-A4A0-3D2F40EA673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1769" y="1043839"/>
            <a:ext cx="774700" cy="7747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/>
              <a:t>Старайтесь приходить</a:t>
            </a:r>
            <a:br>
              <a:rPr lang="ru-RU" dirty="0"/>
            </a:br>
            <a:r>
              <a:rPr lang="ru-RU" dirty="0"/>
              <a:t>вовремя с готовностью</a:t>
            </a:r>
            <a:br>
              <a:rPr lang="ru-RU" dirty="0"/>
            </a:br>
            <a:r>
              <a:rPr lang="ru-RU" dirty="0"/>
              <a:t>учиться каждый день.</a:t>
            </a:r>
          </a:p>
          <a:p>
            <a:pPr rtl="0"/>
            <a:endParaRPr lang="ru-RU" dirty="0"/>
          </a:p>
        </p:txBody>
      </p:sp>
      <p:pic>
        <p:nvPicPr>
          <p:cNvPr id="14" name="Рисунок 13" descr="Дом">
            <a:extLst>
              <a:ext uri="{FF2B5EF4-FFF2-40B4-BE49-F238E27FC236}">
                <a16:creationId xmlns:a16="http://schemas.microsoft.com/office/drawing/2014/main" id="{9B25FBAB-6696-4071-A181-E7F39B4AA1E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49618" t="-48742" r="-49618" b="-50243"/>
          <a:stretch/>
        </p:blipFill>
        <p:spPr>
          <a:xfrm>
            <a:off x="8700079" y="801189"/>
            <a:ext cx="1260000" cy="1260000"/>
          </a:xfrm>
        </p:spPr>
      </p:pic>
      <p:sp>
        <p:nvSpPr>
          <p:cNvPr id="6" name="Текст 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/>
              <a:t>Снимите куртку, рюкзак и другие вещи, принесенные из дома.</a:t>
            </a:r>
          </a:p>
          <a:p>
            <a:pPr rtl="0"/>
            <a:endParaRPr lang="ru-RU" dirty="0"/>
          </a:p>
        </p:txBody>
      </p:sp>
      <p:pic>
        <p:nvPicPr>
          <p:cNvPr id="16" name="Рисунок 15" descr="Карандаш">
            <a:extLst>
              <a:ext uri="{FF2B5EF4-FFF2-40B4-BE49-F238E27FC236}">
                <a16:creationId xmlns:a16="http://schemas.microsoft.com/office/drawing/2014/main" id="{2ABB9B2C-8073-4AE8-9BDD-46925F1DD0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68714" t="-68864" r="-68714" b="-68864"/>
          <a:stretch/>
        </p:blipFill>
        <p:spPr>
          <a:xfrm>
            <a:off x="6289119" y="3708649"/>
            <a:ext cx="1260000" cy="1260000"/>
          </a:xfr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00676" y="5258548"/>
            <a:ext cx="2952749" cy="7747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Сядьте на свое место, поздоровайтесь с однокурсниками рядом с вами и приступайте к действиям, указанным на доске.</a:t>
            </a:r>
          </a:p>
          <a:p>
            <a:pPr rtl="0"/>
            <a:endParaRPr lang="ru-RU" dirty="0"/>
          </a:p>
        </p:txBody>
      </p:sp>
      <p:pic>
        <p:nvPicPr>
          <p:cNvPr id="18" name="Рисунок 17" descr="Книги">
            <a:extLst>
              <a:ext uri="{FF2B5EF4-FFF2-40B4-BE49-F238E27FC236}">
                <a16:creationId xmlns:a16="http://schemas.microsoft.com/office/drawing/2014/main" id="{DC211434-F1B3-4E2F-B008-4EEA0ACB3356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71339" t="-71339" r="-71339" b="-71339"/>
          <a:stretch/>
        </p:blipFill>
        <p:spPr>
          <a:xfrm>
            <a:off x="8700079" y="3708649"/>
            <a:ext cx="1260000" cy="1260000"/>
          </a:xfrm>
        </p:spPr>
      </p:pic>
      <p:sp>
        <p:nvSpPr>
          <p:cNvPr id="10" name="Текст 9">
            <a:extLst>
              <a:ext uri="{FF2B5EF4-FFF2-40B4-BE49-F238E27FC236}">
                <a16:creationId xmlns:a16="http://schemas.microsoft.com/office/drawing/2014/main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96275" y="5258548"/>
            <a:ext cx="2139498" cy="774700"/>
          </a:xfrm>
        </p:spPr>
        <p:txBody>
          <a:bodyPr rtlCol="0"/>
          <a:lstStyle/>
          <a:p>
            <a:pPr rtl="0"/>
            <a:r>
              <a:rPr lang="ru-RU" dirty="0"/>
              <a:t>Подготовьтесь к отличному</a:t>
            </a:r>
            <a:br>
              <a:rPr lang="ru-RU" dirty="0"/>
            </a:br>
            <a:r>
              <a:rPr lang="ru-RU" dirty="0"/>
              <a:t>учебному дню!</a:t>
            </a:r>
          </a:p>
        </p:txBody>
      </p:sp>
      <p:sp>
        <p:nvSpPr>
          <p:cNvPr id="3" name="Номер слайда 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ru-RU" sz="2300" dirty="0">
                <a:solidFill>
                  <a:schemeClr val="bg1"/>
                </a:solidFill>
              </a:rPr>
              <a:t>Вещи, которые должны быть с собой каждый день</a:t>
            </a:r>
          </a:p>
        </p:txBody>
      </p:sp>
      <p:pic>
        <p:nvPicPr>
          <p:cNvPr id="32" name="Рисунок 31" descr="Открытая книга">
            <a:extLst>
              <a:ext uri="{FF2B5EF4-FFF2-40B4-BE49-F238E27FC236}">
                <a16:creationId xmlns:a16="http://schemas.microsoft.com/office/drawing/2014/main" id="{88238207-50D4-41D4-A729-30B439AC842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973279" y="1887516"/>
            <a:ext cx="442593" cy="442593"/>
          </a:xfr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/>
              <a:t>Расписание</a:t>
            </a:r>
          </a:p>
        </p:txBody>
      </p:sp>
      <p:pic>
        <p:nvPicPr>
          <p:cNvPr id="34" name="Рисунок 33" descr="Карандаш">
            <a:extLst>
              <a:ext uri="{FF2B5EF4-FFF2-40B4-BE49-F238E27FC236}">
                <a16:creationId xmlns:a16="http://schemas.microsoft.com/office/drawing/2014/main" id="{3A3178EB-E188-4B9F-9865-1C058BC971A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5973279" y="2699860"/>
            <a:ext cx="442593" cy="44259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/>
              <a:t>Карандаши</a:t>
            </a:r>
          </a:p>
        </p:txBody>
      </p:sp>
      <p:pic>
        <p:nvPicPr>
          <p:cNvPr id="36" name="Рисунок 35" descr="Ручка">
            <a:extLst>
              <a:ext uri="{FF2B5EF4-FFF2-40B4-BE49-F238E27FC236}">
                <a16:creationId xmlns:a16="http://schemas.microsoft.com/office/drawing/2014/main" id="{21A379A7-E90A-4466-BAB4-13E7280FC04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73279" y="3512205"/>
            <a:ext cx="442593" cy="442593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/>
              <a:t>Ручки</a:t>
            </a:r>
          </a:p>
        </p:txBody>
      </p:sp>
      <p:pic>
        <p:nvPicPr>
          <p:cNvPr id="38" name="Рисунок 37" descr="Маркер ">
            <a:extLst>
              <a:ext uri="{FF2B5EF4-FFF2-40B4-BE49-F238E27FC236}">
                <a16:creationId xmlns:a16="http://schemas.microsoft.com/office/drawing/2014/main" id="{1CBCB90A-70A5-49AD-821D-C108E3441E0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5973279" y="4324550"/>
            <a:ext cx="442593" cy="442593"/>
          </a:xfrm>
        </p:spPr>
      </p:pic>
      <p:sp>
        <p:nvSpPr>
          <p:cNvPr id="6" name="Текст 5">
            <a:extLst>
              <a:ext uri="{FF2B5EF4-FFF2-40B4-BE49-F238E27FC236}">
                <a16:creationId xmlns:a16="http://schemas.microsoft.com/office/drawing/2014/main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/>
              <a:t>Маркеры</a:t>
            </a:r>
          </a:p>
        </p:txBody>
      </p:sp>
      <p:pic>
        <p:nvPicPr>
          <p:cNvPr id="40" name="Рисунок 39" descr="Книги">
            <a:extLst>
              <a:ext uri="{FF2B5EF4-FFF2-40B4-BE49-F238E27FC236}">
                <a16:creationId xmlns:a16="http://schemas.microsoft.com/office/drawing/2014/main" id="{21506F1E-3CF6-4B0C-AE4F-832BC6EA131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5973279" y="5136894"/>
            <a:ext cx="442593" cy="442593"/>
          </a:xfr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246A07C8-F3A3-4A79-ADA4-D3DF410E6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ru-RU"/>
              <a:t>Книги для чтения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7BB6A-049C-45E8-AC09-2F0B9BB2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Точение карандашей	</a:t>
            </a:r>
          </a:p>
        </p:txBody>
      </p:sp>
      <p:pic>
        <p:nvPicPr>
          <p:cNvPr id="12" name="Рисунок 11" descr="Открытая книга">
            <a:extLst>
              <a:ext uri="{FF2B5EF4-FFF2-40B4-BE49-F238E27FC236}">
                <a16:creationId xmlns:a16="http://schemas.microsoft.com/office/drawing/2014/main" id="{F789BF61-D242-4C97-BB4D-41ABE8AA48E8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54F589A-CEC8-4207-8D7B-43220A840A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/>
              <a:t>Вы можете точить свои карандаши в любое время, кроме </a:t>
            </a:r>
            <a:br>
              <a:rPr lang="ru-RU" dirty="0"/>
            </a:br>
            <a:r>
              <a:rPr lang="ru-RU" dirty="0"/>
              <a:t>времени </a:t>
            </a:r>
            <a:r>
              <a:rPr lang="ru-RU" dirty="0" err="1"/>
              <a:t>общеклассного</a:t>
            </a:r>
            <a:r>
              <a:rPr lang="ru-RU" dirty="0"/>
              <a:t> инструктажа, мероприятий </a:t>
            </a:r>
            <a:br>
              <a:rPr lang="ru-RU" dirty="0"/>
            </a:br>
            <a:r>
              <a:rPr lang="ru-RU" dirty="0"/>
              <a:t>или уроков.</a:t>
            </a:r>
          </a:p>
          <a:p>
            <a:pPr rtl="0"/>
            <a:endParaRPr lang="ru-RU" dirty="0"/>
          </a:p>
        </p:txBody>
      </p:sp>
      <p:pic>
        <p:nvPicPr>
          <p:cNvPr id="14" name="Рисунок 13" descr="Карандаш">
            <a:extLst>
              <a:ext uri="{FF2B5EF4-FFF2-40B4-BE49-F238E27FC236}">
                <a16:creationId xmlns:a16="http://schemas.microsoft.com/office/drawing/2014/main" id="{19E134B0-C7E0-44A0-BADA-93C2019D09F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6" name="Текст 5">
            <a:extLst>
              <a:ext uri="{FF2B5EF4-FFF2-40B4-BE49-F238E27FC236}">
                <a16:creationId xmlns:a16="http://schemas.microsoft.com/office/drawing/2014/main" id="{71EA63EB-C2C5-4671-AE38-4464037BE2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ru-RU" dirty="0"/>
              <a:t>Механические карандаши</a:t>
            </a:r>
            <a:br>
              <a:rPr lang="ru-RU" dirty="0"/>
            </a:br>
            <a:r>
              <a:rPr lang="ru-RU" dirty="0"/>
              <a:t>также можно использовать!</a:t>
            </a:r>
          </a:p>
        </p:txBody>
      </p:sp>
      <p:sp>
        <p:nvSpPr>
          <p:cNvPr id="3" name="Номер слайда 2">
            <a:extLst>
              <a:ext uri="{FF2B5EF4-FFF2-40B4-BE49-F238E27FC236}">
                <a16:creationId xmlns:a16="http://schemas.microsoft.com/office/drawing/2014/main" id="{1EC2495D-630A-AF42-97CB-9B1D6372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smtClean="0"/>
              <a:pPr rtl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76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ru-RU" sz="2300" dirty="0">
                <a:solidFill>
                  <a:schemeClr val="bg1"/>
                </a:solidFill>
              </a:rPr>
              <a:t>Посещение медсестры, перерывы для питья и туалета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rtl="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Если вам нужно воспользоваться туалетом, попить или сходить к медсестре, попросите разрешение и запишите время ухода и возвращения на листе, расположенном на двери класса.</a:t>
            </a:r>
          </a:p>
        </p:txBody>
      </p:sp>
      <p:pic>
        <p:nvPicPr>
          <p:cNvPr id="7" name="Рисунок 6" descr="Медсестра, держащая файл">
            <a:extLst>
              <a:ext uri="{FF2B5EF4-FFF2-40B4-BE49-F238E27FC236}">
                <a16:creationId xmlns:a16="http://schemas.microsoft.com/office/drawing/2014/main" id="{FA407556-AF52-4D64-B94C-B9516FB57B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8861" y="478881"/>
            <a:ext cx="5582675" cy="5908526"/>
          </a:xfrm>
        </p:spPr>
      </p:pic>
      <p:sp>
        <p:nvSpPr>
          <p:cNvPr id="5" name="Прямоугольник 4" descr="Декоративный элемент">
            <a:extLst>
              <a:ext uri="{FF2B5EF4-FFF2-40B4-BE49-F238E27FC236}">
                <a16:creationId xmlns:a16="http://schemas.microsoft.com/office/drawing/2014/main" id="{8E502255-8BD2-43EF-A167-C5C8FB49F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73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Задания</a:t>
            </a:r>
          </a:p>
        </p:txBody>
      </p:sp>
      <p:pic>
        <p:nvPicPr>
          <p:cNvPr id="38" name="Рисунок 37" descr="Секундомер">
            <a:extLst>
              <a:ext uri="{FF2B5EF4-FFF2-40B4-BE49-F238E27FC236}">
                <a16:creationId xmlns:a16="http://schemas.microsoft.com/office/drawing/2014/main" id="{75D52F23-4559-4B75-A901-51E47C8B31C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8313" t="-38313" r="-38313" b="-38313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928699"/>
            <a:ext cx="2095046" cy="1134239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Разумное использование времени занятий снизит количество домашней работы.</a:t>
            </a:r>
          </a:p>
        </p:txBody>
      </p:sp>
      <p:pic>
        <p:nvPicPr>
          <p:cNvPr id="40" name="Рисунок 39" descr="Значок общего доступа">
            <a:extLst>
              <a:ext uri="{FF2B5EF4-FFF2-40B4-BE49-F238E27FC236}">
                <a16:creationId xmlns:a16="http://schemas.microsoft.com/office/drawing/2014/main" id="{6DAD0805-FCC0-46BE-8281-FAE74450C71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41595" t="-41595" r="-41595" b="-41595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Текст 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928699"/>
            <a:ext cx="2095046" cy="1134239"/>
          </a:xfrm>
        </p:spPr>
        <p:txBody>
          <a:bodyPr rtlCol="0"/>
          <a:lstStyle/>
          <a:p>
            <a:pPr rtl="0"/>
            <a:r>
              <a:rPr lang="ru-RU" dirty="0"/>
              <a:t>Указывайте свое имя и фамилию на всех заданиях.</a:t>
            </a:r>
          </a:p>
        </p:txBody>
      </p:sp>
      <p:pic>
        <p:nvPicPr>
          <p:cNvPr id="42" name="Рисунок 41" descr="Значок галочки">
            <a:extLst>
              <a:ext uri="{FF2B5EF4-FFF2-40B4-BE49-F238E27FC236}">
                <a16:creationId xmlns:a16="http://schemas.microsoft.com/office/drawing/2014/main" id="{3A3B6454-5613-4DC3-8C16-A358C16605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46413" t="-50148" r="-53884" b="-50148"/>
          <a:stretch/>
        </p:blipFill>
        <p:spPr>
          <a:xfrm>
            <a:off x="5105845" y="3979906"/>
            <a:ext cx="1041323" cy="1041323"/>
          </a:xfr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976324"/>
            <a:ext cx="2095046" cy="1134239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Завершенные задания следует сдавать в лоток на столе в передней части помещения.</a:t>
            </a:r>
          </a:p>
        </p:txBody>
      </p:sp>
      <p:pic>
        <p:nvPicPr>
          <p:cNvPr id="44" name="Рисунок 43" descr="Открытая книга">
            <a:extLst>
              <a:ext uri="{FF2B5EF4-FFF2-40B4-BE49-F238E27FC236}">
                <a16:creationId xmlns:a16="http://schemas.microsoft.com/office/drawing/2014/main" id="{A09A9329-706D-48C2-B319-28C120B9368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36147" t="-41161" r="-46175" b="-41161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Текст 9">
            <a:extLst>
              <a:ext uri="{FF2B5EF4-FFF2-40B4-BE49-F238E27FC236}">
                <a16:creationId xmlns:a16="http://schemas.microsoft.com/office/drawing/2014/main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976324"/>
            <a:ext cx="2095046" cy="1134239"/>
          </a:xfrm>
        </p:spPr>
        <p:txBody>
          <a:bodyPr rtlCol="0"/>
          <a:lstStyle/>
          <a:p>
            <a:pPr rtl="0"/>
            <a:r>
              <a:rPr lang="ru-RU" dirty="0"/>
              <a:t>Оцененные задания возвращаются каждую пятницу.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7CF36D8C-67BC-C442-916E-35C3E53D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049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300" dirty="0">
                <a:solidFill>
                  <a:schemeClr val="bg1"/>
                </a:solidFill>
              </a:rPr>
              <a:t>Выстраивание на перемену, обед и другие мероприятия</a:t>
            </a:r>
          </a:p>
        </p:txBody>
      </p:sp>
      <p:graphicFrame>
        <p:nvGraphicFramePr>
          <p:cNvPr id="5" name="Объект 2" descr="3 нумерованных маркера в ряд&#10;">
            <a:extLst>
              <a:ext uri="{FF2B5EF4-FFF2-40B4-BE49-F238E27FC236}">
                <a16:creationId xmlns:a16="http://schemas.microsoft.com/office/drawing/2014/main" id="{98A38006-F5DD-4447-B2BD-295B48BD10E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09791121"/>
              </p:ext>
            </p:extLst>
          </p:nvPr>
        </p:nvGraphicFramePr>
        <p:xfrm>
          <a:off x="5313045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Номер слайда 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330EF-AD71-4BCA-912D-98E229FA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Как и в каких случаях связываться со мной?</a:t>
            </a:r>
          </a:p>
        </p:txBody>
      </p:sp>
      <p:pic>
        <p:nvPicPr>
          <p:cNvPr id="12" name="Рисунок 11" descr="Танцы">
            <a:extLst>
              <a:ext uri="{FF2B5EF4-FFF2-40B4-BE49-F238E27FC236}">
                <a16:creationId xmlns:a16="http://schemas.microsoft.com/office/drawing/2014/main" id="{FC1B2E2C-6C17-4D56-85F9-61C465254BB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54056" t="-54056" r="-54056" b="-54056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C64ADBA-9106-4F0D-B92F-73E23D3A2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582467"/>
            <a:ext cx="2095046" cy="182670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Я желаю вам успешного и приятного года!</a:t>
            </a:r>
          </a:p>
        </p:txBody>
      </p:sp>
      <p:pic>
        <p:nvPicPr>
          <p:cNvPr id="14" name="Рисунок 13" descr="Преподаватель">
            <a:extLst>
              <a:ext uri="{FF2B5EF4-FFF2-40B4-BE49-F238E27FC236}">
                <a16:creationId xmlns:a16="http://schemas.microsoft.com/office/drawing/2014/main" id="{BFF29EC3-B08A-46B9-868D-D15E5E1EF3F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59789" t="-59789" r="-59789" b="-59789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Текст 5">
            <a:extLst>
              <a:ext uri="{FF2B5EF4-FFF2-40B4-BE49-F238E27FC236}">
                <a16:creationId xmlns:a16="http://schemas.microsoft.com/office/drawing/2014/main" id="{EFDEDC41-3977-462C-A56C-268F31CB5F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582467"/>
            <a:ext cx="2095046" cy="182670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Вы можете прийти ко мне с вопросами или проблемами в любое время, кроме времени непосредственного инструктажа или времени, не предназначенного для помощи учащимся.</a:t>
            </a:r>
          </a:p>
        </p:txBody>
      </p:sp>
      <p:pic>
        <p:nvPicPr>
          <p:cNvPr id="16" name="Рисунок 15" descr="Конверт">
            <a:extLst>
              <a:ext uri="{FF2B5EF4-FFF2-40B4-BE49-F238E27FC236}">
                <a16:creationId xmlns:a16="http://schemas.microsoft.com/office/drawing/2014/main" id="{FD570080-EB17-406F-9FA9-54B4145DCEF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38268" y="4257675"/>
            <a:ext cx="490386" cy="490386"/>
          </a:xfr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D4480B4D-7DFB-4ED2-BE16-ED0D78C3F2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630092"/>
            <a:ext cx="2095046" cy="182670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Вы можете отправить мне сообщение электронной почты при необходимости. Я отвечу вам при первой возможности.</a:t>
            </a:r>
          </a:p>
        </p:txBody>
      </p:sp>
      <p:pic>
        <p:nvPicPr>
          <p:cNvPr id="18" name="Рисунок 17" descr="Книги">
            <a:extLst>
              <a:ext uri="{FF2B5EF4-FFF2-40B4-BE49-F238E27FC236}">
                <a16:creationId xmlns:a16="http://schemas.microsoft.com/office/drawing/2014/main" id="{A5AF2A59-1CC2-4D6E-82C6-4995A03532D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65620" t="-65620" r="-65620" b="-65620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Текст 9">
            <a:extLst>
              <a:ext uri="{FF2B5EF4-FFF2-40B4-BE49-F238E27FC236}">
                <a16:creationId xmlns:a16="http://schemas.microsoft.com/office/drawing/2014/main" id="{83E86EAF-D8FA-4229-BD4A-CCAAF9A19D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630092"/>
            <a:ext cx="2095046" cy="182670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Я предоставляю дополнительную помощь до и после занятий. По возможности предупредите меня заранее для обеспечения соответствующего планирования.</a:t>
            </a:r>
          </a:p>
        </p:txBody>
      </p:sp>
      <p:sp>
        <p:nvSpPr>
          <p:cNvPr id="29" name="Номер слайда 28">
            <a:extLst>
              <a:ext uri="{FF2B5EF4-FFF2-40B4-BE49-F238E27FC236}">
                <a16:creationId xmlns:a16="http://schemas.microsoft.com/office/drawing/2014/main" id="{F5A71D41-5822-AC42-8C29-6AFDEB81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30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символьный тип данных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3725694" y="1503000"/>
            <a:ext cx="5462694" cy="458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Тип </a:t>
            </a:r>
            <a:r>
              <a:rPr lang="en-US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char – </a:t>
            </a: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тип без знака</a:t>
            </a:r>
            <a:r>
              <a:rPr lang="en-US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 </a:t>
            </a:r>
            <a:endParaRPr lang="ru-RU" sz="2800" spc="-1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1230489" y="3964397"/>
            <a:ext cx="2495205" cy="492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</a:t>
            </a:r>
            <a:r>
              <a:rPr lang="en-US" sz="22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кода:</a:t>
            </a:r>
            <a:endParaRPr lang="ru-RU" sz="2200" spc="-1" dirty="0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542CC0-E23B-42A5-833D-7C4A7C556B78}"/>
              </a:ext>
            </a:extLst>
          </p:cNvPr>
          <p:cNvSpPr/>
          <p:nvPr/>
        </p:nvSpPr>
        <p:spPr>
          <a:xfrm>
            <a:off x="3317719" y="2185886"/>
            <a:ext cx="64588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https://unicode-table.com</a:t>
            </a:r>
            <a:endParaRPr lang="ru-RU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8481D-68FC-4B88-BF6E-F58FD479F16C}"/>
              </a:ext>
            </a:extLst>
          </p:cNvPr>
          <p:cNvSpPr txBox="1"/>
          <p:nvPr/>
        </p:nvSpPr>
        <p:spPr>
          <a:xfrm>
            <a:off x="1083733" y="4536664"/>
            <a:ext cx="60960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ru-RU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char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 a = 65;</a:t>
            </a:r>
            <a:endParaRPr lang="ru-RU" sz="24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char b ='A';</a:t>
            </a:r>
            <a:endParaRPr lang="ru-RU" sz="24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0A3E8-10AD-4A13-BF9E-E488D6177B8F}"/>
              </a:ext>
            </a:extLst>
          </p:cNvPr>
          <p:cNvSpPr txBox="1"/>
          <p:nvPr/>
        </p:nvSpPr>
        <p:spPr>
          <a:xfrm>
            <a:off x="5621868" y="4111932"/>
            <a:ext cx="6096000" cy="1332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ru-RU" sz="24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ru-RU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a = 3;</a:t>
            </a:r>
            <a:endParaRPr lang="en-US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char b = 'A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'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char result = (char) (a + b);</a:t>
            </a: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22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300">
                <a:solidFill>
                  <a:schemeClr val="bg1"/>
                </a:solidFill>
              </a:rPr>
              <a:t>Когда следует проявлять позитивный настрой и уважение?</a:t>
            </a:r>
          </a:p>
        </p:txBody>
      </p:sp>
      <p:sp>
        <p:nvSpPr>
          <p:cNvPr id="9" name="Объект 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>
              <a:buFont typeface="Wingdings" panose="05000000000000000000" pitchFamily="2" charset="2"/>
              <a:buChar char="Ø"/>
            </a:pPr>
            <a:r>
              <a:rPr lang="ru-RU">
                <a:solidFill>
                  <a:schemeClr val="bg1"/>
                </a:solidFill>
              </a:rPr>
              <a:t>ВСЕГДА! Старайтесь быть вежливыми и сохранять позитивный настрой каждый день. Нам предстоит потрясающий год!</a:t>
            </a:r>
          </a:p>
        </p:txBody>
      </p:sp>
      <p:pic>
        <p:nvPicPr>
          <p:cNvPr id="22" name="Рисунок 21" descr="Молодой учащийся, держащий книгу и ручку">
            <a:extLst>
              <a:ext uri="{FF2B5EF4-FFF2-40B4-BE49-F238E27FC236}">
                <a16:creationId xmlns:a16="http://schemas.microsoft.com/office/drawing/2014/main" id="{E3E67B8C-FF6C-4AE0-9AA4-F6E7771D5C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8861" y="478881"/>
            <a:ext cx="5582675" cy="5908526"/>
          </a:xfrm>
        </p:spPr>
      </p:pic>
      <p:sp>
        <p:nvSpPr>
          <p:cNvPr id="5" name="Прямоугольник 4" descr="Декоративный элемент">
            <a:extLst>
              <a:ext uri="{FF2B5EF4-FFF2-40B4-BE49-F238E27FC236}">
                <a16:creationId xmlns:a16="http://schemas.microsoft.com/office/drawing/2014/main" id="{8F1F545D-EFC6-4292-A41D-186A8583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523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Настройте этот шаблон</a:t>
            </a:r>
          </a:p>
        </p:txBody>
      </p:sp>
      <p:sp>
        <p:nvSpPr>
          <p:cNvPr id="8" name="Надпись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37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ru-RU" sz="6000" u="sng" dirty="0">
                <a:solidFill>
                  <a:srgbClr val="0070C0"/>
                </a:solidFill>
              </a:rPr>
              <a:t>Инструкции по редактированию шаблона и обратная связь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72FF9E-E08E-4D18-A1A9-66DDD377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908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Логический тип данных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1663576" y="2365584"/>
            <a:ext cx="2002942" cy="458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Тип </a:t>
            </a:r>
            <a:r>
              <a:rPr lang="ru-RU" sz="2800" b="1" spc="-1" dirty="0" err="1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bool</a:t>
            </a:r>
            <a:endParaRPr lang="ru-RU" sz="2800" spc="-1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092471" y="2974529"/>
            <a:ext cx="5486760" cy="159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Возможные значения:</a:t>
            </a:r>
            <a:endParaRPr lang="ru-RU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- </a:t>
            </a:r>
            <a:r>
              <a:rPr lang="en-US" sz="2800" spc="-1" dirty="0">
                <a:solidFill>
                  <a:srgbClr val="030303"/>
                </a:solidFill>
                <a:latin typeface="Calibri"/>
                <a:ea typeface="DejaVu Sans"/>
              </a:rPr>
              <a:t>t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rue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(Истина, 1)</a:t>
            </a:r>
            <a:endParaRPr lang="ru-RU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- </a:t>
            </a:r>
            <a:r>
              <a:rPr lang="en-US" sz="2800" spc="-1" dirty="0">
                <a:solidFill>
                  <a:srgbClr val="030303"/>
                </a:solidFill>
                <a:latin typeface="Calibri"/>
                <a:ea typeface="DejaVu Sans"/>
              </a:rPr>
              <a:t>f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alse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(Ложь, 0)</a:t>
            </a:r>
            <a:endParaRPr lang="ru-RU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spc="-1" dirty="0">
              <a:latin typeface="Arial"/>
            </a:endParaRPr>
          </a:p>
        </p:txBody>
      </p:sp>
      <p:pic>
        <p:nvPicPr>
          <p:cNvPr id="111" name="Рисунок 110"/>
          <p:cNvPicPr/>
          <p:nvPr/>
        </p:nvPicPr>
        <p:blipFill>
          <a:blip r:embed="rId2"/>
          <a:stretch/>
        </p:blipFill>
        <p:spPr>
          <a:xfrm>
            <a:off x="5795023" y="2762137"/>
            <a:ext cx="5203440" cy="1655640"/>
          </a:xfrm>
          <a:prstGeom prst="rect">
            <a:avLst/>
          </a:prstGeom>
          <a:ln>
            <a:noFill/>
          </a:ln>
        </p:spPr>
      </p:pic>
      <p:sp>
        <p:nvSpPr>
          <p:cNvPr id="112" name="CustomShape 4"/>
          <p:cNvSpPr/>
          <p:nvPr/>
        </p:nvSpPr>
        <p:spPr>
          <a:xfrm>
            <a:off x="7066844" y="2119149"/>
            <a:ext cx="2495205" cy="492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</a:t>
            </a:r>
            <a:r>
              <a:rPr lang="en-US" sz="22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кода:</a:t>
            </a:r>
            <a:endParaRPr lang="ru-RU" sz="2200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Преобразование типов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9B62F-5361-49F9-A088-1B7B97DDEDF6}"/>
              </a:ext>
            </a:extLst>
          </p:cNvPr>
          <p:cNvSpPr txBox="1"/>
          <p:nvPr/>
        </p:nvSpPr>
        <p:spPr>
          <a:xfrm>
            <a:off x="2961279" y="184008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70</a:t>
            </a:r>
            <a:endParaRPr lang="ru-RU" sz="3200" b="1" dirty="0"/>
          </a:p>
        </p:txBody>
      </p:sp>
      <p:sp>
        <p:nvSpPr>
          <p:cNvPr id="3" name="Прямоугольник: один скругленный угол 2">
            <a:extLst>
              <a:ext uri="{FF2B5EF4-FFF2-40B4-BE49-F238E27FC236}">
                <a16:creationId xmlns:a16="http://schemas.microsoft.com/office/drawing/2014/main" id="{DFA285DF-93E1-469B-827F-CBDA806A3FE4}"/>
              </a:ext>
            </a:extLst>
          </p:cNvPr>
          <p:cNvSpPr/>
          <p:nvPr/>
        </p:nvSpPr>
        <p:spPr>
          <a:xfrm>
            <a:off x="2344260" y="3416331"/>
            <a:ext cx="1873956" cy="7592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EF45AC8-844A-4CEB-8CE2-9319EDE62125}"/>
              </a:ext>
            </a:extLst>
          </p:cNvPr>
          <p:cNvCxnSpPr/>
          <p:nvPr/>
        </p:nvCxnSpPr>
        <p:spPr>
          <a:xfrm flipV="1">
            <a:off x="3281238" y="2424864"/>
            <a:ext cx="0" cy="86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1E63AD-98B7-416F-B57F-2C96104991F5}"/>
              </a:ext>
            </a:extLst>
          </p:cNvPr>
          <p:cNvSpPr txBox="1"/>
          <p:nvPr/>
        </p:nvSpPr>
        <p:spPr>
          <a:xfrm>
            <a:off x="8472311" y="1840089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70.8</a:t>
            </a:r>
            <a:endParaRPr lang="ru-RU" sz="3200" b="1" dirty="0"/>
          </a:p>
        </p:txBody>
      </p:sp>
      <p:sp>
        <p:nvSpPr>
          <p:cNvPr id="9" name="Прямоугольник: один скругленный угол 8">
            <a:extLst>
              <a:ext uri="{FF2B5EF4-FFF2-40B4-BE49-F238E27FC236}">
                <a16:creationId xmlns:a16="http://schemas.microsoft.com/office/drawing/2014/main" id="{764949E1-A2F1-45F2-9930-81B24F597B4C}"/>
              </a:ext>
            </a:extLst>
          </p:cNvPr>
          <p:cNvSpPr/>
          <p:nvPr/>
        </p:nvSpPr>
        <p:spPr>
          <a:xfrm>
            <a:off x="7855292" y="3416331"/>
            <a:ext cx="1873956" cy="7592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5327137-2E7D-40B2-B08D-56A59864BE1A}"/>
              </a:ext>
            </a:extLst>
          </p:cNvPr>
          <p:cNvCxnSpPr/>
          <p:nvPr/>
        </p:nvCxnSpPr>
        <p:spPr>
          <a:xfrm flipV="1">
            <a:off x="8792270" y="2424864"/>
            <a:ext cx="0" cy="86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4D43A1-192C-4FF9-A814-0F45906AD9A3}"/>
              </a:ext>
            </a:extLst>
          </p:cNvPr>
          <p:cNvSpPr txBox="1"/>
          <p:nvPr/>
        </p:nvSpPr>
        <p:spPr>
          <a:xfrm>
            <a:off x="2062038" y="4891513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b = a + 70;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B95C609-F24E-4664-8F3C-8E945B9B1EC9}"/>
              </a:ext>
            </a:extLst>
          </p:cNvPr>
          <p:cNvCxnSpPr/>
          <p:nvPr/>
        </p:nvCxnSpPr>
        <p:spPr>
          <a:xfrm>
            <a:off x="3793067" y="4385857"/>
            <a:ext cx="0" cy="89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A6059B-CC82-4604-89C0-2C72907A2E56}"/>
              </a:ext>
            </a:extLst>
          </p:cNvPr>
          <p:cNvSpPr txBox="1"/>
          <p:nvPr/>
        </p:nvSpPr>
        <p:spPr>
          <a:xfrm>
            <a:off x="7692466" y="4891513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 a = 4.7F;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 b = a + 70.9;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9E61F8D-8247-419D-AB0E-00FA6B926BA8}"/>
              </a:ext>
            </a:extLst>
          </p:cNvPr>
          <p:cNvCxnSpPr/>
          <p:nvPr/>
        </p:nvCxnSpPr>
        <p:spPr>
          <a:xfrm>
            <a:off x="9589911" y="4380206"/>
            <a:ext cx="0" cy="89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4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Преобразование типов</a:t>
            </a:r>
          </a:p>
        </p:txBody>
      </p:sp>
      <p:pic>
        <p:nvPicPr>
          <p:cNvPr id="3074" name="Picture 2" descr="Преобразование типов в Java • Vertex Academy">
            <a:extLst>
              <a:ext uri="{FF2B5EF4-FFF2-40B4-BE49-F238E27FC236}">
                <a16:creationId xmlns:a16="http://schemas.microsoft.com/office/drawing/2014/main" id="{5B4F92F9-CAD0-4928-8DA6-05CE9B0C1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070" y="1768352"/>
            <a:ext cx="50673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C261F5-7C06-4022-96D9-54753BE4C152}"/>
              </a:ext>
            </a:extLst>
          </p:cNvPr>
          <p:cNvSpPr txBox="1"/>
          <p:nvPr/>
        </p:nvSpPr>
        <p:spPr>
          <a:xfrm>
            <a:off x="3489904" y="4767335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int b = a + 70;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76B36-E1B1-4E0F-8C9B-DEC2D2A58F75}"/>
              </a:ext>
            </a:extLst>
          </p:cNvPr>
          <p:cNvSpPr txBox="1"/>
          <p:nvPr/>
        </p:nvSpPr>
        <p:spPr>
          <a:xfrm>
            <a:off x="6374215" y="4767335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b = a + (byte)70;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1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Неявное Преобразование типов</a:t>
            </a:r>
          </a:p>
        </p:txBody>
      </p:sp>
      <p:pic>
        <p:nvPicPr>
          <p:cNvPr id="4098" name="Picture 2" descr="Java | Преобразования типов данных">
            <a:extLst>
              <a:ext uri="{FF2B5EF4-FFF2-40B4-BE49-F238E27FC236}">
                <a16:creationId xmlns:a16="http://schemas.microsoft.com/office/drawing/2014/main" id="{4D46B1B2-4F0B-4B6D-B881-CD66AFB8D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21" y="2033941"/>
            <a:ext cx="8191198" cy="357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7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 err="1">
                <a:solidFill>
                  <a:srgbClr val="7030A0"/>
                </a:solidFill>
                <a:latin typeface="Segoe Print" panose="02000600000000000000" pitchFamily="2" charset="0"/>
              </a:rPr>
              <a:t>неЯвное</a:t>
            </a: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 Преобразование типов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22079-15AC-4A0B-9015-ECEC5BE3198A}"/>
              </a:ext>
            </a:extLst>
          </p:cNvPr>
          <p:cNvSpPr txBox="1"/>
          <p:nvPr/>
        </p:nvSpPr>
        <p:spPr>
          <a:xfrm>
            <a:off x="1513516" y="1853259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byte b = a + 70;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F02BC-9AC4-4CF9-8B71-91BC8B6EA479}"/>
              </a:ext>
            </a:extLst>
          </p:cNvPr>
          <p:cNvSpPr txBox="1"/>
          <p:nvPr/>
        </p:nvSpPr>
        <p:spPr>
          <a:xfrm>
            <a:off x="6096000" y="1853259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float a = 4.7F;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float b = a + 70.9;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50374690-E197-4B93-8C9D-4C831ECF83D8}"/>
              </a:ext>
            </a:extLst>
          </p:cNvPr>
          <p:cNvSpPr/>
          <p:nvPr/>
        </p:nvSpPr>
        <p:spPr>
          <a:xfrm>
            <a:off x="2682588" y="3523536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Явное Преобразование типов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33A9A0-8D03-45DC-AE17-697D01123ACE}"/>
              </a:ext>
            </a:extLst>
          </p:cNvPr>
          <p:cNvSpPr txBox="1"/>
          <p:nvPr/>
        </p:nvSpPr>
        <p:spPr>
          <a:xfrm>
            <a:off x="6624048" y="5018942"/>
            <a:ext cx="6096000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double a = 56.9898;</a:t>
            </a:r>
            <a:endParaRPr lang="ru-RU" sz="2000" kern="100" dirty="0">
              <a:solidFill>
                <a:srgbClr val="000000"/>
              </a:solidFill>
            </a:endParaRP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int b = (int)a;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BAB81-83E5-46B8-B3E8-373332B60795}"/>
              </a:ext>
            </a:extLst>
          </p:cNvPr>
          <p:cNvSpPr txBox="1"/>
          <p:nvPr/>
        </p:nvSpPr>
        <p:spPr>
          <a:xfrm>
            <a:off x="1513516" y="5039756"/>
            <a:ext cx="3323864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byte b = a + (byte)70;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1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Сужающие Преобразования типов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03E0D4-701F-4248-BD4C-B0615935E6ED}"/>
              </a:ext>
            </a:extLst>
          </p:cNvPr>
          <p:cNvSpPr/>
          <p:nvPr/>
        </p:nvSpPr>
        <p:spPr>
          <a:xfrm>
            <a:off x="2940147" y="4569015"/>
            <a:ext cx="3512280" cy="1880451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int a = 2147483000;</a:t>
            </a:r>
          </a:p>
          <a:p>
            <a:pPr>
              <a:lnSpc>
                <a:spcPct val="150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long b = a * 2L;</a:t>
            </a:r>
          </a:p>
          <a:p>
            <a:pPr>
              <a:lnSpc>
                <a:spcPct val="150000"/>
              </a:lnSpc>
            </a:pPr>
            <a:r>
              <a:rPr lang="en-US" sz="2000" kern="100" dirty="0" err="1">
                <a:solidFill>
                  <a:srgbClr val="000000"/>
                </a:solidFill>
              </a:rPr>
              <a:t>System.out.println</a:t>
            </a:r>
            <a:r>
              <a:rPr lang="en-US" sz="2000" kern="100" dirty="0">
                <a:solidFill>
                  <a:srgbClr val="000000"/>
                </a:solidFill>
              </a:rPr>
              <a:t>(b);</a:t>
            </a:r>
          </a:p>
          <a:p>
            <a:pPr>
              <a:lnSpc>
                <a:spcPct val="150000"/>
              </a:lnSpc>
            </a:pPr>
            <a:r>
              <a:rPr lang="en-US" sz="2000" kern="100" dirty="0" err="1">
                <a:solidFill>
                  <a:srgbClr val="000000"/>
                </a:solidFill>
              </a:rPr>
              <a:t>System.out.println</a:t>
            </a:r>
            <a:r>
              <a:rPr lang="en-US" sz="2000" kern="100" dirty="0">
                <a:solidFill>
                  <a:srgbClr val="000000"/>
                </a:solidFill>
              </a:rPr>
              <a:t>(a * 2);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3BCC8FD-54DE-499F-9AC5-CFBC6EA82955}"/>
              </a:ext>
            </a:extLst>
          </p:cNvPr>
          <p:cNvSpPr/>
          <p:nvPr/>
        </p:nvSpPr>
        <p:spPr>
          <a:xfrm>
            <a:off x="7303363" y="2628409"/>
            <a:ext cx="3154214" cy="126002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00000"/>
                </a:solidFill>
              </a:rPr>
              <a:t>double a = 56.9898;</a:t>
            </a:r>
            <a:endParaRPr lang="ru-RU" sz="2000" kern="100" dirty="0">
              <a:solidFill>
                <a:srgbClr val="000000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00000"/>
                </a:solidFill>
              </a:rPr>
              <a:t>int b = (int)a;</a:t>
            </a:r>
            <a:endParaRPr lang="ru-RU" sz="2000" kern="100" dirty="0">
              <a:solidFill>
                <a:srgbClr val="000000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 err="1">
                <a:solidFill>
                  <a:srgbClr val="000000"/>
                </a:solidFill>
              </a:rPr>
              <a:t>System.out.println</a:t>
            </a:r>
            <a:r>
              <a:rPr lang="en-US" sz="2000" kern="100" dirty="0">
                <a:solidFill>
                  <a:srgbClr val="000000"/>
                </a:solidFill>
              </a:rPr>
              <a:t>(b);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06EC1F8-11AF-491F-AA48-4D6B9CB7D702}"/>
              </a:ext>
            </a:extLst>
          </p:cNvPr>
          <p:cNvSpPr/>
          <p:nvPr/>
        </p:nvSpPr>
        <p:spPr>
          <a:xfrm>
            <a:off x="1320132" y="2140165"/>
            <a:ext cx="3376155" cy="82811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00000"/>
                </a:solidFill>
              </a:rPr>
              <a:t>int a = 7;</a:t>
            </a:r>
            <a:endParaRPr lang="ru-RU" sz="2000" kern="100" dirty="0">
              <a:solidFill>
                <a:srgbClr val="000000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 err="1">
                <a:solidFill>
                  <a:srgbClr val="000000"/>
                </a:solidFill>
              </a:rPr>
              <a:t>System.out.println</a:t>
            </a:r>
            <a:r>
              <a:rPr lang="en-US" sz="2000" kern="100" dirty="0">
                <a:solidFill>
                  <a:srgbClr val="000000"/>
                </a:solidFill>
              </a:rPr>
              <a:t>(a / 7);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57CAC8A-5C2C-493B-A232-5674A2BB27CC}"/>
              </a:ext>
            </a:extLst>
          </p:cNvPr>
          <p:cNvSpPr/>
          <p:nvPr/>
        </p:nvSpPr>
        <p:spPr>
          <a:xfrm>
            <a:off x="554122" y="2092556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  <a:endParaRPr lang="ru-RU" sz="5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EB237BB-6593-4FC7-B68B-6588BAFA5D75}"/>
              </a:ext>
            </a:extLst>
          </p:cNvPr>
          <p:cNvSpPr/>
          <p:nvPr/>
        </p:nvSpPr>
        <p:spPr>
          <a:xfrm>
            <a:off x="6541204" y="2791796"/>
            <a:ext cx="515635" cy="9332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endParaRPr lang="ru-RU" sz="5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DEFFC1F-2C7E-480F-8CFB-DC8DD3797E17}"/>
              </a:ext>
            </a:extLst>
          </p:cNvPr>
          <p:cNvSpPr/>
          <p:nvPr/>
        </p:nvSpPr>
        <p:spPr>
          <a:xfrm>
            <a:off x="2121604" y="5042615"/>
            <a:ext cx="515635" cy="9332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  <a:endParaRPr lang="ru-RU" sz="5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2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Арифметические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958330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599_TF66741836" id="{AA3878B7-3FDB-4B6B-A8DF-73093994643B}" vid="{911F6A47-A707-4A03-9914-480CE2EF2D9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A1C8E2-513F-4C9C-99C7-9AE0E7429B06}">
  <ds:schemaRefs>
    <ds:schemaRef ds:uri="http://www.w3.org/XML/1998/namespace"/>
    <ds:schemaRef ds:uri="http://schemas.microsoft.com/office/2006/metadata/properties"/>
    <ds:schemaRef ds:uri="http://purl.org/dc/terms/"/>
    <ds:schemaRef ds:uri="6dc4bcd6-49db-4c07-9060-8acfc67cef9f"/>
    <ds:schemaRef ds:uri="fb0879af-3eba-417a-a55a-ffe6dcd6ca77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Процедуры начала года</Template>
  <TotalTime>0</TotalTime>
  <Words>642</Words>
  <Application>Microsoft Office PowerPoint</Application>
  <PresentationFormat>Широкоэкранный</PresentationFormat>
  <Paragraphs>125</Paragraphs>
  <Slides>21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2" baseType="lpstr">
      <vt:lpstr>Arial</vt:lpstr>
      <vt:lpstr>Arial Unicode MS</vt:lpstr>
      <vt:lpstr>Calibri</vt:lpstr>
      <vt:lpstr>Century Gothic</vt:lpstr>
      <vt:lpstr>DejaVu Sans</vt:lpstr>
      <vt:lpstr>Liberation Serif</vt:lpstr>
      <vt:lpstr>Segoe Print</vt:lpstr>
      <vt:lpstr>Times New Roman</vt:lpstr>
      <vt:lpstr>Wingdings</vt:lpstr>
      <vt:lpstr>Wingdings 3</vt:lpstr>
      <vt:lpstr>Ион (конференц-зал)</vt:lpstr>
      <vt:lpstr>IT ШКОЛА SAMSUNG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  Символьный тип данных       </vt:lpstr>
      <vt:lpstr>Символьный тип данных   char   </vt:lpstr>
      <vt:lpstr>Перед началом занятий</vt:lpstr>
      <vt:lpstr>Вещи, которые должны быть с собой каждый день</vt:lpstr>
      <vt:lpstr>Точение карандашей </vt:lpstr>
      <vt:lpstr>Посещение медсестры, перерывы для питья и туалета</vt:lpstr>
      <vt:lpstr>Задания</vt:lpstr>
      <vt:lpstr>Выстраивание на перемену, обед и другие мероприятия</vt:lpstr>
      <vt:lpstr>Как и в каких случаях связываться со мной?</vt:lpstr>
      <vt:lpstr>Когда следует проявлять позитивный настрой и уважение?</vt:lpstr>
      <vt:lpstr>Настройте этот шаблон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2020-09-22T04:43:31Z</dcterms:created>
  <dcterms:modified xsi:type="dcterms:W3CDTF">2020-09-24T04:52:21Z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