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95" r:id="rId6"/>
    <p:sldId id="296" r:id="rId7"/>
    <p:sldId id="298" r:id="rId8"/>
    <p:sldId id="309" r:id="rId9"/>
    <p:sldId id="303" r:id="rId10"/>
    <p:sldId id="308" r:id="rId11"/>
    <p:sldId id="310" r:id="rId12"/>
    <p:sldId id="311" r:id="rId13"/>
    <p:sldId id="257" r:id="rId14"/>
    <p:sldId id="312" r:id="rId15"/>
    <p:sldId id="258" r:id="rId16"/>
    <p:sldId id="314" r:id="rId17"/>
    <p:sldId id="313" r:id="rId18"/>
    <p:sldId id="353" r:id="rId19"/>
    <p:sldId id="355" r:id="rId2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9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37960E-1F7C-41B1-9A2B-96C83E797D56}" type="datetime1">
              <a:rPr lang="ru-RU" smtClean="0"/>
              <a:t>25.09.2020</a:t>
            </a:fld>
            <a:endParaRPr lang="ru-RU" dirty="0"/>
          </a:p>
        </p:txBody>
      </p:sp>
      <p:sp>
        <p:nvSpPr>
          <p:cNvPr id="4" name="Нижний колонтитул 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9C201-AC4F-4363-955C-CEDBBD62208D}" type="datetime1">
              <a:rPr lang="ru-RU" smtClean="0"/>
              <a:pPr/>
              <a:t>25.09.2020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5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 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Овал 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Овал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Овал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Овал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олилиния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E86AA575-909A-4E84-A73A-2B96081E700B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0" name="Прямоугольник 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13EF0-FE8D-43FC-AE79-F77DF127C654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A25B9-C5B6-4321-9761-C8D3F1A3412A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7E678F-447A-480B-9B75-01799EA8EF53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512C1-8A81-4FB1-A62C-2439B34D73D0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B13030-9547-48AA-9A77-B6FE0D9329CE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B4ED4-48AB-41C5-85BE-36F29B424A13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Прямоугольник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235056-05E5-49FA-85B9-C13A880503DF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Овал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Прямоугольник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FE25B6-26B9-4795-9DB3-1F92AB5CD076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 —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35181B-387F-4E5B-AC56-E7811112EC5A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маркеров в виде значков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 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6" name="Текст 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7" name="Текст 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8" name="Текст 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9" name="Текст 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630CC-A9AF-4535-8F2C-F1F193CA8C0F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1" name="Рисунок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2" name="Рисунок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4" name="Рисунок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6" name="Рисунок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ветлый 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вал 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C947A-8F53-4F5E-AF9C-EDEF04AD8794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Рисунок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 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BC0FA3-29EB-469B-9530-6BBADAB7B2D7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2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7B839-FF0E-42D3-9556-B9897ECA7F5F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Горизонт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 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3" name="Рисунок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33AA0-1871-4D22-9234-42BFA2DFD622}" type="datetime1">
              <a:rPr lang="ru-RU" noProof="0" smtClean="0"/>
              <a:t>25.09.2020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Овал 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 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 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Полилиния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Полилиния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50BD660-1F04-425F-B3B4-F2FF4576CCBF}" type="datetime1">
              <a:rPr lang="ru-RU" noProof="0" smtClean="0"/>
              <a:t>25.09.2020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22" name="Прямоугольник 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>
                <a:solidFill>
                  <a:schemeClr val="bg1"/>
                </a:solidFill>
              </a:rPr>
              <a:t>Android </a:t>
            </a:r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az-Cyrl-AZ" dirty="0">
                <a:solidFill>
                  <a:schemeClr val="bg1"/>
                </a:solidFill>
              </a:rPr>
              <a:t>Типы данных. Преобразование типов</a:t>
            </a:r>
            <a:endParaRPr lang="ru-RU" dirty="0">
              <a:solidFill>
                <a:schemeClr val="bg1"/>
              </a:solidFill>
            </a:endParaRPr>
          </a:p>
          <a:p>
            <a:pPr rtl="0"/>
            <a:r>
              <a:rPr lang="ru-RU" dirty="0">
                <a:solidFill>
                  <a:schemeClr val="bg1"/>
                </a:solidFill>
              </a:rPr>
              <a:t>Арифметические и бинарные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Арифметические операции</a:t>
            </a:r>
            <a:endParaRPr lang="ru-RU" sz="4000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956000" y="1584000"/>
            <a:ext cx="2230200" cy="1222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Calibri"/>
                <a:ea typeface="DejaVu Sans"/>
              </a:rPr>
              <a:t>Унарные операции:</a:t>
            </a:r>
            <a:endParaRPr lang="ru-RU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Calibri"/>
                <a:ea typeface="DejaVu Sans"/>
              </a:rPr>
              <a:t> ++ (инкремент)</a:t>
            </a:r>
            <a:endParaRPr lang="ru-RU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Calibri"/>
                <a:ea typeface="DejaVu Sans"/>
              </a:rPr>
              <a:t> -- (декремент)</a:t>
            </a:r>
            <a:endParaRPr lang="ru-RU" spc="-1" dirty="0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692000" y="1584000"/>
            <a:ext cx="3022560" cy="4894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Бинарные операции: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вычитание («-»)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сложение («+»)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умножение («*»)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деление («/»)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остаток от деления («%»)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a = 10;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b = 7;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c = a + b;                  // 17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d = 4 – a;                  // -6 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k = b * 5;                  // 35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i = a / b;                   // 1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double k = 10.0 / 4;    // 2.5 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j = a % b;                // 3</a:t>
            </a:r>
            <a:endParaRPr lang="ru-RU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220000" y="1584000"/>
            <a:ext cx="2158200" cy="574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Тернарные</a:t>
            </a:r>
            <a:endParaRPr lang="ru-RU" spc="-1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2028000" y="3096000"/>
            <a:ext cx="2014560" cy="1654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Префиксные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операции: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a = 8;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Microsoft YaHei"/>
              </a:rPr>
              <a:t>int </a:t>
            </a: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prefI = ++a;  //9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Microsoft YaHei"/>
              </a:rPr>
              <a:t>int </a:t>
            </a: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prefD = --a;  //8</a:t>
            </a:r>
            <a:endParaRPr lang="ru-RU" spc="-1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2028000" y="4968000"/>
            <a:ext cx="2014560" cy="1654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Постфиксные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операции: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a = 8;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postI = a++;  //8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postD = a--;  //9</a:t>
            </a:r>
            <a:endParaRPr lang="ru-RU" spc="-1">
              <a:latin typeface="Arial"/>
            </a:endParaRPr>
          </a:p>
        </p:txBody>
      </p:sp>
      <p:sp>
        <p:nvSpPr>
          <p:cNvPr id="88" name="Line 7"/>
          <p:cNvSpPr/>
          <p:nvPr/>
        </p:nvSpPr>
        <p:spPr>
          <a:xfrm flipH="1">
            <a:off x="3396000" y="936000"/>
            <a:ext cx="504000" cy="64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8"/>
          <p:cNvSpPr/>
          <p:nvPr/>
        </p:nvSpPr>
        <p:spPr>
          <a:xfrm>
            <a:off x="5988000" y="1008000"/>
            <a:ext cx="0" cy="576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Line 9"/>
          <p:cNvSpPr/>
          <p:nvPr/>
        </p:nvSpPr>
        <p:spPr>
          <a:xfrm>
            <a:off x="8148000" y="936000"/>
            <a:ext cx="720000" cy="64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20132" y="776974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Операции с присваиванием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B18D2-6465-4265-A05F-C6064A98A504}"/>
              </a:ext>
            </a:extLst>
          </p:cNvPr>
          <p:cNvSpPr txBox="1"/>
          <p:nvPr/>
        </p:nvSpPr>
        <p:spPr>
          <a:xfrm>
            <a:off x="4696178" y="2607903"/>
            <a:ext cx="6096000" cy="1963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 = 3;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+= 5; //8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-= 2; //6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/= 3; //2;</a:t>
            </a:r>
          </a:p>
        </p:txBody>
      </p:sp>
    </p:spTree>
    <p:extLst>
      <p:ext uri="{BB962C8B-B14F-4D97-AF65-F5344CB8AC3E}">
        <p14:creationId xmlns:p14="http://schemas.microsoft.com/office/powerpoint/2010/main" val="95833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764000" y="4824000"/>
            <a:ext cx="53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++ (инкремент),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-- (декремент)</a:t>
            </a:r>
            <a:endParaRPr lang="ru-RU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564000" y="3384000"/>
            <a:ext cx="35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* (умножение), </a:t>
            </a:r>
            <a:endParaRPr lang="ru-RU" spc="-1">
              <a:latin typeface="Arial"/>
            </a:endParaRPr>
          </a:p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/ (деление),</a:t>
            </a:r>
            <a:endParaRPr lang="ru-RU" spc="-1">
              <a:latin typeface="Arial"/>
            </a:endParaRPr>
          </a:p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% (остаток от деления)</a:t>
            </a:r>
            <a:endParaRPr lang="ru-RU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64000" y="1944000"/>
            <a:ext cx="17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+ (сложение),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- (вычитание)</a:t>
            </a:r>
            <a:endParaRPr lang="ru-RU" spc="-1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5412000" y="2160000"/>
            <a:ext cx="2950200" cy="59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3 ступенька</a:t>
            </a:r>
            <a:endParaRPr lang="ru-RU" sz="4000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3324000" y="3722040"/>
            <a:ext cx="30942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2 ступенька</a:t>
            </a:r>
            <a:endParaRPr lang="ru-RU" sz="4000" spc="-1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1740000" y="5374440"/>
            <a:ext cx="29124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1 ступенька</a:t>
            </a:r>
            <a:endParaRPr lang="ru-RU" sz="4000" spc="-1"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Приоритет операций</a:t>
            </a:r>
            <a:endParaRPr lang="ru-RU" sz="4000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20132" y="776974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Приоритет операций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B18D2-6465-4265-A05F-C6064A98A504}"/>
              </a:ext>
            </a:extLst>
          </p:cNvPr>
          <p:cNvSpPr txBox="1"/>
          <p:nvPr/>
        </p:nvSpPr>
        <p:spPr>
          <a:xfrm>
            <a:off x="3668889" y="2393414"/>
            <a:ext cx="6096000" cy="2958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= 8;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b = 7;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c = a + 5 * ++b;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(c);// 48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d = (a + 5) * ++b;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(d);// 104</a:t>
            </a:r>
          </a:p>
        </p:txBody>
      </p:sp>
    </p:spTree>
    <p:extLst>
      <p:ext uri="{BB962C8B-B14F-4D97-AF65-F5344CB8AC3E}">
        <p14:creationId xmlns:p14="http://schemas.microsoft.com/office/powerpoint/2010/main" val="296225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20132" y="776974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Класс </a:t>
            </a:r>
            <a:r>
              <a:rPr lang="en-US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m</a:t>
            </a:r>
            <a:r>
              <a:rPr lang="en-US" sz="3200" b="1" spc="-100" dirty="0">
                <a:solidFill>
                  <a:srgbClr val="7030A0"/>
                </a:solidFill>
                <a:latin typeface="Segoe Print" panose="02000600000000000000" pitchFamily="2" charset="0"/>
              </a:rPr>
              <a:t>ath</a:t>
            </a:r>
            <a:endParaRPr lang="ru-RU" sz="3200" b="1" cap="all" spc="-100" dirty="0">
              <a:solidFill>
                <a:srgbClr val="7030A0"/>
              </a:solidFill>
              <a:latin typeface="Segoe Print" panose="02000600000000000000" pitchFamily="2" charset="0"/>
            </a:endParaRPr>
          </a:p>
        </p:txBody>
      </p:sp>
      <p:pic>
        <p:nvPicPr>
          <p:cNvPr id="2050" name="Picture 2" descr="Java-Интерактивный ввод данных - Информатика - 10 класс">
            <a:extLst>
              <a:ext uri="{FF2B5EF4-FFF2-40B4-BE49-F238E27FC236}">
                <a16:creationId xmlns:a16="http://schemas.microsoft.com/office/drawing/2014/main" id="{17EBF6B1-8085-408C-B40B-AF889AC0D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9" b="8426"/>
          <a:stretch/>
        </p:blipFill>
        <p:spPr bwMode="auto">
          <a:xfrm>
            <a:off x="2524217" y="1893163"/>
            <a:ext cx="6096000" cy="307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6933AC-7F99-4494-A0DF-A0E2BADF4693}"/>
              </a:ext>
            </a:extLst>
          </p:cNvPr>
          <p:cNvSpPr/>
          <p:nvPr/>
        </p:nvSpPr>
        <p:spPr>
          <a:xfrm>
            <a:off x="819704" y="51512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r>
              <a:rPr lang="ru-RU" dirty="0" err="1"/>
              <a:t>double</a:t>
            </a:r>
            <a:r>
              <a:rPr lang="ru-RU" dirty="0"/>
              <a:t> c = </a:t>
            </a:r>
            <a:r>
              <a:rPr lang="ru-RU" dirty="0" err="1"/>
              <a:t>Math.sqrt</a:t>
            </a:r>
            <a:r>
              <a:rPr lang="ru-RU" dirty="0"/>
              <a:t>(16);</a:t>
            </a:r>
            <a:endParaRPr lang="en-US" dirty="0"/>
          </a:p>
          <a:p>
            <a:endParaRPr lang="en-US" dirty="0"/>
          </a:p>
          <a:p>
            <a:r>
              <a:rPr lang="en-US" dirty="0"/>
              <a:t>double p =  </a:t>
            </a:r>
            <a:r>
              <a:rPr lang="en-US" dirty="0" err="1"/>
              <a:t>Math.pow</a:t>
            </a:r>
            <a:r>
              <a:rPr lang="en-US" dirty="0"/>
              <a:t>(c, 6);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046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217" y="772358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729F11"/>
                </a:solidFill>
                <a:latin typeface="Segoe Print" panose="02000600000000000000" pitchFamily="2" charset="0"/>
              </a:rPr>
              <a:t>Задание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199565-5ECA-43CD-9C4D-872E96BA3C9C}"/>
              </a:ext>
            </a:extLst>
          </p:cNvPr>
          <p:cNvSpPr txBox="1"/>
          <p:nvPr/>
        </p:nvSpPr>
        <p:spPr>
          <a:xfrm>
            <a:off x="2649435" y="2388548"/>
            <a:ext cx="71677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Создать приложение-прототип «Калькулятор»</a:t>
            </a:r>
          </a:p>
          <a:p>
            <a:endParaRPr lang="ru-RU" sz="2400" dirty="0"/>
          </a:p>
          <a:p>
            <a:r>
              <a:rPr lang="ru-RU" sz="2400" dirty="0"/>
              <a:t>1 Приложение содержит три поля: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два поля для ввода исходных данных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одно поле для вывода результата </a:t>
            </a:r>
          </a:p>
          <a:p>
            <a:endParaRPr lang="ru-RU" sz="2400" dirty="0"/>
          </a:p>
          <a:p>
            <a:r>
              <a:rPr lang="ru-RU" sz="2400" dirty="0"/>
              <a:t>2 Приложение содержит кнопку, по нажатии на которую происходит расчет суммы (или любого другого арифметического действия)</a:t>
            </a:r>
          </a:p>
          <a:p>
            <a:endParaRPr lang="ru-RU" sz="2400" dirty="0"/>
          </a:p>
          <a:p>
            <a:r>
              <a:rPr lang="ru-RU" sz="2400" dirty="0"/>
              <a:t>3 Результат расчета выводится в третье поле</a:t>
            </a:r>
          </a:p>
        </p:txBody>
      </p:sp>
    </p:spTree>
    <p:extLst>
      <p:ext uri="{BB962C8B-B14F-4D97-AF65-F5344CB8AC3E}">
        <p14:creationId xmlns:p14="http://schemas.microsoft.com/office/powerpoint/2010/main" val="305512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345" y="405674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729F11"/>
                </a:solidFill>
                <a:latin typeface="Segoe Print" panose="02000600000000000000" pitchFamily="2" charset="0"/>
              </a:rPr>
              <a:t>Задание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C01455-E2F3-4556-982D-44DE12764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92" t="20630" r="26050" b="17227"/>
          <a:stretch/>
        </p:blipFill>
        <p:spPr>
          <a:xfrm>
            <a:off x="1987345" y="2215675"/>
            <a:ext cx="7756434" cy="44166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199565-5ECA-43CD-9C4D-872E96BA3C9C}"/>
              </a:ext>
            </a:extLst>
          </p:cNvPr>
          <p:cNvSpPr txBox="1"/>
          <p:nvPr/>
        </p:nvSpPr>
        <p:spPr>
          <a:xfrm>
            <a:off x="3146633" y="1195258"/>
            <a:ext cx="5067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Пример макета </a:t>
            </a:r>
            <a:r>
              <a:rPr lang="en-US" sz="2400" dirty="0"/>
              <a:t>UI</a:t>
            </a:r>
            <a:r>
              <a:rPr lang="ru-RU" sz="2400" dirty="0"/>
              <a:t>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9886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Логический тип данных</a:t>
            </a:r>
          </a:p>
        </p:txBody>
      </p:sp>
      <p:sp>
        <p:nvSpPr>
          <p:cNvPr id="109" name="CustomShape 2"/>
          <p:cNvSpPr/>
          <p:nvPr/>
        </p:nvSpPr>
        <p:spPr>
          <a:xfrm>
            <a:off x="1663575" y="2365584"/>
            <a:ext cx="2495205" cy="458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Тип </a:t>
            </a:r>
            <a:r>
              <a:rPr lang="ru-RU" sz="2800" b="1" spc="-1" dirty="0" err="1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bool</a:t>
            </a:r>
            <a:r>
              <a:rPr lang="en-US" sz="2800" b="1" spc="-1" dirty="0" err="1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ean</a:t>
            </a:r>
            <a:endParaRPr lang="ru-RU" sz="2800" spc="-1" dirty="0">
              <a:solidFill>
                <a:srgbClr val="7030A0"/>
              </a:solidFill>
              <a:latin typeface="Segoe Print" panose="02000600000000000000" pitchFamily="2" charset="0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092471" y="2974529"/>
            <a:ext cx="5486760" cy="159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Возможные значения:</a:t>
            </a:r>
            <a:endParaRPr lang="ru-RU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- </a:t>
            </a:r>
            <a:r>
              <a:rPr lang="en-US" sz="2800" spc="-1" dirty="0">
                <a:solidFill>
                  <a:srgbClr val="030303"/>
                </a:solidFill>
                <a:latin typeface="Calibri"/>
                <a:ea typeface="DejaVu Sans"/>
              </a:rPr>
              <a:t>t</a:t>
            </a:r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rue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(Истина, 1)</a:t>
            </a:r>
            <a:endParaRPr lang="ru-RU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- </a:t>
            </a:r>
            <a:r>
              <a:rPr lang="en-US" sz="2800" spc="-1" dirty="0">
                <a:solidFill>
                  <a:srgbClr val="030303"/>
                </a:solidFill>
                <a:latin typeface="Calibri"/>
                <a:ea typeface="DejaVu Sans"/>
              </a:rPr>
              <a:t>f</a:t>
            </a:r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alse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(Ложь, 0)</a:t>
            </a:r>
            <a:endParaRPr lang="ru-RU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spc="-1" dirty="0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6514049" y="2406600"/>
            <a:ext cx="3815645" cy="492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Пример</a:t>
            </a:r>
            <a:r>
              <a:rPr lang="en-US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 </a:t>
            </a: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кода: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1876F-92BA-443D-8322-1BE143AE3104}"/>
              </a:ext>
            </a:extLst>
          </p:cNvPr>
          <p:cNvSpPr txBox="1"/>
          <p:nvPr/>
        </p:nvSpPr>
        <p:spPr>
          <a:xfrm>
            <a:off x="6514049" y="2980080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//Пример кода</a:t>
            </a:r>
          </a:p>
          <a:p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boolean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</a:t>
            </a:r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value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= </a:t>
            </a:r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true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; </a:t>
            </a:r>
            <a:endParaRPr lang="en-US" sz="2800" spc="-1" dirty="0">
              <a:solidFill>
                <a:srgbClr val="030303"/>
              </a:solidFill>
              <a:latin typeface="Calibri"/>
              <a:ea typeface="DejaVu Sans"/>
            </a:endParaRPr>
          </a:p>
          <a:p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boolean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</a:t>
            </a:r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value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= </a:t>
            </a:r>
            <a:r>
              <a:rPr lang="en-US" sz="2800" spc="-1" dirty="0">
                <a:solidFill>
                  <a:srgbClr val="030303"/>
                </a:solidFill>
                <a:latin typeface="Calibri"/>
                <a:ea typeface="DejaVu Sans"/>
              </a:rPr>
              <a:t>false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; </a:t>
            </a:r>
          </a:p>
          <a:p>
            <a:endParaRPr lang="ru-RU" sz="2800" spc="-1" dirty="0">
              <a:solidFill>
                <a:srgbClr val="030303"/>
              </a:solidFill>
              <a:latin typeface="Calibri"/>
              <a:ea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символьный тип данных</a:t>
            </a:r>
          </a:p>
        </p:txBody>
      </p:sp>
      <p:sp>
        <p:nvSpPr>
          <p:cNvPr id="109" name="CustomShape 2"/>
          <p:cNvSpPr/>
          <p:nvPr/>
        </p:nvSpPr>
        <p:spPr>
          <a:xfrm>
            <a:off x="3725694" y="1503000"/>
            <a:ext cx="5462694" cy="458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Тип </a:t>
            </a:r>
            <a:r>
              <a:rPr lang="en-US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char – </a:t>
            </a: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тип без знака</a:t>
            </a:r>
            <a:r>
              <a:rPr lang="en-US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 </a:t>
            </a:r>
            <a:endParaRPr lang="ru-RU" sz="2800" spc="-1" dirty="0">
              <a:solidFill>
                <a:srgbClr val="7030A0"/>
              </a:solidFill>
              <a:latin typeface="Segoe Print" panose="02000600000000000000" pitchFamily="2" charset="0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1230489" y="3964397"/>
            <a:ext cx="2495205" cy="492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Пример</a:t>
            </a:r>
            <a:r>
              <a:rPr lang="en-US" sz="22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кода:</a:t>
            </a:r>
            <a:endParaRPr lang="ru-RU" sz="2200" spc="-1" dirty="0"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8542CC0-E23B-42A5-833D-7C4A7C556B78}"/>
              </a:ext>
            </a:extLst>
          </p:cNvPr>
          <p:cNvSpPr/>
          <p:nvPr/>
        </p:nvSpPr>
        <p:spPr>
          <a:xfrm>
            <a:off x="3317719" y="2185886"/>
            <a:ext cx="64588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kern="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https://unicode-table.com</a:t>
            </a:r>
            <a:endParaRPr lang="ru-RU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8481D-68FC-4B88-BF6E-F58FD479F16C}"/>
              </a:ext>
            </a:extLst>
          </p:cNvPr>
          <p:cNvSpPr txBox="1"/>
          <p:nvPr/>
        </p:nvSpPr>
        <p:spPr>
          <a:xfrm>
            <a:off x="1083733" y="4536664"/>
            <a:ext cx="6096000" cy="9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ru-RU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char</a:t>
            </a: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 a = 65;</a:t>
            </a:r>
            <a:endParaRPr lang="ru-RU" sz="24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indent="215900" algn="just">
              <a:lnSpc>
                <a:spcPct val="115000"/>
              </a:lnSpc>
            </a:pP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char b ='A';</a:t>
            </a:r>
            <a:endParaRPr lang="ru-RU" sz="24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0A3E8-10AD-4A13-BF9E-E488D6177B8F}"/>
              </a:ext>
            </a:extLst>
          </p:cNvPr>
          <p:cNvSpPr txBox="1"/>
          <p:nvPr/>
        </p:nvSpPr>
        <p:spPr>
          <a:xfrm>
            <a:off x="5621868" y="4111932"/>
            <a:ext cx="6096000" cy="1332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ru-RU" sz="24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ru-RU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a = 3;</a:t>
            </a:r>
            <a:endParaRPr lang="en-US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char b = 'A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'</a:t>
            </a: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indent="215900" algn="just">
              <a:lnSpc>
                <a:spcPct val="115000"/>
              </a:lnSpc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char result = (char) (a + b);</a:t>
            </a:r>
            <a:endParaRPr lang="ru-RU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2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03266" y="226473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строковый тип данных</a:t>
            </a:r>
          </a:p>
        </p:txBody>
      </p:sp>
      <p:sp>
        <p:nvSpPr>
          <p:cNvPr id="109" name="CustomShape 2"/>
          <p:cNvSpPr/>
          <p:nvPr/>
        </p:nvSpPr>
        <p:spPr>
          <a:xfrm>
            <a:off x="5085565" y="871006"/>
            <a:ext cx="3092107" cy="458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Тип </a:t>
            </a:r>
            <a:r>
              <a:rPr lang="en-US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String</a:t>
            </a:r>
            <a:endParaRPr lang="ru-RU" sz="2800" spc="-1" dirty="0">
              <a:solidFill>
                <a:srgbClr val="7030A0"/>
              </a:solidFill>
              <a:latin typeface="Segoe Print" panose="020006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8481D-68FC-4B88-BF6E-F58FD479F16C}"/>
              </a:ext>
            </a:extLst>
          </p:cNvPr>
          <p:cNvSpPr txBox="1"/>
          <p:nvPr/>
        </p:nvSpPr>
        <p:spPr>
          <a:xfrm>
            <a:off x="894233" y="1329833"/>
            <a:ext cx="9414934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50000"/>
              </a:lnSpc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char</a:t>
            </a:r>
            <a:r>
              <a:rPr lang="ru-RU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a = 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'</a:t>
            </a:r>
            <a:r>
              <a:rPr lang="en-US" sz="2400" kern="1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A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’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indent="215900" algn="just">
              <a:lnSpc>
                <a:spcPct val="150000"/>
              </a:lnSpc>
            </a:pP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String s =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“</a:t>
            </a:r>
            <a:r>
              <a:rPr lang="ru-RU" sz="2400" kern="1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Строка – это больше одного символа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”</a:t>
            </a: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indent="215900" algn="just">
              <a:lnSpc>
                <a:spcPct val="150000"/>
              </a:lnSpc>
            </a:pP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String s =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“</a:t>
            </a:r>
            <a:r>
              <a:rPr lang="ru-RU" sz="2400" kern="1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Первая строка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”</a:t>
            </a:r>
            <a:r>
              <a:rPr lang="ru-RU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 +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“</a:t>
            </a:r>
            <a:r>
              <a:rPr lang="ru-RU" sz="2400" kern="1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Вторая строка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”</a:t>
            </a: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ru-RU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548A41-5627-4B1B-AFB6-2903B0D75885}"/>
              </a:ext>
            </a:extLst>
          </p:cNvPr>
          <p:cNvSpPr/>
          <p:nvPr/>
        </p:nvSpPr>
        <p:spPr>
          <a:xfrm>
            <a:off x="1236946" y="3840205"/>
            <a:ext cx="5551520" cy="3903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String </a:t>
            </a:r>
            <a:r>
              <a:rPr lang="en-US" sz="24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myString</a:t>
            </a: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= “400”;</a:t>
            </a:r>
            <a:endParaRPr lang="ru-RU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int </a:t>
            </a:r>
            <a:r>
              <a:rPr lang="en-US" sz="24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sz="2400" kern="1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Integer</a:t>
            </a:r>
            <a:r>
              <a:rPr lang="en-US" sz="24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sz="2400" kern="1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parseInt</a:t>
            </a: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sz="24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myString</a:t>
            </a: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double d = </a:t>
            </a:r>
            <a:r>
              <a:rPr lang="en-US" sz="2400" kern="1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Double</a:t>
            </a:r>
            <a:r>
              <a:rPr lang="en-US" sz="24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sz="2400" kern="1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parseDouble</a:t>
            </a: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4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myString</a:t>
            </a: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myString</a:t>
            </a: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sz="2400" kern="1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String</a:t>
            </a:r>
            <a:r>
              <a:rPr lang="en-US" sz="24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sz="2400" kern="1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valueOf</a:t>
            </a: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(d);</a:t>
            </a:r>
          </a:p>
          <a:p>
            <a:pPr>
              <a:lnSpc>
                <a:spcPct val="150000"/>
              </a:lnSpc>
            </a:pPr>
            <a:endParaRPr lang="en-US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77E17FAC-9296-45DC-996D-BE70610CD7ED}"/>
              </a:ext>
            </a:extLst>
          </p:cNvPr>
          <p:cNvSpPr/>
          <p:nvPr/>
        </p:nvSpPr>
        <p:spPr>
          <a:xfrm>
            <a:off x="4012706" y="3132502"/>
            <a:ext cx="5007006" cy="458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Преобразования строк</a:t>
            </a:r>
            <a:endParaRPr lang="ru-RU" sz="2800" spc="-1" dirty="0">
              <a:solidFill>
                <a:srgbClr val="7030A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97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Преобразование типов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9B62F-5361-49F9-A088-1B7B97DDEDF6}"/>
              </a:ext>
            </a:extLst>
          </p:cNvPr>
          <p:cNvSpPr txBox="1"/>
          <p:nvPr/>
        </p:nvSpPr>
        <p:spPr>
          <a:xfrm>
            <a:off x="2961279" y="184008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70</a:t>
            </a:r>
            <a:endParaRPr lang="ru-RU" sz="3200" b="1" dirty="0"/>
          </a:p>
        </p:txBody>
      </p:sp>
      <p:sp>
        <p:nvSpPr>
          <p:cNvPr id="3" name="Прямоугольник: один скругленный угол 2">
            <a:extLst>
              <a:ext uri="{FF2B5EF4-FFF2-40B4-BE49-F238E27FC236}">
                <a16:creationId xmlns:a16="http://schemas.microsoft.com/office/drawing/2014/main" id="{DFA285DF-93E1-469B-827F-CBDA806A3FE4}"/>
              </a:ext>
            </a:extLst>
          </p:cNvPr>
          <p:cNvSpPr/>
          <p:nvPr/>
        </p:nvSpPr>
        <p:spPr>
          <a:xfrm>
            <a:off x="2344260" y="3416331"/>
            <a:ext cx="1873956" cy="75924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EF45AC8-844A-4CEB-8CE2-9319EDE62125}"/>
              </a:ext>
            </a:extLst>
          </p:cNvPr>
          <p:cNvCxnSpPr/>
          <p:nvPr/>
        </p:nvCxnSpPr>
        <p:spPr>
          <a:xfrm flipV="1">
            <a:off x="3281238" y="2424864"/>
            <a:ext cx="0" cy="86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1E63AD-98B7-416F-B57F-2C96104991F5}"/>
              </a:ext>
            </a:extLst>
          </p:cNvPr>
          <p:cNvSpPr txBox="1"/>
          <p:nvPr/>
        </p:nvSpPr>
        <p:spPr>
          <a:xfrm>
            <a:off x="8472311" y="1840089"/>
            <a:ext cx="98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70.8</a:t>
            </a:r>
            <a:endParaRPr lang="ru-RU" sz="3200" b="1" dirty="0"/>
          </a:p>
        </p:txBody>
      </p:sp>
      <p:sp>
        <p:nvSpPr>
          <p:cNvPr id="9" name="Прямоугольник: один скругленный угол 8">
            <a:extLst>
              <a:ext uri="{FF2B5EF4-FFF2-40B4-BE49-F238E27FC236}">
                <a16:creationId xmlns:a16="http://schemas.microsoft.com/office/drawing/2014/main" id="{764949E1-A2F1-45F2-9930-81B24F597B4C}"/>
              </a:ext>
            </a:extLst>
          </p:cNvPr>
          <p:cNvSpPr/>
          <p:nvPr/>
        </p:nvSpPr>
        <p:spPr>
          <a:xfrm>
            <a:off x="7855292" y="3416331"/>
            <a:ext cx="1873956" cy="75924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double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5327137-2E7D-40B2-B08D-56A59864BE1A}"/>
              </a:ext>
            </a:extLst>
          </p:cNvPr>
          <p:cNvCxnSpPr/>
          <p:nvPr/>
        </p:nvCxnSpPr>
        <p:spPr>
          <a:xfrm flipV="1">
            <a:off x="8792270" y="2424864"/>
            <a:ext cx="0" cy="86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4D43A1-192C-4FF9-A814-0F45906AD9A3}"/>
              </a:ext>
            </a:extLst>
          </p:cNvPr>
          <p:cNvSpPr txBox="1"/>
          <p:nvPr/>
        </p:nvSpPr>
        <p:spPr>
          <a:xfrm>
            <a:off x="2062038" y="4891513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b = a + 70;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B95C609-F24E-4664-8F3C-8E945B9B1EC9}"/>
              </a:ext>
            </a:extLst>
          </p:cNvPr>
          <p:cNvCxnSpPr/>
          <p:nvPr/>
        </p:nvCxnSpPr>
        <p:spPr>
          <a:xfrm>
            <a:off x="3793067" y="4385857"/>
            <a:ext cx="0" cy="89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A6059B-CC82-4604-89C0-2C72907A2E56}"/>
              </a:ext>
            </a:extLst>
          </p:cNvPr>
          <p:cNvSpPr txBox="1"/>
          <p:nvPr/>
        </p:nvSpPr>
        <p:spPr>
          <a:xfrm>
            <a:off x="7692466" y="4891513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 a = 4.7F;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 b = a + 70.9;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9E61F8D-8247-419D-AB0E-00FA6B926BA8}"/>
              </a:ext>
            </a:extLst>
          </p:cNvPr>
          <p:cNvCxnSpPr/>
          <p:nvPr/>
        </p:nvCxnSpPr>
        <p:spPr>
          <a:xfrm>
            <a:off x="9589911" y="4380206"/>
            <a:ext cx="0" cy="89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4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Преобразование типов</a:t>
            </a:r>
          </a:p>
        </p:txBody>
      </p:sp>
      <p:pic>
        <p:nvPicPr>
          <p:cNvPr id="3074" name="Picture 2" descr="Преобразование типов в Java • Vertex Academy">
            <a:extLst>
              <a:ext uri="{FF2B5EF4-FFF2-40B4-BE49-F238E27FC236}">
                <a16:creationId xmlns:a16="http://schemas.microsoft.com/office/drawing/2014/main" id="{5B4F92F9-CAD0-4928-8DA6-05CE9B0C1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070" y="1768352"/>
            <a:ext cx="50673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C261F5-7C06-4022-96D9-54753BE4C152}"/>
              </a:ext>
            </a:extLst>
          </p:cNvPr>
          <p:cNvSpPr txBox="1"/>
          <p:nvPr/>
        </p:nvSpPr>
        <p:spPr>
          <a:xfrm>
            <a:off x="3489904" y="4767335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int b = a + 70;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76B36-E1B1-4E0F-8C9B-DEC2D2A58F75}"/>
              </a:ext>
            </a:extLst>
          </p:cNvPr>
          <p:cNvSpPr txBox="1"/>
          <p:nvPr/>
        </p:nvSpPr>
        <p:spPr>
          <a:xfrm>
            <a:off x="6374215" y="4767335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b = a + (byte)70;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1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Неявное Преобразование типов</a:t>
            </a:r>
          </a:p>
        </p:txBody>
      </p:sp>
      <p:pic>
        <p:nvPicPr>
          <p:cNvPr id="4098" name="Picture 2" descr="Java | Преобразования типов данных">
            <a:extLst>
              <a:ext uri="{FF2B5EF4-FFF2-40B4-BE49-F238E27FC236}">
                <a16:creationId xmlns:a16="http://schemas.microsoft.com/office/drawing/2014/main" id="{4D46B1B2-4F0B-4B6D-B881-CD66AFB8D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21" y="2033941"/>
            <a:ext cx="8191198" cy="357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37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 err="1">
                <a:solidFill>
                  <a:srgbClr val="7030A0"/>
                </a:solidFill>
                <a:latin typeface="Segoe Print" panose="02000600000000000000" pitchFamily="2" charset="0"/>
              </a:rPr>
              <a:t>неЯвное</a:t>
            </a: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 Преобразование типов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22079-15AC-4A0B-9015-ECEC5BE3198A}"/>
              </a:ext>
            </a:extLst>
          </p:cNvPr>
          <p:cNvSpPr txBox="1"/>
          <p:nvPr/>
        </p:nvSpPr>
        <p:spPr>
          <a:xfrm>
            <a:off x="1513516" y="1853259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byte a = 4;</a:t>
            </a:r>
            <a:endParaRPr lang="ru-RU" sz="2000" kern="100" dirty="0">
              <a:solidFill>
                <a:srgbClr val="000000"/>
              </a:solidFill>
            </a:endParaRP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int b = a + 70;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F02BC-9AC4-4CF9-8B71-91BC8B6EA479}"/>
              </a:ext>
            </a:extLst>
          </p:cNvPr>
          <p:cNvSpPr txBox="1"/>
          <p:nvPr/>
        </p:nvSpPr>
        <p:spPr>
          <a:xfrm>
            <a:off x="6096000" y="1853259"/>
            <a:ext cx="3330222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float a = 4.7F;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double b = a + 70.9;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50374690-E197-4B93-8C9D-4C831ECF83D8}"/>
              </a:ext>
            </a:extLst>
          </p:cNvPr>
          <p:cNvSpPr/>
          <p:nvPr/>
        </p:nvSpPr>
        <p:spPr>
          <a:xfrm>
            <a:off x="2682588" y="3523536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Явное Преобразование типов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33A9A0-8D03-45DC-AE17-697D01123ACE}"/>
              </a:ext>
            </a:extLst>
          </p:cNvPr>
          <p:cNvSpPr txBox="1"/>
          <p:nvPr/>
        </p:nvSpPr>
        <p:spPr>
          <a:xfrm>
            <a:off x="6624048" y="5018942"/>
            <a:ext cx="6096000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double a = 56.9898;</a:t>
            </a:r>
            <a:endParaRPr lang="ru-RU" sz="2000" kern="100" dirty="0">
              <a:solidFill>
                <a:srgbClr val="000000"/>
              </a:solidFill>
            </a:endParaRP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int b = (int)a;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BAB81-83E5-46B8-B3E8-373332B60795}"/>
              </a:ext>
            </a:extLst>
          </p:cNvPr>
          <p:cNvSpPr txBox="1"/>
          <p:nvPr/>
        </p:nvSpPr>
        <p:spPr>
          <a:xfrm>
            <a:off x="1513516" y="5039756"/>
            <a:ext cx="3323864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byte b = a + (byte)70;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41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20132" y="776974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Сужающие Преобразования типов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03E0D4-701F-4248-BD4C-B0615935E6ED}"/>
              </a:ext>
            </a:extLst>
          </p:cNvPr>
          <p:cNvSpPr/>
          <p:nvPr/>
        </p:nvSpPr>
        <p:spPr>
          <a:xfrm>
            <a:off x="2940147" y="4569015"/>
            <a:ext cx="3512280" cy="1880451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int a = 2147483000;</a:t>
            </a:r>
          </a:p>
          <a:p>
            <a:pPr>
              <a:lnSpc>
                <a:spcPct val="150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long b = a * 2L;</a:t>
            </a:r>
          </a:p>
          <a:p>
            <a:pPr>
              <a:lnSpc>
                <a:spcPct val="150000"/>
              </a:lnSpc>
            </a:pPr>
            <a:r>
              <a:rPr lang="en-US" sz="2000" kern="100" dirty="0" err="1">
                <a:solidFill>
                  <a:srgbClr val="000000"/>
                </a:solidFill>
              </a:rPr>
              <a:t>System.out.println</a:t>
            </a:r>
            <a:r>
              <a:rPr lang="en-US" sz="2000" kern="100" dirty="0">
                <a:solidFill>
                  <a:srgbClr val="000000"/>
                </a:solidFill>
              </a:rPr>
              <a:t>(b);</a:t>
            </a:r>
          </a:p>
          <a:p>
            <a:pPr>
              <a:lnSpc>
                <a:spcPct val="150000"/>
              </a:lnSpc>
            </a:pPr>
            <a:r>
              <a:rPr lang="en-US" sz="2000" kern="100" dirty="0" err="1">
                <a:solidFill>
                  <a:srgbClr val="000000"/>
                </a:solidFill>
              </a:rPr>
              <a:t>System.out.println</a:t>
            </a:r>
            <a:r>
              <a:rPr lang="en-US" sz="2000" kern="100" dirty="0">
                <a:solidFill>
                  <a:srgbClr val="000000"/>
                </a:solidFill>
              </a:rPr>
              <a:t>(a * 2);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3BCC8FD-54DE-499F-9AC5-CFBC6EA82955}"/>
              </a:ext>
            </a:extLst>
          </p:cNvPr>
          <p:cNvSpPr/>
          <p:nvPr/>
        </p:nvSpPr>
        <p:spPr>
          <a:xfrm>
            <a:off x="7303363" y="2628409"/>
            <a:ext cx="3154214" cy="126002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rgbClr val="000000"/>
                </a:solidFill>
              </a:rPr>
              <a:t>double a = 56.9898;</a:t>
            </a:r>
            <a:endParaRPr lang="ru-RU" sz="2000" kern="100" dirty="0">
              <a:solidFill>
                <a:srgbClr val="000000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rgbClr val="000000"/>
                </a:solidFill>
              </a:rPr>
              <a:t>int b = (int)a;</a:t>
            </a:r>
            <a:endParaRPr lang="ru-RU" sz="2000" kern="100" dirty="0">
              <a:solidFill>
                <a:srgbClr val="000000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 err="1">
                <a:solidFill>
                  <a:srgbClr val="000000"/>
                </a:solidFill>
              </a:rPr>
              <a:t>System.out.println</a:t>
            </a:r>
            <a:r>
              <a:rPr lang="en-US" sz="2000" kern="100" dirty="0">
                <a:solidFill>
                  <a:srgbClr val="000000"/>
                </a:solidFill>
              </a:rPr>
              <a:t>(b);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06EC1F8-11AF-491F-AA48-4D6B9CB7D702}"/>
              </a:ext>
            </a:extLst>
          </p:cNvPr>
          <p:cNvSpPr/>
          <p:nvPr/>
        </p:nvSpPr>
        <p:spPr>
          <a:xfrm>
            <a:off x="1320132" y="2140165"/>
            <a:ext cx="3376155" cy="828112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rgbClr val="000000"/>
                </a:solidFill>
              </a:rPr>
              <a:t>int a = 7;</a:t>
            </a:r>
            <a:endParaRPr lang="ru-RU" sz="2000" kern="100" dirty="0">
              <a:solidFill>
                <a:srgbClr val="000000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 err="1">
                <a:solidFill>
                  <a:srgbClr val="000000"/>
                </a:solidFill>
              </a:rPr>
              <a:t>System.out.println</a:t>
            </a:r>
            <a:r>
              <a:rPr lang="en-US" sz="2000" kern="100" dirty="0">
                <a:solidFill>
                  <a:srgbClr val="000000"/>
                </a:solidFill>
              </a:rPr>
              <a:t>(a / 3);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57CAC8A-5C2C-493B-A232-5674A2BB27CC}"/>
              </a:ext>
            </a:extLst>
          </p:cNvPr>
          <p:cNvSpPr/>
          <p:nvPr/>
        </p:nvSpPr>
        <p:spPr>
          <a:xfrm>
            <a:off x="554122" y="2092556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  <a:endParaRPr lang="ru-RU" sz="5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EB237BB-6593-4FC7-B68B-6588BAFA5D75}"/>
              </a:ext>
            </a:extLst>
          </p:cNvPr>
          <p:cNvSpPr/>
          <p:nvPr/>
        </p:nvSpPr>
        <p:spPr>
          <a:xfrm>
            <a:off x="6541204" y="2791796"/>
            <a:ext cx="515635" cy="9332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  <a:endParaRPr lang="ru-RU" sz="5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DEFFC1F-2C7E-480F-8CFB-DC8DD3797E17}"/>
              </a:ext>
            </a:extLst>
          </p:cNvPr>
          <p:cNvSpPr/>
          <p:nvPr/>
        </p:nvSpPr>
        <p:spPr>
          <a:xfrm>
            <a:off x="2121604" y="5042615"/>
            <a:ext cx="515635" cy="9332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</a:t>
            </a:r>
            <a:endParaRPr lang="ru-RU" sz="5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928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599_TF66741836" id="{AA3878B7-3FDB-4B6B-A8DF-73093994643B}" vid="{911F6A47-A707-4A03-9914-480CE2EF2D9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A1C8E2-513F-4C9C-99C7-9AE0E7429B06}">
  <ds:schemaRefs>
    <ds:schemaRef ds:uri="http://www.w3.org/XML/1998/namespace"/>
    <ds:schemaRef ds:uri="http://schemas.microsoft.com/office/2006/metadata/properties"/>
    <ds:schemaRef ds:uri="http://purl.org/dc/terms/"/>
    <ds:schemaRef ds:uri="6dc4bcd6-49db-4c07-9060-8acfc67cef9f"/>
    <ds:schemaRef ds:uri="fb0879af-3eba-417a-a55a-ffe6dcd6ca77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Процедуры начала года</Template>
  <TotalTime>0</TotalTime>
  <Words>704</Words>
  <Application>Microsoft Office PowerPoint</Application>
  <PresentationFormat>Широкоэкранный</PresentationFormat>
  <Paragraphs>146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7" baseType="lpstr">
      <vt:lpstr>Microsoft YaHei</vt:lpstr>
      <vt:lpstr>Arial</vt:lpstr>
      <vt:lpstr>Arial Unicode MS</vt:lpstr>
      <vt:lpstr>Calibri</vt:lpstr>
      <vt:lpstr>Century Gothic</vt:lpstr>
      <vt:lpstr>DejaVu Sans</vt:lpstr>
      <vt:lpstr>Liberation Serif</vt:lpstr>
      <vt:lpstr>Segoe Print</vt:lpstr>
      <vt:lpstr>Times New Roman</vt:lpstr>
      <vt:lpstr>Wingdings 3</vt:lpstr>
      <vt:lpstr>Ион (конференц-зал)</vt:lpstr>
      <vt:lpstr>Android разработка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Задание</vt:lpstr>
      <vt:lpstr>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2020-09-22T04:43:31Z</dcterms:created>
  <dcterms:modified xsi:type="dcterms:W3CDTF">2020-09-25T09:23:28Z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