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25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7" r:id="rId11"/>
    <p:sldId id="311" r:id="rId12"/>
    <p:sldId id="258" r:id="rId13"/>
    <p:sldId id="259" r:id="rId14"/>
    <p:sldId id="260" r:id="rId15"/>
    <p:sldId id="261" r:id="rId16"/>
    <p:sldId id="262" r:id="rId17"/>
    <p:sldId id="270" r:id="rId18"/>
    <p:sldId id="271" r:id="rId19"/>
    <p:sldId id="272" r:id="rId20"/>
    <p:sldId id="266" r:id="rId21"/>
    <p:sldId id="312" r:id="rId22"/>
    <p:sldId id="313" r:id="rId23"/>
    <p:sldId id="310" r:id="rId24"/>
    <p:sldId id="314" r:id="rId25"/>
    <p:sldId id="315" r:id="rId26"/>
    <p:sldId id="316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8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11B"/>
    <a:srgbClr val="3488A0"/>
    <a:srgbClr val="27870D"/>
    <a:srgbClr val="5CC6D6"/>
    <a:srgbClr val="F03F2B"/>
    <a:srgbClr val="2B3922"/>
    <a:srgbClr val="F8D22F"/>
    <a:srgbClr val="B8D233"/>
    <a:srgbClr val="344529"/>
    <a:srgbClr val="2E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01.10.2020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01.10.2020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01.10.2020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01.10.2020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01.10.2020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01.10.2020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613546"/>
            <a:ext cx="4947858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Ссылочные типы данных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613546"/>
            <a:ext cx="4947858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Условные операторы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6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4900" y="589394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76388" y="2054446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 err="1">
                <a:solidFill>
                  <a:srgbClr val="C9211E"/>
                </a:solidFill>
                <a:latin typeface="Arial"/>
              </a:rPr>
              <a:t>if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( </a:t>
            </a:r>
            <a:r>
              <a:rPr lang="ru-RU" sz="2200" spc="-1" dirty="0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{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}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 err="1">
                <a:solidFill>
                  <a:srgbClr val="C9211E"/>
                </a:solidFill>
                <a:latin typeface="Arial"/>
              </a:rPr>
              <a:t>if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( </a:t>
            </a:r>
            <a:r>
              <a:rPr lang="ru-RU" sz="2200" spc="-1" dirty="0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{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}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490006" y="3880789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483526" y="1230117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561752" y="1973979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561752" y="4541941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779698" y="660414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16590" y="1983426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700000" y="250812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1486020" y="176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956000" y="5202535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 dirty="0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773840" y="961494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 err="1">
                <a:solidFill>
                  <a:srgbClr val="C9211E"/>
                </a:solidFill>
                <a:latin typeface="Arial"/>
              </a:rPr>
              <a:t>if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( </a:t>
            </a:r>
            <a:r>
              <a:rPr lang="ru-RU" sz="2200" spc="-1" dirty="0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 dirty="0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 dirty="0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 dirty="0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 dirty="0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{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}</a:t>
            </a:r>
            <a:endParaRPr lang="ru-RU" sz="2200" spc="-1" dirty="0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83005" y="3827814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34245" y="4691814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02245" y="4259814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10245" y="3238854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29367" y="105624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 err="1">
                <a:solidFill>
                  <a:srgbClr val="C9211E"/>
                </a:solidFill>
                <a:latin typeface="Arial"/>
              </a:rPr>
              <a:t>if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( </a:t>
            </a:r>
            <a:r>
              <a:rPr lang="ru-RU" sz="2200" spc="-1" dirty="0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 dirty="0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 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 dirty="0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 dirty="0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 dirty="0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{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DC3EA5"/>
                </a:solidFill>
                <a:latin typeface="Arial"/>
              </a:rPr>
              <a:t>}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25407" y="328824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61367" y="451224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65367" y="444024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785367" y="314424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56360" y="1555399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43140" y="4012958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437678"/>
            <a:ext cx="4895640" cy="4652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 dirty="0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Примитивные типы данных</a:t>
            </a:r>
            <a:endParaRPr lang="ru-RU" sz="4000" spc="-1" dirty="0">
              <a:latin typeface="Arial"/>
            </a:endParaRPr>
          </a:p>
        </p:txBody>
      </p:sp>
      <p:pic>
        <p:nvPicPr>
          <p:cNvPr id="2050" name="Picture 2" descr="Как быстро найти загаданное число | Пикабу">
            <a:extLst>
              <a:ext uri="{FF2B5EF4-FFF2-40B4-BE49-F238E27FC236}">
                <a16:creationId xmlns:a16="http://schemas.microsoft.com/office/drawing/2014/main" id="{28988CAE-3425-420A-BDC9-AF980E73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6" y="1439079"/>
            <a:ext cx="3331391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UE/FALSE QUESTIONS – Second Avenue Learning Home">
            <a:extLst>
              <a:ext uri="{FF2B5EF4-FFF2-40B4-BE49-F238E27FC236}">
                <a16:creationId xmlns:a16="http://schemas.microsoft.com/office/drawing/2014/main" id="{1706DC66-37D5-4AEC-8709-3260FFEF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05" y="1882132"/>
            <a:ext cx="3157491" cy="17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Набор для ванны &quot;Буквы-цифры&quot; по цене 440.0 руб | Игрушка66">
            <a:extLst>
              <a:ext uri="{FF2B5EF4-FFF2-40B4-BE49-F238E27FC236}">
                <a16:creationId xmlns:a16="http://schemas.microsoft.com/office/drawing/2014/main" id="{656449FC-DB43-4910-9FD0-4314A577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63" y="1161194"/>
            <a:ext cx="2355264" cy="23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3A44A-E5AD-409E-B60A-01E0D665F256}"/>
              </a:ext>
            </a:extLst>
          </p:cNvPr>
          <p:cNvSpPr txBox="1"/>
          <p:nvPr/>
        </p:nvSpPr>
        <p:spPr>
          <a:xfrm>
            <a:off x="1258364" y="3335236"/>
            <a:ext cx="2598788" cy="188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a = 4;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double d = 7.8;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c = ‘C’;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s = “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Строка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”;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130B864-9F07-4597-A81A-FBA5C9E51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r="42574" b="46952"/>
          <a:stretch/>
        </p:blipFill>
        <p:spPr>
          <a:xfrm>
            <a:off x="6431250" y="4693291"/>
            <a:ext cx="4651900" cy="6376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F5A696-CDFE-48BC-8E77-E19A702699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46952"/>
          <a:stretch/>
        </p:blipFill>
        <p:spPr>
          <a:xfrm>
            <a:off x="1258364" y="5667363"/>
            <a:ext cx="9852415" cy="6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 dirty="0">
                <a:solidFill>
                  <a:srgbClr val="3488A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 dirty="0">
                <a:solidFill>
                  <a:srgbClr val="3488A0"/>
                </a:solidFill>
                <a:latin typeface="Arial"/>
                <a:ea typeface="Microsoft YaHei"/>
              </a:rPr>
              <a:t>if</a:t>
            </a:r>
            <a:r>
              <a:rPr lang="ru-RU" sz="2400" b="1" spc="-1" dirty="0">
                <a:solidFill>
                  <a:srgbClr val="3488A0"/>
                </a:solidFill>
                <a:latin typeface="Arial"/>
                <a:ea typeface="Microsoft YaHei"/>
              </a:rPr>
              <a:t>(условие)</a:t>
            </a:r>
            <a:endParaRPr lang="ru-RU" sz="2400" spc="-1" dirty="0">
              <a:solidFill>
                <a:srgbClr val="3488A0"/>
              </a:solidFill>
              <a:latin typeface="Arial"/>
            </a:endParaRPr>
          </a:p>
          <a:p>
            <a:pPr algn="just"/>
            <a:endParaRPr lang="ru-RU" sz="2400" spc="-1" dirty="0">
              <a:solidFill>
                <a:srgbClr val="3488A0"/>
              </a:solidFill>
              <a:latin typeface="Arial"/>
            </a:endParaRPr>
          </a:p>
          <a:p>
            <a:pPr algn="just"/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 dirty="0">
                <a:solidFill>
                  <a:srgbClr val="C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 dirty="0">
                <a:solidFill>
                  <a:srgbClr val="C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 dirty="0">
                <a:solidFill>
                  <a:srgbClr val="C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 dirty="0">
                <a:solidFill>
                  <a:srgbClr val="C00000"/>
                </a:solidFill>
                <a:latin typeface="Arial"/>
                <a:ea typeface="Liberation Mono;Courier New"/>
              </a:rPr>
              <a:t>else</a:t>
            </a:r>
            <a:endParaRPr lang="ru-RU" sz="2400" spc="-1" dirty="0">
              <a:solidFill>
                <a:srgbClr val="C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4" y="2468509"/>
            <a:ext cx="2228281" cy="1740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CD480-2F4E-4C5C-8CDD-67E89899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56" y="2356611"/>
            <a:ext cx="1114425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45861-F42A-4815-BEDE-1F6A73E0BC17}"/>
              </a:ext>
            </a:extLst>
          </p:cNvPr>
          <p:cNvSpPr txBox="1"/>
          <p:nvPr/>
        </p:nvSpPr>
        <p:spPr>
          <a:xfrm>
            <a:off x="3547351" y="3394104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Если столкновение с кактусом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5C17-0957-41CF-B3CF-0293CD01C3C9}"/>
              </a:ext>
            </a:extLst>
          </p:cNvPr>
          <p:cNvSpPr txBox="1"/>
          <p:nvPr/>
        </p:nvSpPr>
        <p:spPr>
          <a:xfrm>
            <a:off x="7861101" y="4209068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Воспроизводим звук кактуса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ACF1590-EB32-4475-A7D4-8312F54B3F73}"/>
              </a:ext>
            </a:extLst>
          </p:cNvPr>
          <p:cNvCxnSpPr>
            <a:cxnSpLocks/>
          </p:cNvCxnSpPr>
          <p:nvPr/>
        </p:nvCxnSpPr>
        <p:spPr>
          <a:xfrm>
            <a:off x="2612366" y="3590036"/>
            <a:ext cx="741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5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8" y="2292390"/>
            <a:ext cx="2228281" cy="1740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45861-F42A-4815-BEDE-1F6A73E0BC17}"/>
              </a:ext>
            </a:extLst>
          </p:cNvPr>
          <p:cNvSpPr txBox="1"/>
          <p:nvPr/>
        </p:nvSpPr>
        <p:spPr>
          <a:xfrm>
            <a:off x="3372408" y="1747243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Если столкновение с дорогой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5C17-0957-41CF-B3CF-0293CD01C3C9}"/>
              </a:ext>
            </a:extLst>
          </p:cNvPr>
          <p:cNvSpPr txBox="1"/>
          <p:nvPr/>
        </p:nvSpPr>
        <p:spPr>
          <a:xfrm>
            <a:off x="7708185" y="2693352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Воспроизводим звук мотора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98E586-E42A-475B-A57B-0410DE076964}"/>
              </a:ext>
            </a:extLst>
          </p:cNvPr>
          <p:cNvSpPr/>
          <p:nvPr/>
        </p:nvSpPr>
        <p:spPr>
          <a:xfrm>
            <a:off x="3732558" y="4559275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иначе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64BA0-F4AD-49DC-AA4B-B69E48E6356C}"/>
              </a:ext>
            </a:extLst>
          </p:cNvPr>
          <p:cNvSpPr txBox="1"/>
          <p:nvPr/>
        </p:nvSpPr>
        <p:spPr>
          <a:xfrm>
            <a:off x="5957692" y="5448269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Воспроизводим звук травы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2C7A9B-63F4-4211-9B22-ADC15530D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6" y="1641713"/>
            <a:ext cx="2962229" cy="732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31AAA4-42CA-4B87-8B54-39278DA39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94" y="4388654"/>
            <a:ext cx="2852200" cy="705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C89592F-E040-4B9D-AE02-DBC42821370B}"/>
              </a:ext>
            </a:extLst>
          </p:cNvPr>
          <p:cNvCxnSpPr/>
          <p:nvPr/>
        </p:nvCxnSpPr>
        <p:spPr>
          <a:xfrm flipV="1">
            <a:off x="2565647" y="2183907"/>
            <a:ext cx="719091" cy="80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6C1CEB-0BF5-4FA1-85F7-F8CB0FB5F6D5}"/>
              </a:ext>
            </a:extLst>
          </p:cNvPr>
          <p:cNvCxnSpPr>
            <a:cxnSpLocks/>
          </p:cNvCxnSpPr>
          <p:nvPr/>
        </p:nvCxnSpPr>
        <p:spPr>
          <a:xfrm>
            <a:off x="2618913" y="3870552"/>
            <a:ext cx="753495" cy="68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8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41647" y="457200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1" r="35558" b="13786"/>
          <a:stretch/>
        </p:blipFill>
        <p:spPr bwMode="auto">
          <a:xfrm>
            <a:off x="1041647" y="2476364"/>
            <a:ext cx="6072326" cy="29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FDA2A-7B84-40DE-8256-473D8FAFBA06}"/>
              </a:ext>
            </a:extLst>
          </p:cNvPr>
          <p:cNvSpPr txBox="1"/>
          <p:nvPr/>
        </p:nvSpPr>
        <p:spPr>
          <a:xfrm>
            <a:off x="8114191" y="2476364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Компонент слайдер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C2E65-B22C-43DB-87AB-57C1E44B3AFE}"/>
              </a:ext>
            </a:extLst>
          </p:cNvPr>
          <p:cNvSpPr txBox="1"/>
          <p:nvPr/>
        </p:nvSpPr>
        <p:spPr>
          <a:xfrm>
            <a:off x="8866800" y="3085813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Slider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2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t="30291" r="35558" b="13786"/>
          <a:stretch/>
        </p:blipFill>
        <p:spPr bwMode="auto">
          <a:xfrm>
            <a:off x="4526132" y="1517575"/>
            <a:ext cx="3139736" cy="29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254F3-20C9-4572-8B26-F3F42D0A57CF}"/>
              </a:ext>
            </a:extLst>
          </p:cNvPr>
          <p:cNvSpPr txBox="1"/>
          <p:nvPr/>
        </p:nvSpPr>
        <p:spPr>
          <a:xfrm>
            <a:off x="1661959" y="397816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Min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A4ECB-80AC-4547-A555-948E19E30BFA}"/>
              </a:ext>
            </a:extLst>
          </p:cNvPr>
          <p:cNvSpPr txBox="1"/>
          <p:nvPr/>
        </p:nvSpPr>
        <p:spPr>
          <a:xfrm>
            <a:off x="8783331" y="39781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Max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C84C-49E7-4510-AFB5-144B73393845}"/>
              </a:ext>
            </a:extLst>
          </p:cNvPr>
          <p:cNvSpPr txBox="1"/>
          <p:nvPr/>
        </p:nvSpPr>
        <p:spPr>
          <a:xfrm>
            <a:off x="5493912" y="526972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CA259A5-9E23-4FE0-8153-D0A53F10E4CF}"/>
              </a:ext>
            </a:extLst>
          </p:cNvPr>
          <p:cNvCxnSpPr/>
          <p:nvPr/>
        </p:nvCxnSpPr>
        <p:spPr>
          <a:xfrm flipV="1">
            <a:off x="3506680" y="2938509"/>
            <a:ext cx="1535837" cy="103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05062D-47EA-46BE-8F11-8E94B05FF7B3}"/>
              </a:ext>
            </a:extLst>
          </p:cNvPr>
          <p:cNvCxnSpPr>
            <a:cxnSpLocks/>
          </p:cNvCxnSpPr>
          <p:nvPr/>
        </p:nvCxnSpPr>
        <p:spPr>
          <a:xfrm flipH="1" flipV="1">
            <a:off x="7051629" y="2938512"/>
            <a:ext cx="1731702" cy="1127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5BEFA6B-04AB-4ADB-B768-7FBBFEB70D3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044888"/>
            <a:ext cx="21793" cy="222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8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pic>
        <p:nvPicPr>
          <p:cNvPr id="1026" name="Picture 2" descr="Unity 5: UI - 7.2 Controlling a slider in scripts - YouTube">
            <a:extLst>
              <a:ext uri="{FF2B5EF4-FFF2-40B4-BE49-F238E27FC236}">
                <a16:creationId xmlns:a16="http://schemas.microsoft.com/office/drawing/2014/main" id="{10D508D9-D76E-4AF7-BC50-5BA11D4A4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t="30291" r="35558" b="13786"/>
          <a:stretch/>
        </p:blipFill>
        <p:spPr bwMode="auto">
          <a:xfrm>
            <a:off x="4526132" y="1517575"/>
            <a:ext cx="3139736" cy="29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254F3-20C9-4572-8B26-F3F42D0A57CF}"/>
              </a:ext>
            </a:extLst>
          </p:cNvPr>
          <p:cNvSpPr txBox="1"/>
          <p:nvPr/>
        </p:nvSpPr>
        <p:spPr>
          <a:xfrm>
            <a:off x="1661959" y="397816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Min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A4ECB-80AC-4547-A555-948E19E30BFA}"/>
              </a:ext>
            </a:extLst>
          </p:cNvPr>
          <p:cNvSpPr txBox="1"/>
          <p:nvPr/>
        </p:nvSpPr>
        <p:spPr>
          <a:xfrm>
            <a:off x="8783331" y="39781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Max 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CC84C-49E7-4510-AFB5-144B73393845}"/>
              </a:ext>
            </a:extLst>
          </p:cNvPr>
          <p:cNvSpPr txBox="1"/>
          <p:nvPr/>
        </p:nvSpPr>
        <p:spPr>
          <a:xfrm>
            <a:off x="5493912" y="526972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Value</a:t>
            </a:r>
            <a:endParaRPr lang="ru-RU" sz="2800" b="1" dirty="0">
              <a:solidFill>
                <a:srgbClr val="0070C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CA259A5-9E23-4FE0-8153-D0A53F10E4CF}"/>
              </a:ext>
            </a:extLst>
          </p:cNvPr>
          <p:cNvCxnSpPr/>
          <p:nvPr/>
        </p:nvCxnSpPr>
        <p:spPr>
          <a:xfrm flipV="1">
            <a:off x="3506680" y="2938509"/>
            <a:ext cx="1535837" cy="103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05062D-47EA-46BE-8F11-8E94B05FF7B3}"/>
              </a:ext>
            </a:extLst>
          </p:cNvPr>
          <p:cNvCxnSpPr>
            <a:cxnSpLocks/>
          </p:cNvCxnSpPr>
          <p:nvPr/>
        </p:nvCxnSpPr>
        <p:spPr>
          <a:xfrm flipH="1" flipV="1">
            <a:off x="7051629" y="2938512"/>
            <a:ext cx="1731702" cy="1127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5BEFA6B-04AB-4ADB-B768-7FBBFEB70D3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3044888"/>
            <a:ext cx="21793" cy="222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1066800" y="101338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Индикатор здоровья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EF9174-EC58-4924-87A0-12DEA357D644}"/>
              </a:ext>
            </a:extLst>
          </p:cNvPr>
          <p:cNvSpPr/>
          <p:nvPr/>
        </p:nvSpPr>
        <p:spPr>
          <a:xfrm>
            <a:off x="701335" y="2031637"/>
            <a:ext cx="105022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Как найти слайдер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mySlider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slider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GameObject.Find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("Canvas/Slider").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GetComponent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&lt;Slider&gt;();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Как изменить значение слайдера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slider.value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slider.value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10;</a:t>
            </a:r>
            <a:endParaRPr lang="ru-RU" sz="2400" b="1" dirty="0">
              <a:solidFill>
                <a:srgbClr val="0070C0"/>
              </a:solidFill>
            </a:endParaRP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77" y="4600441"/>
            <a:ext cx="2228281" cy="1740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E790AF-B362-4774-8323-B99BD31F5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28" y="2833635"/>
            <a:ext cx="1114425" cy="152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878A2D-273A-4E74-AC62-FE40CFAF8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41" y="1654748"/>
            <a:ext cx="2852200" cy="705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537383-AED3-4A2E-9066-6FCC1EC41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515" t="5437" b="5631"/>
          <a:stretch/>
        </p:blipFill>
        <p:spPr>
          <a:xfrm>
            <a:off x="7060215" y="1548743"/>
            <a:ext cx="1828800" cy="446582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D8068AC-AC73-4E1C-8ABA-5677F858D6C3}"/>
              </a:ext>
            </a:extLst>
          </p:cNvPr>
          <p:cNvCxnSpPr/>
          <p:nvPr/>
        </p:nvCxnSpPr>
        <p:spPr>
          <a:xfrm>
            <a:off x="5264458" y="2183907"/>
            <a:ext cx="1633492" cy="141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90BEFA8-8639-426F-9EC7-74A353293033}"/>
              </a:ext>
            </a:extLst>
          </p:cNvPr>
          <p:cNvCxnSpPr>
            <a:cxnSpLocks/>
          </p:cNvCxnSpPr>
          <p:nvPr/>
        </p:nvCxnSpPr>
        <p:spPr>
          <a:xfrm>
            <a:off x="4712418" y="4058992"/>
            <a:ext cx="21855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A4CE7A5-DA28-4ED0-83CC-F5EB861C25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51358" y="4504023"/>
            <a:ext cx="2046592" cy="966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2" y="2754601"/>
            <a:ext cx="2228281" cy="1740559"/>
          </a:xfrm>
          <a:prstGeom prst="rect">
            <a:avLst/>
          </a:prstGeom>
        </p:spPr>
      </p:pic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CCB403-E06E-4DCE-9829-0812CACD54DA}"/>
              </a:ext>
            </a:extLst>
          </p:cNvPr>
          <p:cNvSpPr/>
          <p:nvPr/>
        </p:nvSpPr>
        <p:spPr>
          <a:xfrm>
            <a:off x="3656739" y="2179842"/>
            <a:ext cx="4027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Transform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61F712-7E03-4542-84DD-63CB60B8008D}"/>
              </a:ext>
            </a:extLst>
          </p:cNvPr>
          <p:cNvSpPr/>
          <p:nvPr/>
        </p:nvSpPr>
        <p:spPr>
          <a:xfrm>
            <a:off x="3656739" y="2939981"/>
            <a:ext cx="5008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Sprite Renderer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4BBACE-0D73-4060-8C31-84A26EAE8BBA}"/>
              </a:ext>
            </a:extLst>
          </p:cNvPr>
          <p:cNvSpPr/>
          <p:nvPr/>
        </p:nvSpPr>
        <p:spPr>
          <a:xfrm>
            <a:off x="3656739" y="1491840"/>
            <a:ext cx="1204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name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7764C71-5D45-4926-95D1-C838007F3504}"/>
              </a:ext>
            </a:extLst>
          </p:cNvPr>
          <p:cNvSpPr/>
          <p:nvPr/>
        </p:nvSpPr>
        <p:spPr>
          <a:xfrm>
            <a:off x="3656739" y="3751148"/>
            <a:ext cx="48237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Ridgidbody2D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1190D7A-7667-4DC7-9319-4D4ECB4A55FE}"/>
              </a:ext>
            </a:extLst>
          </p:cNvPr>
          <p:cNvSpPr/>
          <p:nvPr/>
        </p:nvSpPr>
        <p:spPr>
          <a:xfrm>
            <a:off x="5796747" y="4495160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…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5" y="2347421"/>
            <a:ext cx="2228281" cy="1740559"/>
          </a:xfrm>
          <a:prstGeom prst="rect">
            <a:avLst/>
          </a:prstGeom>
        </p:spPr>
      </p:pic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4BBACE-0D73-4060-8C31-84A26EAE8BBA}"/>
              </a:ext>
            </a:extLst>
          </p:cNvPr>
          <p:cNvSpPr/>
          <p:nvPr/>
        </p:nvSpPr>
        <p:spPr>
          <a:xfrm>
            <a:off x="1277523" y="4087980"/>
            <a:ext cx="1204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name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C872584-151F-4BB9-B9BC-7337F81BBC6F}"/>
              </a:ext>
            </a:extLst>
          </p:cNvPr>
          <p:cNvCxnSpPr>
            <a:cxnSpLocks/>
          </p:cNvCxnSpPr>
          <p:nvPr/>
        </p:nvCxnSpPr>
        <p:spPr>
          <a:xfrm>
            <a:off x="2831977" y="4341181"/>
            <a:ext cx="1260629" cy="8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0EDACF-7D4C-4797-A2CA-FF876905990B}"/>
              </a:ext>
            </a:extLst>
          </p:cNvPr>
          <p:cNvSpPr/>
          <p:nvPr/>
        </p:nvSpPr>
        <p:spPr>
          <a:xfrm>
            <a:off x="4212957" y="4087980"/>
            <a:ext cx="1132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String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C2FAB3F-846F-4296-B6B5-0B1405368318}"/>
              </a:ext>
            </a:extLst>
          </p:cNvPr>
          <p:cNvCxnSpPr>
            <a:cxnSpLocks/>
          </p:cNvCxnSpPr>
          <p:nvPr/>
        </p:nvCxnSpPr>
        <p:spPr>
          <a:xfrm>
            <a:off x="5442653" y="4349590"/>
            <a:ext cx="1144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81E3E5-2FF1-4B2B-955A-D5A376519891}"/>
              </a:ext>
            </a:extLst>
          </p:cNvPr>
          <p:cNvSpPr/>
          <p:nvPr/>
        </p:nvSpPr>
        <p:spPr>
          <a:xfrm>
            <a:off x="6684887" y="4079571"/>
            <a:ext cx="41280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chemeClr val="accent3"/>
                </a:solidFill>
              </a:rPr>
              <a:t>Набор символов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char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C9E479F-C5DE-4161-BF50-BC1D06C4AA15}"/>
              </a:ext>
            </a:extLst>
          </p:cNvPr>
          <p:cNvSpPr/>
          <p:nvPr/>
        </p:nvSpPr>
        <p:spPr>
          <a:xfrm>
            <a:off x="8146913" y="4795695"/>
            <a:ext cx="11128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rgbClr val="FD911B"/>
                </a:solidFill>
              </a:rPr>
              <a:t>“car”</a:t>
            </a:r>
            <a:endParaRPr lang="ru-RU" sz="2800" b="1" dirty="0">
              <a:ln/>
              <a:solidFill>
                <a:srgbClr val="FD9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2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4" y="1477410"/>
            <a:ext cx="2228281" cy="1740559"/>
          </a:xfrm>
          <a:prstGeom prst="rect">
            <a:avLst/>
          </a:prstGeom>
        </p:spPr>
      </p:pic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C872584-151F-4BB9-B9BC-7337F81BBC6F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222594" y="3602517"/>
            <a:ext cx="5015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0EDACF-7D4C-4797-A2CA-FF876905990B}"/>
              </a:ext>
            </a:extLst>
          </p:cNvPr>
          <p:cNvSpPr/>
          <p:nvPr/>
        </p:nvSpPr>
        <p:spPr>
          <a:xfrm>
            <a:off x="3769185" y="2479131"/>
            <a:ext cx="160492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Position</a:t>
            </a:r>
          </a:p>
          <a:p>
            <a:pPr algn="ctr"/>
            <a:endParaRPr lang="en-US" sz="2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Rotation</a:t>
            </a:r>
          </a:p>
          <a:p>
            <a:pPr algn="ctr"/>
            <a:endParaRPr lang="en-US" sz="2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Scale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C2FAB3F-846F-4296-B6B5-0B1405368318}"/>
              </a:ext>
            </a:extLst>
          </p:cNvPr>
          <p:cNvCxnSpPr>
            <a:cxnSpLocks/>
          </p:cNvCxnSpPr>
          <p:nvPr/>
        </p:nvCxnSpPr>
        <p:spPr>
          <a:xfrm>
            <a:off x="5374112" y="2787120"/>
            <a:ext cx="875768" cy="641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81E3E5-2FF1-4B2B-955A-D5A376519891}"/>
              </a:ext>
            </a:extLst>
          </p:cNvPr>
          <p:cNvSpPr/>
          <p:nvPr/>
        </p:nvSpPr>
        <p:spPr>
          <a:xfrm>
            <a:off x="6389568" y="2503944"/>
            <a:ext cx="428322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X</a:t>
            </a:r>
          </a:p>
          <a:p>
            <a:pPr algn="ctr"/>
            <a:endParaRPr lang="en-US" sz="2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Y</a:t>
            </a:r>
          </a:p>
          <a:p>
            <a:pPr algn="ctr"/>
            <a:endParaRPr lang="en-US" sz="28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Z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0422B96-1A13-41CB-9891-47A71B40A91E}"/>
              </a:ext>
            </a:extLst>
          </p:cNvPr>
          <p:cNvSpPr/>
          <p:nvPr/>
        </p:nvSpPr>
        <p:spPr>
          <a:xfrm>
            <a:off x="0" y="3125464"/>
            <a:ext cx="372418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Transform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D5EEC94-8272-471F-895E-71EAE7F3A956}"/>
              </a:ext>
            </a:extLst>
          </p:cNvPr>
          <p:cNvCxnSpPr>
            <a:cxnSpLocks/>
          </p:cNvCxnSpPr>
          <p:nvPr/>
        </p:nvCxnSpPr>
        <p:spPr>
          <a:xfrm>
            <a:off x="5374112" y="3627329"/>
            <a:ext cx="875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0A866DC-7084-4B32-A8B4-4D2FAB5432E9}"/>
              </a:ext>
            </a:extLst>
          </p:cNvPr>
          <p:cNvCxnSpPr>
            <a:cxnSpLocks/>
          </p:cNvCxnSpPr>
          <p:nvPr/>
        </p:nvCxnSpPr>
        <p:spPr>
          <a:xfrm flipV="1">
            <a:off x="5374112" y="3855675"/>
            <a:ext cx="875768" cy="559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E64ADB-0478-4BC6-8425-39B2448AF2CA}"/>
              </a:ext>
            </a:extLst>
          </p:cNvPr>
          <p:cNvSpPr/>
          <p:nvPr/>
        </p:nvSpPr>
        <p:spPr>
          <a:xfrm>
            <a:off x="7171031" y="2479131"/>
            <a:ext cx="3868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chemeClr val="accent3"/>
                </a:solidFill>
              </a:rPr>
              <a:t>Дробное число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float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5E6A67-B8DD-4DEA-ACB0-87617CF878DB}"/>
              </a:ext>
            </a:extLst>
          </p:cNvPr>
          <p:cNvSpPr/>
          <p:nvPr/>
        </p:nvSpPr>
        <p:spPr>
          <a:xfrm>
            <a:off x="7171031" y="3340905"/>
            <a:ext cx="3868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chemeClr val="accent3"/>
                </a:solidFill>
              </a:rPr>
              <a:t>Дробное число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float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D740D6A-9249-4E7F-820D-F872FCFD3E5A}"/>
              </a:ext>
            </a:extLst>
          </p:cNvPr>
          <p:cNvSpPr/>
          <p:nvPr/>
        </p:nvSpPr>
        <p:spPr>
          <a:xfrm>
            <a:off x="7171031" y="4227493"/>
            <a:ext cx="3868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chemeClr val="accent3"/>
                </a:solidFill>
              </a:rPr>
              <a:t>Дробное число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float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2E2BC6-8CA4-4F0D-8176-1EE9F39331D3}"/>
              </a:ext>
            </a:extLst>
          </p:cNvPr>
          <p:cNvSpPr/>
          <p:nvPr/>
        </p:nvSpPr>
        <p:spPr>
          <a:xfrm>
            <a:off x="3191991" y="5429654"/>
            <a:ext cx="61157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rgbClr val="FD911B"/>
                </a:solidFill>
              </a:rPr>
              <a:t>-10.10</a:t>
            </a:r>
            <a:r>
              <a:rPr lang="en-US" sz="2800" b="1" dirty="0">
                <a:ln/>
                <a:solidFill>
                  <a:srgbClr val="FD911B"/>
                </a:solidFill>
              </a:rPr>
              <a:t> </a:t>
            </a:r>
            <a:r>
              <a:rPr lang="ru-RU" sz="2800" b="1" dirty="0">
                <a:ln/>
                <a:solidFill>
                  <a:srgbClr val="FD911B"/>
                </a:solidFill>
              </a:rPr>
              <a:t>-</a:t>
            </a:r>
            <a:r>
              <a:rPr lang="en-US" sz="2800" b="1" dirty="0">
                <a:ln/>
                <a:solidFill>
                  <a:srgbClr val="FD911B"/>
                </a:solidFill>
              </a:rPr>
              <a:t>0.5  0  0  0  0  0.5  0.5  0.5    </a:t>
            </a:r>
            <a:endParaRPr lang="ru-RU" sz="2800" b="1" dirty="0">
              <a:ln/>
              <a:solidFill>
                <a:srgbClr val="FD9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9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48" y="1594755"/>
            <a:ext cx="2228281" cy="1740559"/>
          </a:xfrm>
          <a:prstGeom prst="rect">
            <a:avLst/>
          </a:prstGeom>
        </p:spPr>
      </p:pic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4BBACE-0D73-4060-8C31-84A26EAE8BBA}"/>
              </a:ext>
            </a:extLst>
          </p:cNvPr>
          <p:cNvSpPr/>
          <p:nvPr/>
        </p:nvSpPr>
        <p:spPr>
          <a:xfrm>
            <a:off x="1033399" y="3073704"/>
            <a:ext cx="2826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Sprite Renderer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C872584-151F-4BB9-B9BC-7337F81BBC6F}"/>
              </a:ext>
            </a:extLst>
          </p:cNvPr>
          <p:cNvCxnSpPr>
            <a:cxnSpLocks/>
          </p:cNvCxnSpPr>
          <p:nvPr/>
        </p:nvCxnSpPr>
        <p:spPr>
          <a:xfrm>
            <a:off x="2233543" y="3684233"/>
            <a:ext cx="0" cy="629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0EDACF-7D4C-4797-A2CA-FF876905990B}"/>
              </a:ext>
            </a:extLst>
          </p:cNvPr>
          <p:cNvSpPr/>
          <p:nvPr/>
        </p:nvSpPr>
        <p:spPr>
          <a:xfrm>
            <a:off x="1033399" y="4468441"/>
            <a:ext cx="27093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2800" b="1" dirty="0">
                <a:ln/>
                <a:solidFill>
                  <a:schemeClr val="accent3"/>
                </a:solidFill>
              </a:rPr>
              <a:t>Изображение</a:t>
            </a:r>
          </a:p>
        </p:txBody>
      </p:sp>
      <p:pic>
        <p:nvPicPr>
          <p:cNvPr id="8194" name="Picture 2" descr="Обработка графической информации: Компьютерное представление цвета">
            <a:extLst>
              <a:ext uri="{FF2B5EF4-FFF2-40B4-BE49-F238E27FC236}">
                <a16:creationId xmlns:a16="http://schemas.microsoft.com/office/drawing/2014/main" id="{46DF9A0E-0968-449D-90C3-1E49A2B4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05" y="1346542"/>
            <a:ext cx="4813214" cy="21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Единицы измерения объёма информации | BeginPC.ru">
            <a:extLst>
              <a:ext uri="{FF2B5EF4-FFF2-40B4-BE49-F238E27FC236}">
                <a16:creationId xmlns:a16="http://schemas.microsoft.com/office/drawing/2014/main" id="{07C0F084-4785-42C8-8A16-6D9DF1130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41" y="3684233"/>
            <a:ext cx="3087339" cy="24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7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2F35F-2896-4545-8C18-DEC7738F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6" y="2521305"/>
            <a:ext cx="2228281" cy="1740559"/>
          </a:xfrm>
          <a:prstGeom prst="rect">
            <a:avLst/>
          </a:prstGeom>
        </p:spPr>
      </p:pic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CCB403-E06E-4DCE-9829-0812CACD54DA}"/>
              </a:ext>
            </a:extLst>
          </p:cNvPr>
          <p:cNvSpPr/>
          <p:nvPr/>
        </p:nvSpPr>
        <p:spPr>
          <a:xfrm>
            <a:off x="2457321" y="3345124"/>
            <a:ext cx="4027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Transform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791AD3-C98F-48B3-81C4-F9B01A2986B3}"/>
              </a:ext>
            </a:extLst>
          </p:cNvPr>
          <p:cNvSpPr/>
          <p:nvPr/>
        </p:nvSpPr>
        <p:spPr>
          <a:xfrm>
            <a:off x="2490377" y="1890836"/>
            <a:ext cx="4604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AudioSource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61F712-7E03-4542-84DD-63CB60B8008D}"/>
              </a:ext>
            </a:extLst>
          </p:cNvPr>
          <p:cNvSpPr/>
          <p:nvPr/>
        </p:nvSpPr>
        <p:spPr>
          <a:xfrm>
            <a:off x="2457321" y="4082843"/>
            <a:ext cx="5008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Sprite Renderer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4BBACE-0D73-4060-8C31-84A26EAE8BBA}"/>
              </a:ext>
            </a:extLst>
          </p:cNvPr>
          <p:cNvSpPr/>
          <p:nvPr/>
        </p:nvSpPr>
        <p:spPr>
          <a:xfrm>
            <a:off x="2490377" y="2632918"/>
            <a:ext cx="1204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name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7764C71-5D45-4926-95D1-C838007F3504}"/>
              </a:ext>
            </a:extLst>
          </p:cNvPr>
          <p:cNvSpPr/>
          <p:nvPr/>
        </p:nvSpPr>
        <p:spPr>
          <a:xfrm>
            <a:off x="2490377" y="4820562"/>
            <a:ext cx="48237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Ridgidbody2D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1190D7A-7667-4DC7-9319-4D4ECB4A55FE}"/>
              </a:ext>
            </a:extLst>
          </p:cNvPr>
          <p:cNvSpPr/>
          <p:nvPr/>
        </p:nvSpPr>
        <p:spPr>
          <a:xfrm>
            <a:off x="4663337" y="5576073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…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7170" name="Picture 2" descr="В любой непонятной ситуации | Пикабу">
            <a:extLst>
              <a:ext uri="{FF2B5EF4-FFF2-40B4-BE49-F238E27FC236}">
                <a16:creationId xmlns:a16="http://schemas.microsoft.com/office/drawing/2014/main" id="{757B129B-C826-41D4-B40D-AE019A04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"/>
          <a:stretch/>
        </p:blipFill>
        <p:spPr bwMode="auto">
          <a:xfrm>
            <a:off x="8116687" y="1414850"/>
            <a:ext cx="2752224" cy="4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3741" y="51700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А как хранятся сложные объекты?</a:t>
            </a:r>
            <a:endParaRPr lang="ru-RU" sz="4000" spc="-1" dirty="0">
              <a:latin typeface="Arial"/>
            </a:endParaRP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1B78DDEC-06B2-4033-93ED-5F2C0E2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01.10.2020</a:t>
            </a:fld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4BBACE-0D73-4060-8C31-84A26EAE8BBA}"/>
              </a:ext>
            </a:extLst>
          </p:cNvPr>
          <p:cNvSpPr/>
          <p:nvPr/>
        </p:nvSpPr>
        <p:spPr>
          <a:xfrm>
            <a:off x="662608" y="3274710"/>
            <a:ext cx="2589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Game Object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26F8FB-6045-405B-A444-314FB74B6925}"/>
              </a:ext>
            </a:extLst>
          </p:cNvPr>
          <p:cNvSpPr/>
          <p:nvPr/>
        </p:nvSpPr>
        <p:spPr>
          <a:xfrm>
            <a:off x="6500838" y="3383095"/>
            <a:ext cx="4027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Transform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B69BDA-67FD-4B1D-A3BA-E4D051365639}"/>
              </a:ext>
            </a:extLst>
          </p:cNvPr>
          <p:cNvSpPr/>
          <p:nvPr/>
        </p:nvSpPr>
        <p:spPr>
          <a:xfrm>
            <a:off x="6533894" y="1928807"/>
            <a:ext cx="4604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AudioSource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3D913A2-A616-42E9-B6D2-F768461BD518}"/>
              </a:ext>
            </a:extLst>
          </p:cNvPr>
          <p:cNvSpPr/>
          <p:nvPr/>
        </p:nvSpPr>
        <p:spPr>
          <a:xfrm>
            <a:off x="6500838" y="4120814"/>
            <a:ext cx="5008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Sprite Renderer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8751911-563A-40DF-B7C7-6BC4252FF778}"/>
              </a:ext>
            </a:extLst>
          </p:cNvPr>
          <p:cNvSpPr/>
          <p:nvPr/>
        </p:nvSpPr>
        <p:spPr>
          <a:xfrm>
            <a:off x="6533894" y="2670889"/>
            <a:ext cx="12041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name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6257CA-EEC5-4A95-BA7D-FA8823DE0C23}"/>
              </a:ext>
            </a:extLst>
          </p:cNvPr>
          <p:cNvSpPr/>
          <p:nvPr/>
        </p:nvSpPr>
        <p:spPr>
          <a:xfrm>
            <a:off x="6533894" y="4858533"/>
            <a:ext cx="48237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Component Ridgidbody2D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80C82B-C934-40EA-A5A6-B6D73F13D374}"/>
              </a:ext>
            </a:extLst>
          </p:cNvPr>
          <p:cNvSpPr/>
          <p:nvPr/>
        </p:nvSpPr>
        <p:spPr>
          <a:xfrm>
            <a:off x="8726479" y="5495711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…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3" name="Picture 2" descr="В любой непонятной ситуации | Пикабу">
            <a:extLst>
              <a:ext uri="{FF2B5EF4-FFF2-40B4-BE49-F238E27FC236}">
                <a16:creationId xmlns:a16="http://schemas.microsoft.com/office/drawing/2014/main" id="{77850601-6506-4961-AB3E-DD873BB32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"/>
          <a:stretch/>
        </p:blipFill>
        <p:spPr bwMode="auto">
          <a:xfrm>
            <a:off x="3417390" y="1462473"/>
            <a:ext cx="2752224" cy="4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{A0F83854-9016-4A08-A523-B0564ED7FC4C}tf78438558_win32</Template>
  <TotalTime>6027</TotalTime>
  <Words>468</Words>
  <Application>Microsoft Office PowerPoint</Application>
  <PresentationFormat>Широкоэкранный</PresentationFormat>
  <Paragraphs>181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Microsoft YaHei</vt:lpstr>
      <vt:lpstr>Arial</vt:lpstr>
      <vt:lpstr>Calibri</vt:lpstr>
      <vt:lpstr>Century Gothic</vt:lpstr>
      <vt:lpstr>DejaVu Sans</vt:lpstr>
      <vt:lpstr>Garamond</vt:lpstr>
      <vt:lpstr>Liberation Mono;Courier New</vt:lpstr>
      <vt:lpstr>Segoe Print</vt:lpstr>
      <vt:lpstr>Times New Roman</vt:lpstr>
      <vt:lpstr>СавонVTI</vt:lpstr>
      <vt:lpstr>Ссылочные 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игр</dc:title>
  <dc:creator>selee</dc:creator>
  <cp:lastModifiedBy>mobile3</cp:lastModifiedBy>
  <cp:revision>189</cp:revision>
  <dcterms:created xsi:type="dcterms:W3CDTF">2020-08-04T14:52:06Z</dcterms:created>
  <dcterms:modified xsi:type="dcterms:W3CDTF">2020-10-01T04:38:15Z</dcterms:modified>
</cp:coreProperties>
</file>