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352" r:id="rId3"/>
    <p:sldId id="305" r:id="rId4"/>
    <p:sldId id="341" r:id="rId5"/>
    <p:sldId id="345" r:id="rId6"/>
    <p:sldId id="356" r:id="rId7"/>
    <p:sldId id="353" r:id="rId8"/>
    <p:sldId id="344" r:id="rId9"/>
    <p:sldId id="347" r:id="rId10"/>
    <p:sldId id="346" r:id="rId11"/>
    <p:sldId id="348" r:id="rId12"/>
    <p:sldId id="350" r:id="rId13"/>
    <p:sldId id="351" r:id="rId14"/>
    <p:sldId id="340" r:id="rId15"/>
    <p:sldId id="358" r:id="rId16"/>
    <p:sldId id="362" r:id="rId17"/>
    <p:sldId id="359" r:id="rId18"/>
    <p:sldId id="360" r:id="rId19"/>
    <p:sldId id="354" r:id="rId20"/>
    <p:sldId id="34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6" clrIdx="0">
    <p:extLst>
      <p:ext uri="{19B8F6BF-5375-455C-9EA6-DF929625EA0E}">
        <p15:presenceInfo xmlns:p15="http://schemas.microsoft.com/office/powerpoint/2012/main" userId="478e54c2027d60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1T16:55:39.396" idx="1">
    <p:pos x="10" y="10"/>
    <p:text>Созжаем активность для логина и пароля</p:text>
    <p:extLst>
      <p:ext uri="{C676402C-5697-4E1C-873F-D02D1690AC5C}">
        <p15:threadingInfo xmlns:p15="http://schemas.microsoft.com/office/powerpoint/2012/main" timeZoneBias="-300"/>
      </p:ext>
    </p:extLst>
  </p:cm>
  <p:cm authorId="1" dt="2020-11-11T17:06:10.634" idx="2">
    <p:pos x="10" y="146"/>
    <p:text>Intent intent = new Intent(getApplicationContext(), LoginActivity.class);
        startActivity(intent);</p:text>
    <p:extLst>
      <p:ext uri="{C676402C-5697-4E1C-873F-D02D1690AC5C}">
        <p15:threadingInfo xmlns:p15="http://schemas.microsoft.com/office/powerpoint/2012/main" timeZoneBias="-30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1T17:06:53.072" idx="3">
    <p:pos x="10" y="10"/>
    <p:text>Intent intent = new Intent(this, SecondActivity.class);
String eText = "information to send";
i.putExtra("MyData", eText);
startActivity(intent);</p:text>
    <p:extLst>
      <p:ext uri="{C676402C-5697-4E1C-873F-D02D1690AC5C}">
        <p15:threadingInfo xmlns:p15="http://schemas.microsoft.com/office/powerpoint/2012/main" timeZoneBias="-300"/>
      </p:ext>
    </p:extLst>
  </p:cm>
  <p:cm authorId="1" dt="2020-11-11T18:09:52.220" idx="5">
    <p:pos x="10" y="146"/>
    <p:text>String str = getIntent().getStringExtra("Login");</p:text>
    <p:extLst>
      <p:ext uri="{C676402C-5697-4E1C-873F-D02D1690AC5C}">
        <p15:threadingInfo xmlns:p15="http://schemas.microsoft.com/office/powerpoint/2012/main" timeZoneBias="-300">
          <p15:parentCm authorId="1" idx="3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1T18:28:10.831" idx="6">
    <p:pos x="10" y="10"/>
    <p:text>int REQEST_LOGIN = 101;</p:text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08">
            <a:extLst>
              <a:ext uri="{FF2B5EF4-FFF2-40B4-BE49-F238E27FC236}">
                <a16:creationId xmlns:a16="http://schemas.microsoft.com/office/drawing/2014/main" id="{69373E92-F88D-4F0A-94DF-393703E7D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938" y="46653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0">
            <a:extLst>
              <a:ext uri="{FF2B5EF4-FFF2-40B4-BE49-F238E27FC236}">
                <a16:creationId xmlns:a16="http://schemas.microsoft.com/office/drawing/2014/main" id="{C629DAA0-ADF6-43FD-9C99-483F722B5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09288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4705801" cy="3255264"/>
          </a:xfrm>
        </p:spPr>
        <p:txBody>
          <a:bodyPr>
            <a:normAutofit/>
          </a:bodyPr>
          <a:lstStyle/>
          <a:p>
            <a:r>
              <a:rPr lang="ru-RU" dirty="0"/>
              <a:t>Намерения</a:t>
            </a:r>
          </a:p>
        </p:txBody>
      </p:sp>
      <p:sp>
        <p:nvSpPr>
          <p:cNvPr id="117" name="Rectangle 112">
            <a:extLst>
              <a:ext uri="{FF2B5EF4-FFF2-40B4-BE49-F238E27FC236}">
                <a16:creationId xmlns:a16="http://schemas.microsoft.com/office/drawing/2014/main" id="{F32C8C35-BF44-4CFB-9754-81F07C98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 descr="Как ставить цели – еще одна методика | Блог 4brain">
            <a:extLst>
              <a:ext uri="{FF2B5EF4-FFF2-40B4-BE49-F238E27FC236}">
                <a16:creationId xmlns:a16="http://schemas.microsoft.com/office/drawing/2014/main" id="{4FF1D2E0-3EBA-45DA-836C-15D9B85E2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887" y="1690182"/>
            <a:ext cx="5010978" cy="346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900" b="1" spc="-100" dirty="0"/>
              <a:t>Намерения</a:t>
            </a:r>
            <a:endParaRPr lang="en-US" sz="5900" b="1" spc="-1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594754-F21E-4A31-887C-4C7F90FDB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127" y="502445"/>
            <a:ext cx="492511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55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600" b="1" spc="-100" dirty="0"/>
              <a:t>Ссылка</a:t>
            </a:r>
            <a:br>
              <a:rPr lang="ru-RU" sz="4600" b="1" spc="-100" dirty="0"/>
            </a:br>
            <a:r>
              <a:rPr lang="ru-RU" sz="4600" b="1" spc="-100" dirty="0"/>
              <a:t>как пример данных</a:t>
            </a:r>
            <a:endParaRPr lang="en-US" sz="4600" b="1" spc="-1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TechnoEG: Difference between URI,URN and URL">
            <a:extLst>
              <a:ext uri="{FF2B5EF4-FFF2-40B4-BE49-F238E27FC236}">
                <a16:creationId xmlns:a16="http://schemas.microsoft.com/office/drawing/2014/main" id="{D81DB47F-1B20-47C0-B5CA-A55E4A17C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721" y="926400"/>
            <a:ext cx="67246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in on working">
            <a:extLst>
              <a:ext uri="{FF2B5EF4-FFF2-40B4-BE49-F238E27FC236}">
                <a16:creationId xmlns:a16="http://schemas.microsoft.com/office/drawing/2014/main" id="{76957B5A-8BC6-4575-AB85-008CF76AC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19"/>
          <a:stretch/>
        </p:blipFill>
        <p:spPr bwMode="auto">
          <a:xfrm>
            <a:off x="4866721" y="5362575"/>
            <a:ext cx="6291234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32EA999-232D-490D-AD9D-DCCC38AC2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349" y="4538850"/>
            <a:ext cx="7549395" cy="24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21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648071" y="4760887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Aft>
                <a:spcPts val="600"/>
              </a:spcAft>
              <a:buClr>
                <a:srgbClr val="40BAD2"/>
              </a:buClr>
              <a:defRPr/>
            </a:pPr>
            <a:r>
              <a:rPr lang="en-US" sz="3200" b="1" dirty="0"/>
              <a:t>Uri </a:t>
            </a:r>
            <a:r>
              <a:rPr lang="ru-RU" sz="3200" b="1" dirty="0"/>
              <a:t>объект</a:t>
            </a:r>
            <a:br>
              <a:rPr kumimoji="0" lang="en-US" sz="3200" b="1" i="0" u="none" strike="noStrike" cap="none" normalizeH="0" noProof="0" dirty="0">
                <a:ln>
                  <a:noFill/>
                </a:ln>
                <a:effectLst/>
                <a:uLnTx/>
                <a:uFillTx/>
              </a:rPr>
            </a:br>
            <a:endParaRPr kumimoji="0" lang="en-US" sz="3200" b="1" i="0" u="none" strike="noStrike" cap="none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4AE6460-2CC3-4E6F-9D94-31D86E5BA982}"/>
              </a:ext>
            </a:extLst>
          </p:cNvPr>
          <p:cNvSpPr/>
          <p:nvPr/>
        </p:nvSpPr>
        <p:spPr>
          <a:xfrm>
            <a:off x="648071" y="314760"/>
            <a:ext cx="10528916" cy="351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000" kern="100" dirty="0" err="1">
                <a:solidFill>
                  <a:srgbClr val="444444"/>
                </a:solidFill>
                <a:latin typeface="Arial" panose="020B0604020202020204" pitchFamily="34" charset="0"/>
                <a:ea typeface="Liberation Mono"/>
                <a:cs typeface="Arial" panose="020B0604020202020204" pitchFamily="34" charset="0"/>
              </a:rPr>
              <a:t>U</a:t>
            </a:r>
            <a:r>
              <a:rPr lang="ru-RU" sz="2000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Liberation Mono"/>
                <a:cs typeface="Arial" panose="020B0604020202020204" pitchFamily="34" charset="0"/>
              </a:rPr>
              <a:t>ri</a:t>
            </a:r>
            <a:r>
              <a:rPr lang="ru-RU" sz="2000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Liberation Mono"/>
                <a:cs typeface="Arial" panose="020B0604020202020204" pitchFamily="34" charset="0"/>
              </a:rPr>
              <a:t> </a:t>
            </a:r>
            <a:r>
              <a:rPr lang="ru-RU" sz="2000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Liberation Mono"/>
                <a:cs typeface="Arial" panose="020B0604020202020204" pitchFamily="34" charset="0"/>
              </a:rPr>
              <a:t>uri</a:t>
            </a:r>
            <a:r>
              <a:rPr lang="ru-RU" sz="2000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Liberation Mono"/>
                <a:cs typeface="Arial" panose="020B0604020202020204" pitchFamily="34" charset="0"/>
              </a:rPr>
              <a:t> = </a:t>
            </a:r>
            <a:r>
              <a:rPr lang="ru-RU" sz="2000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Liberation Mono"/>
                <a:cs typeface="Arial" panose="020B0604020202020204" pitchFamily="34" charset="0"/>
              </a:rPr>
              <a:t>Uri.parse</a:t>
            </a:r>
            <a:r>
              <a:rPr lang="ru-RU" sz="2000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Liberation Mono"/>
                <a:cs typeface="Arial" panose="020B0604020202020204" pitchFamily="34" charset="0"/>
              </a:rPr>
              <a:t>("http://developer.android.com/reference/android/net/Uri.html");</a:t>
            </a:r>
            <a:endParaRPr lang="ru-RU" sz="2000" kern="100" dirty="0"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000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 </a:t>
            </a:r>
            <a:endParaRPr lang="ru-RU" sz="2000" kern="100" dirty="0"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en-US" sz="2000" i="1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uri.getScheme</a:t>
            </a:r>
            <a: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() - </a:t>
            </a:r>
            <a:r>
              <a:rPr lang="en-US" sz="2000" i="1" kern="1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http</a:t>
            </a:r>
            <a:b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</a:br>
            <a:r>
              <a:rPr lang="en-US" sz="2000" i="1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uri.getSchemeSpecificPart</a:t>
            </a:r>
            <a: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() - </a:t>
            </a:r>
            <a:r>
              <a:rPr lang="en-US" sz="2000" i="1" kern="1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//developer.android.com/reference/android/net/Uri.html</a:t>
            </a:r>
            <a:br>
              <a:rPr lang="en-US" sz="2000" i="1" kern="1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uri.getAuthority</a:t>
            </a:r>
            <a: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() - </a:t>
            </a:r>
            <a:r>
              <a:rPr lang="en-US" sz="2000" i="1" kern="1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developer.android.com</a:t>
            </a:r>
            <a:br>
              <a:rPr lang="en-US" sz="2000" i="1" kern="1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</a:br>
            <a:r>
              <a:rPr lang="en-US" sz="2000" i="1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uri.getHost</a:t>
            </a:r>
            <a: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() - </a:t>
            </a:r>
            <a:r>
              <a:rPr lang="en-US" sz="2000" i="1" kern="1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developer.android.com</a:t>
            </a:r>
            <a:b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</a:br>
            <a:r>
              <a:rPr lang="en-US" sz="2000" i="1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uri.getPath</a:t>
            </a:r>
            <a: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() - </a:t>
            </a:r>
            <a:r>
              <a:rPr lang="en-US" sz="2000" i="1" kern="1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reference/android/net/Uri.html</a:t>
            </a:r>
            <a:b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</a:br>
            <a:r>
              <a:rPr lang="en-US" sz="2000" i="1" kern="1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uri.getLastPathSegment</a:t>
            </a:r>
            <a:r>
              <a:rPr lang="en-US" sz="2000" i="1" kern="1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() - </a:t>
            </a:r>
            <a:r>
              <a:rPr lang="en-US" sz="2000" i="1" kern="100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Uri.html</a:t>
            </a:r>
            <a:endParaRPr lang="ru-RU" sz="2000" kern="100" dirty="0">
              <a:solidFill>
                <a:srgbClr val="0070C0"/>
              </a:solidFill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83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Aft>
                <a:spcPts val="600"/>
              </a:spcAft>
              <a:buClr>
                <a:srgbClr val="40BAD2"/>
              </a:buClr>
              <a:defRPr/>
            </a:pPr>
            <a:r>
              <a:rPr lang="ru-RU" sz="3200" b="1" dirty="0"/>
              <a:t>Различные типы данных в </a:t>
            </a:r>
            <a:r>
              <a:rPr lang="en-US" sz="3200" b="1" dirty="0"/>
              <a:t>Uri</a:t>
            </a:r>
            <a:br>
              <a:rPr kumimoji="0" lang="en-US" sz="3200" b="1" i="0" u="none" strike="noStrike" cap="none" normalizeH="0" noProof="0" dirty="0">
                <a:ln>
                  <a:noFill/>
                </a:ln>
                <a:effectLst/>
                <a:uLnTx/>
                <a:uFillTx/>
              </a:rPr>
            </a:br>
            <a:endParaRPr kumimoji="0" lang="en-US" sz="3200" b="1" i="0" u="none" strike="noStrike" cap="none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4AE6460-2CC3-4E6F-9D94-31D86E5BA982}"/>
              </a:ext>
            </a:extLst>
          </p:cNvPr>
          <p:cNvSpPr/>
          <p:nvPr/>
        </p:nvSpPr>
        <p:spPr>
          <a:xfrm>
            <a:off x="639193" y="314760"/>
            <a:ext cx="10528916" cy="334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Uri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Uri.parse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android.resource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your.app.package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/"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R.raw.play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Uri </a:t>
            </a:r>
            <a:r>
              <a:rPr lang="en-US" sz="2400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Uri.parse</a:t>
            </a:r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("geo:54.354183,37.34011");</a:t>
            </a:r>
            <a:endParaRPr lang="ru-RU" sz="24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ru-RU" sz="2400" i="1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lang="ru-RU" sz="2400" i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i="1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ru-RU" sz="2400" i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ru-RU" sz="2400" i="1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Uri.parse</a:t>
            </a:r>
            <a:r>
              <a:rPr lang="ru-RU" sz="2400" i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("tel:12345");</a:t>
            </a:r>
            <a:endParaRPr lang="ru-RU" sz="24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uri.getScheme</a:t>
            </a:r>
            <a:r>
              <a:rPr lang="en-US" sz="2400" i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sz="2400" i="1" dirty="0" err="1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tel</a:t>
            </a:r>
            <a:br>
              <a:rPr lang="en-US" sz="2400" i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i="1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uri.getSchemeSpecificPart</a:t>
            </a:r>
            <a:r>
              <a:rPr lang="en-US" sz="2400" i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r>
              <a:rPr lang="en-US" sz="2400" i="1" dirty="0">
                <a:solidFill>
                  <a:srgbClr val="0070C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12345</a:t>
            </a:r>
            <a:endParaRPr lang="ru-RU" sz="2400" dirty="0">
              <a:solidFill>
                <a:srgbClr val="0070C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50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80474" y="1147528"/>
            <a:ext cx="4461755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Явные намерения</a:t>
            </a:r>
            <a:endParaRPr kumimoji="0" lang="en-US" sz="44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488B2B4-52BD-493B-B4E9-5382E5C25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724" y="1227311"/>
            <a:ext cx="5718671" cy="440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012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639193" y="4842453"/>
            <a:ext cx="4880378" cy="6837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rgbClr val="40BAD2"/>
              </a:buClr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Явные намерения. Случай 1</a:t>
            </a:r>
            <a:endParaRPr kumimoji="0" lang="en-US" sz="3200" b="1" i="0" u="none" strike="noStrike" cap="none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AE72BF7-6DE5-4C4F-888B-504AF4C3B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94" y="304874"/>
            <a:ext cx="4880377" cy="375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527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7CA90-8A3B-4FD4-A945-DB2F2673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4878" cy="4601183"/>
          </a:xfrm>
        </p:spPr>
        <p:txBody>
          <a:bodyPr/>
          <a:lstStyle/>
          <a:p>
            <a:r>
              <a:rPr lang="ru-RU" sz="4600" b="1" spc="-100" dirty="0"/>
              <a:t>Неглавные активности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8FB7F3-51B1-4DF1-87FD-1D12224F85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13" t="9286" r="28565" b="36307"/>
          <a:stretch/>
        </p:blipFill>
        <p:spPr>
          <a:xfrm>
            <a:off x="3583865" y="856224"/>
            <a:ext cx="8155830" cy="513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35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639193" y="4842453"/>
            <a:ext cx="4880378" cy="6837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rgbClr val="40BAD2"/>
              </a:buClr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Явные намерения. Случай 2</a:t>
            </a:r>
            <a:endParaRPr kumimoji="0" lang="en-US" sz="3200" b="1" i="0" u="none" strike="noStrike" cap="none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071D635-2F7E-4F2B-B767-7F43C2032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170" y="377246"/>
            <a:ext cx="5177025" cy="399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47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639193" y="4842453"/>
            <a:ext cx="4880378" cy="6837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rgbClr val="40BAD2"/>
              </a:buClr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Явные намерения. Случай 3</a:t>
            </a:r>
            <a:endParaRPr kumimoji="0" lang="en-US" sz="3200" b="1" i="0" u="none" strike="noStrike" cap="none" normalizeH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2EE42B-8758-471F-B7AC-D99B4D6AA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382" y="90825"/>
            <a:ext cx="5548619" cy="42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51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7CA90-8A3B-4FD4-A945-DB2F2673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600" b="1" spc="-100" dirty="0"/>
              <a:t>Неявные намерения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E7D7156-57F5-468A-9905-E61B3098E0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271" y="1373259"/>
            <a:ext cx="7618304" cy="387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57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>
                <a:srgbClr val="40BAD2"/>
              </a:buClr>
              <a:buSzTx/>
              <a:tabLst/>
              <a:defRPr/>
            </a:pPr>
            <a:r>
              <a:rPr lang="en-US" sz="3200" b="1"/>
              <a:t>Контекст</a:t>
            </a:r>
            <a:br>
              <a:rPr kumimoji="0" lang="en-US" sz="3200" b="1" i="0" u="none" strike="noStrike" cap="none" normalizeH="0" noProof="0">
                <a:ln>
                  <a:noFill/>
                </a:ln>
                <a:effectLst/>
                <a:uLnTx/>
                <a:uFillTx/>
              </a:rPr>
            </a:br>
            <a:endParaRPr kumimoji="0" lang="en-US" sz="3200" b="1" i="0" u="none" strike="noStrike" cap="none" normalizeH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AutoShape 2" descr="android context inheritance tree">
            <a:extLst>
              <a:ext uri="{FF2B5EF4-FFF2-40B4-BE49-F238E27FC236}">
                <a16:creationId xmlns:a16="http://schemas.microsoft.com/office/drawing/2014/main" id="{8057DD19-48B4-4E70-B7DB-06F13DE1C1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32B93A-1CBB-4595-8516-86B834C84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2" r="63913" b="62132"/>
          <a:stretch/>
        </p:blipFill>
        <p:spPr>
          <a:xfrm>
            <a:off x="2142506" y="638175"/>
            <a:ext cx="8211788" cy="316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69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414" y="1046657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600" b="1" spc="-100" dirty="0"/>
              <a:t>Действия н</a:t>
            </a:r>
            <a:r>
              <a:rPr lang="en-US" sz="4600" b="1" spc="-100" dirty="0" err="1"/>
              <a:t>амерени</a:t>
            </a:r>
            <a:r>
              <a:rPr lang="ru-RU" sz="4600" b="1" spc="-100" dirty="0"/>
              <a:t>й</a:t>
            </a:r>
            <a:endParaRPr lang="en-US" sz="4600" b="1" spc="-1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0BF55A9-42A9-4414-B373-FE55F4885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8663"/>
              </p:ext>
            </p:extLst>
          </p:nvPr>
        </p:nvGraphicFramePr>
        <p:xfrm>
          <a:off x="4770873" y="1516203"/>
          <a:ext cx="6731299" cy="3941892"/>
        </p:xfrm>
        <a:graphic>
          <a:graphicData uri="http://schemas.openxmlformats.org/drawingml/2006/table">
            <a:tbl>
              <a:tblPr firstRow="1" firstCol="1" bandRow="1"/>
              <a:tblGrid>
                <a:gridCol w="2233622">
                  <a:extLst>
                    <a:ext uri="{9D8B030D-6E8A-4147-A177-3AD203B41FA5}">
                      <a16:colId xmlns:a16="http://schemas.microsoft.com/office/drawing/2014/main" val="2564081431"/>
                    </a:ext>
                  </a:extLst>
                </a:gridCol>
                <a:gridCol w="4497677">
                  <a:extLst>
                    <a:ext uri="{9D8B030D-6E8A-4147-A177-3AD203B41FA5}">
                      <a16:colId xmlns:a16="http://schemas.microsoft.com/office/drawing/2014/main" val="27027822"/>
                    </a:ext>
                  </a:extLst>
                </a:gridCol>
              </a:tblGrid>
              <a:tr h="2896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ACTION_ANSWER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Открывает активность, связанную с входящими звонками.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28867"/>
                  </a:ext>
                </a:extLst>
              </a:tr>
              <a:tr h="2896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ACTION_CALL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Открывает активность, инициализирующую обращение к телефону.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773032"/>
                  </a:ext>
                </a:extLst>
              </a:tr>
              <a:tr h="2896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ACTION_HEADSET_PLUG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Подключение наушников.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516891"/>
                  </a:ext>
                </a:extLst>
              </a:tr>
              <a:tr h="4503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ACTION_SEND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Вызов активности для отправки данных, указанных в намерении. 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9916" marR="29916" marT="29916" marB="29916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688620"/>
                  </a:ext>
                </a:extLst>
              </a:tr>
              <a:tr h="4729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ACTION_SENDTO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Открывает активность для отправки сообщений контакту, указанному в пути URI, который определяется в намерении.</a:t>
                      </a:r>
                      <a:endParaRPr lang="ru-RU" sz="1200" b="1" kern="10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930270"/>
                  </a:ext>
                </a:extLst>
              </a:tr>
              <a:tr h="1064898">
                <a:tc>
                  <a:txBody>
                    <a:bodyPr/>
                    <a:lstStyle/>
                    <a:p>
                      <a:pPr indent="2159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ACTION_VIEW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Общее действие просмотра чего-либо. Выбор приложения зависит от схемы (протокола) данных: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http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 будут открывать браузер,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tel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 вызовут приложение для дозвона,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geo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 откроет программу </a:t>
                      </a:r>
                      <a:r>
                        <a:rPr lang="ru-RU" sz="1200" b="1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Google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 </a:t>
                      </a:r>
                      <a:r>
                        <a:rPr lang="ru-RU" sz="1200" b="1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Maps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jpg –</a:t>
                      </a: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 просмотр фото.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56559"/>
                  </a:ext>
                </a:extLst>
              </a:tr>
              <a:tr h="6702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ACTION_WEB_SEARCH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Arial Unicode MS"/>
                          <a:cs typeface="Arial Unicode MS"/>
                        </a:rPr>
                        <a:t>Открывает активность поиска информации в интернете, основываясь на передаваемых данных с помощью пути URI; как правило, при этом запускается браузер.</a:t>
                      </a:r>
                      <a:endParaRPr lang="ru-RU" sz="1200" b="1" kern="100" dirty="0">
                        <a:effectLst/>
                        <a:latin typeface="Liberation Serif"/>
                        <a:ea typeface="Arial Unicode MS"/>
                        <a:cs typeface="Arial Unicode MS"/>
                      </a:endParaRPr>
                    </a:p>
                  </a:txBody>
                  <a:tcPr marL="23618" marR="23618" marT="23618" marB="23618" anchor="ctr">
                    <a:lnL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127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66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>
                <a:srgbClr val="40BAD2"/>
              </a:buClr>
              <a:buSzTx/>
              <a:tabLst/>
              <a:defRPr/>
            </a:pPr>
            <a:r>
              <a:rPr lang="en-US" sz="3200" b="1"/>
              <a:t>Контекст</a:t>
            </a:r>
            <a:br>
              <a:rPr kumimoji="0" lang="en-US" sz="3200" b="1" i="0" u="none" strike="noStrike" cap="none" normalizeH="0" noProof="0">
                <a:ln>
                  <a:noFill/>
                </a:ln>
                <a:effectLst/>
                <a:uLnTx/>
                <a:uFillTx/>
              </a:rPr>
            </a:br>
            <a:endParaRPr kumimoji="0" lang="en-US" sz="3200" b="1" i="0" u="none" strike="noStrike" cap="none" normalizeH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C589EA-2F9A-424E-AE75-447A3086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93" y="484632"/>
            <a:ext cx="10019027" cy="3556755"/>
          </a:xfrm>
          <a:prstGeom prst="rect">
            <a:avLst/>
          </a:prstGeom>
        </p:spPr>
      </p:pic>
      <p:sp>
        <p:nvSpPr>
          <p:cNvPr id="4" name="Стрелка: влево 3">
            <a:extLst>
              <a:ext uri="{FF2B5EF4-FFF2-40B4-BE49-F238E27FC236}">
                <a16:creationId xmlns:a16="http://schemas.microsoft.com/office/drawing/2014/main" id="{2FD59C6F-AB91-4624-9387-646579184E9C}"/>
              </a:ext>
            </a:extLst>
          </p:cNvPr>
          <p:cNvSpPr/>
          <p:nvPr/>
        </p:nvSpPr>
        <p:spPr>
          <a:xfrm>
            <a:off x="7131637" y="1139424"/>
            <a:ext cx="1595113" cy="5024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4A9E1-84B2-4FD0-9AD2-1352288983CA}"/>
              </a:ext>
            </a:extLst>
          </p:cNvPr>
          <p:cNvSpPr txBox="1"/>
          <p:nvPr/>
        </p:nvSpPr>
        <p:spPr>
          <a:xfrm>
            <a:off x="7403015" y="1180649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Создание</a:t>
            </a:r>
          </a:p>
        </p:txBody>
      </p:sp>
    </p:spTree>
    <p:extLst>
      <p:ext uri="{BB962C8B-B14F-4D97-AF65-F5344CB8AC3E}">
        <p14:creationId xmlns:p14="http://schemas.microsoft.com/office/powerpoint/2010/main" val="195924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Возможные способы получения контекста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574147" y="509900"/>
            <a:ext cx="10559072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ru-RU" sz="2400" b="1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etBaseContext</a:t>
            </a:r>
            <a:r>
              <a:rPr lang="ru-RU" sz="2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базовый контекст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getApplicationContext</a:t>
            </a:r>
            <a:r>
              <a:rPr lang="ru-RU" sz="2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- </a:t>
            </a:r>
            <a:r>
              <a:rPr lang="ru-RU" sz="2400" dirty="0">
                <a:solidFill>
                  <a:srgbClr val="333333"/>
                </a:solidFill>
                <a:latin typeface="Arial" panose="020B0604020202020204" pitchFamily="34" charset="0"/>
              </a:rPr>
              <a:t>контекст всего приложения (ссылка)</a:t>
            </a:r>
            <a:endParaRPr lang="ru-RU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getContext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- 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ссылка на текущий объект (активность или сервис)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lang="ru-RU" sz="2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- 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то же, что и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getContext</a:t>
            </a:r>
            <a:endParaRPr lang="ru-RU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MainActivity.this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- ссылку на объект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MainActivity</a:t>
            </a:r>
            <a:endParaRPr lang="ru-RU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getActivity</a:t>
            </a:r>
            <a:r>
              <a:rPr lang="ru-RU" sz="24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- 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объект родительской активности внутри объекта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463193" y="334723"/>
            <a:ext cx="11244174" cy="3937374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7771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900" b="1" spc="-100" dirty="0"/>
              <a:t>Намерения</a:t>
            </a:r>
            <a:endParaRPr lang="en-US" sz="5900" b="1" spc="-1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8C7EB8-80AA-4407-913D-0286B4253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775" y="540550"/>
            <a:ext cx="4887007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4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80474" y="1147528"/>
            <a:ext cx="4461755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Явные намерения</a:t>
            </a:r>
            <a:endParaRPr kumimoji="0" lang="en-US" sz="44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488B2B4-52BD-493B-B4E9-5382E5C25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724" y="1227311"/>
            <a:ext cx="5718671" cy="440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67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900" b="1" spc="-100" dirty="0"/>
              <a:t>Явные намерения</a:t>
            </a:r>
            <a:endParaRPr lang="en-US" sz="5900" b="1" spc="-1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69E56C4-256D-4352-9ED5-86602C95E0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546652"/>
            <a:ext cx="4128052" cy="412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F04E56-1EEC-412E-8595-B369C775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083" y="502929"/>
            <a:ext cx="6719831" cy="32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7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900" b="1" spc="-100" dirty="0"/>
              <a:t>Неявные намерения</a:t>
            </a:r>
            <a:endParaRPr lang="en-US" sz="5900" b="1" spc="-1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07D42FC-8ACB-4801-96BA-C07F2B7D85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127" y="381526"/>
            <a:ext cx="7618304" cy="387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45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5900" b="1" spc="-100" dirty="0"/>
              <a:t>Неявные намерения</a:t>
            </a:r>
            <a:endParaRPr lang="en-US" sz="5900" b="1" spc="-1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EE56E5-2A98-4C4C-9394-D407F37ED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57" y="638174"/>
            <a:ext cx="10899083" cy="32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99481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397</Words>
  <Application>Microsoft Office PowerPoint</Application>
  <PresentationFormat>Широкоэкранный</PresentationFormat>
  <Paragraphs>53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Corbel</vt:lpstr>
      <vt:lpstr>Liberation Serif</vt:lpstr>
      <vt:lpstr>Times New Roman</vt:lpstr>
      <vt:lpstr>Wingdings 2</vt:lpstr>
      <vt:lpstr>Рамка</vt:lpstr>
      <vt:lpstr>Намерения</vt:lpstr>
      <vt:lpstr>Презентация PowerPoint</vt:lpstr>
      <vt:lpstr>Презентация PowerPoint</vt:lpstr>
      <vt:lpstr>Презентация PowerPoint</vt:lpstr>
      <vt:lpstr>Намерения</vt:lpstr>
      <vt:lpstr>Презентация PowerPoint</vt:lpstr>
      <vt:lpstr>Явные намерения</vt:lpstr>
      <vt:lpstr>Неявные намерения</vt:lpstr>
      <vt:lpstr>Неявные намерения</vt:lpstr>
      <vt:lpstr>Намерения</vt:lpstr>
      <vt:lpstr>Ссылка как пример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Неглавные активности</vt:lpstr>
      <vt:lpstr>Презентация PowerPoint</vt:lpstr>
      <vt:lpstr>Презентация PowerPoint</vt:lpstr>
      <vt:lpstr>Неявные намерения</vt:lpstr>
      <vt:lpstr>Действия намерений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Андроид  практикум</dc:title>
  <dc:creator>mobile3</dc:creator>
  <cp:lastModifiedBy> </cp:lastModifiedBy>
  <cp:revision>18</cp:revision>
  <dcterms:created xsi:type="dcterms:W3CDTF">2020-11-09T04:50:56Z</dcterms:created>
  <dcterms:modified xsi:type="dcterms:W3CDTF">2020-11-12T16:27:34Z</dcterms:modified>
</cp:coreProperties>
</file>