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9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C71D-63E3-EF41-AA96-B8DC86430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Match Study: Abbreviated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71AF3-7FDC-4141-8418-458109A97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Iria Wang</a:t>
            </a:r>
          </a:p>
        </p:txBody>
      </p:sp>
    </p:spTree>
    <p:extLst>
      <p:ext uri="{BB962C8B-B14F-4D97-AF65-F5344CB8AC3E}">
        <p14:creationId xmlns:p14="http://schemas.microsoft.com/office/powerpoint/2010/main" val="172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4BFD-8114-2440-87EE-166A6519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8A852-272D-394E-B6DD-042401EF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810BD-A3C7-1E4D-B7E0-E6D5707D2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Template Length</a:t>
            </a:r>
          </a:p>
          <a:p>
            <a:r>
              <a:rPr lang="en-US" dirty="0"/>
              <a:t>Minimum Match Score (MMS)</a:t>
            </a:r>
          </a:p>
          <a:p>
            <a:r>
              <a:rPr lang="en-US" dirty="0"/>
              <a:t>Rotation Angle Range (RAR)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6D50D-F041-AF49-A6F1-49920D03F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Dependent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EB7C-DC4B-9B43-8FCD-9209415DA0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  <a:p>
            <a:pPr lvl="1"/>
            <a:r>
              <a:rPr lang="en-US" dirty="0"/>
              <a:t>Standard deviation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Mean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594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4168-4BDB-5F4C-BA26-95D315E5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F64-6E8F-4B4D-90C9-34E9CE82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MMS: 800</a:t>
            </a:r>
          </a:p>
          <a:p>
            <a:pPr lvl="1"/>
            <a:r>
              <a:rPr lang="en-US" dirty="0"/>
              <a:t>&lt;800: usable, but likely to pattern match incorrectly</a:t>
            </a:r>
          </a:p>
          <a:p>
            <a:pPr lvl="1"/>
            <a:r>
              <a:rPr lang="en-US" dirty="0"/>
              <a:t>&gt;800: usable, but likely not to pattern match</a:t>
            </a:r>
          </a:p>
          <a:p>
            <a:r>
              <a:rPr lang="en-US" dirty="0"/>
              <a:t>RAR: none</a:t>
            </a:r>
          </a:p>
          <a:p>
            <a:pPr lvl="1"/>
            <a:r>
              <a:rPr lang="en-US" dirty="0"/>
              <a:t>Takes 4x longer to pattern match</a:t>
            </a:r>
          </a:p>
          <a:p>
            <a:r>
              <a:rPr lang="en-US" dirty="0"/>
              <a:t>Template width: template should just encompass whole Fiducial Mark</a:t>
            </a:r>
          </a:p>
          <a:p>
            <a:r>
              <a:rPr lang="en-US" dirty="0"/>
              <a:t>Template length: there is an optimal range for each Fiducial Mark to minimize time and maximize accuracy</a:t>
            </a:r>
          </a:p>
          <a:p>
            <a:r>
              <a:rPr lang="en-US" dirty="0"/>
              <a:t>Studies were replicated on a second sensor with similar or the same results</a:t>
            </a:r>
          </a:p>
        </p:txBody>
      </p:sp>
    </p:spTree>
    <p:extLst>
      <p:ext uri="{BB962C8B-B14F-4D97-AF65-F5344CB8AC3E}">
        <p14:creationId xmlns:p14="http://schemas.microsoft.com/office/powerpoint/2010/main" val="5541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17316-0A6D-CD4B-AB22-95408029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Mark F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B439-7111-9F49-B280-AB1D739FE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Time: &lt;60 </a:t>
            </a:r>
            <a:r>
              <a:rPr lang="en-US" dirty="0" err="1">
                <a:solidFill>
                  <a:srgbClr val="FFFFFF"/>
                </a:solidFill>
              </a:rPr>
              <a:t>ms</a:t>
            </a:r>
            <a:r>
              <a:rPr lang="en-US" dirty="0">
                <a:solidFill>
                  <a:srgbClr val="FFFFFF"/>
                </a:solidFill>
              </a:rPr>
              <a:t> to pattern match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Accuracy: &lt;2 um within expected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Optimal length: between 34 and 50 pixels</a:t>
            </a: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3C493-77B9-DE4D-9A7B-20DB70862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993556"/>
            <a:ext cx="6866506" cy="4869613"/>
          </a:xfrm>
          <a:prstGeom prst="rect">
            <a:avLst/>
          </a:prstGeom>
        </p:spPr>
      </p:pic>
      <p:pic>
        <p:nvPicPr>
          <p:cNvPr id="17" name="Picture 16" descr="A blurry image of a white wall&#10;&#10;Description automatically generated">
            <a:extLst>
              <a:ext uri="{FF2B5EF4-FFF2-40B4-BE49-F238E27FC236}">
                <a16:creationId xmlns:a16="http://schemas.microsoft.com/office/drawing/2014/main" id="{F029B4C1-D95D-9D48-BAC3-504F39B8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53" y="4425661"/>
            <a:ext cx="508000" cy="25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AF890-4728-7B4A-A1BD-2A8F3733679E}"/>
              </a:ext>
            </a:extLst>
          </p:cNvPr>
          <p:cNvSpPr txBox="1"/>
          <p:nvPr/>
        </p:nvSpPr>
        <p:spPr>
          <a:xfrm>
            <a:off x="1128829" y="468562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68x34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D5AF9F6-635D-3346-8BE6-5AECC170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46" y="4418746"/>
            <a:ext cx="508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A8958B-2677-454A-8AEB-7979143C9E88}"/>
              </a:ext>
            </a:extLst>
          </p:cNvPr>
          <p:cNvSpPr txBox="1"/>
          <p:nvPr/>
        </p:nvSpPr>
        <p:spPr>
          <a:xfrm>
            <a:off x="1876722" y="480583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68x50</a:t>
            </a:r>
          </a:p>
        </p:txBody>
      </p:sp>
    </p:spTree>
    <p:extLst>
      <p:ext uri="{BB962C8B-B14F-4D97-AF65-F5344CB8AC3E}">
        <p14:creationId xmlns:p14="http://schemas.microsoft.com/office/powerpoint/2010/main" val="132077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8E566-8C5E-4141-90E8-E38CBBD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Mark 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18C6-550A-8C41-8132-A8A4833C8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Time: &lt;60 </a:t>
            </a:r>
            <a:r>
              <a:rPr lang="en-US" dirty="0" err="1">
                <a:solidFill>
                  <a:srgbClr val="FFFFFF"/>
                </a:solidFill>
              </a:rPr>
              <a:t>ms</a:t>
            </a:r>
            <a:r>
              <a:rPr lang="en-US" dirty="0">
                <a:solidFill>
                  <a:srgbClr val="FFFFFF"/>
                </a:solidFill>
              </a:rPr>
              <a:t> to pattern match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Accuracy: &lt;2 um within expected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Optimal length: between 32 and 44 pixels</a:t>
            </a:r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A56BE-6B5F-4443-837E-4C821CE16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979774"/>
            <a:ext cx="6866506" cy="4897178"/>
          </a:xfrm>
          <a:prstGeom prst="rect">
            <a:avLst/>
          </a:prstGeom>
        </p:spPr>
      </p:pic>
      <p:pic>
        <p:nvPicPr>
          <p:cNvPr id="17" name="Picture 16" descr="A close up of a persons face&#10;&#10;Description automatically generated">
            <a:extLst>
              <a:ext uri="{FF2B5EF4-FFF2-40B4-BE49-F238E27FC236}">
                <a16:creationId xmlns:a16="http://schemas.microsoft.com/office/drawing/2014/main" id="{E2021776-84DB-AA42-874F-76C46888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46" y="4501435"/>
            <a:ext cx="4699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7AC959-EDCC-594F-BE26-728718E19F48}"/>
              </a:ext>
            </a:extLst>
          </p:cNvPr>
          <p:cNvSpPr txBox="1"/>
          <p:nvPr/>
        </p:nvSpPr>
        <p:spPr>
          <a:xfrm>
            <a:off x="1627272" y="482190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62x44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7DA75E-52BE-8D46-9F73-34A13F9A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50" y="4545885"/>
            <a:ext cx="469900" cy="241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8060F1-C3C6-4C4D-8AAC-61CE90060D69}"/>
              </a:ext>
            </a:extLst>
          </p:cNvPr>
          <p:cNvSpPr txBox="1"/>
          <p:nvPr/>
        </p:nvSpPr>
        <p:spPr>
          <a:xfrm>
            <a:off x="1080276" y="47934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62x32</a:t>
            </a:r>
          </a:p>
        </p:txBody>
      </p:sp>
    </p:spTree>
    <p:extLst>
      <p:ext uri="{BB962C8B-B14F-4D97-AF65-F5344CB8AC3E}">
        <p14:creationId xmlns:p14="http://schemas.microsoft.com/office/powerpoint/2010/main" val="88402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731B-F07D-6645-B16F-1A582E4A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Mark 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9F00-D16E-3445-BE7A-0205779BD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Time: &lt;55 </a:t>
            </a:r>
            <a:r>
              <a:rPr lang="en-US" dirty="0" err="1">
                <a:solidFill>
                  <a:srgbClr val="FFFFFF"/>
                </a:solidFill>
              </a:rPr>
              <a:t>ms</a:t>
            </a:r>
            <a:r>
              <a:rPr lang="en-US" dirty="0">
                <a:solidFill>
                  <a:srgbClr val="FFFFFF"/>
                </a:solidFill>
              </a:rPr>
              <a:t> to pattern match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Accuracy: &lt;2 um within expected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Optimal length: between 24 and 36 pixels</a:t>
            </a:r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8453D-4B38-3845-9622-BB0FAB912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011710"/>
            <a:ext cx="6866506" cy="4833306"/>
          </a:xfrm>
          <a:prstGeom prst="rect">
            <a:avLst/>
          </a:prstGeom>
        </p:spPr>
      </p:pic>
      <p:pic>
        <p:nvPicPr>
          <p:cNvPr id="17" name="Picture 16" descr="A picture containing white, photo&#10;&#10;Description automatically generated">
            <a:extLst>
              <a:ext uri="{FF2B5EF4-FFF2-40B4-BE49-F238E27FC236}">
                <a16:creationId xmlns:a16="http://schemas.microsoft.com/office/drawing/2014/main" id="{1032DD80-9B71-1147-A686-717C29B0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28" y="4470104"/>
            <a:ext cx="658368" cy="1795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AAA14B-57A4-624C-AF76-5E80121252C3}"/>
              </a:ext>
            </a:extLst>
          </p:cNvPr>
          <p:cNvSpPr txBox="1"/>
          <p:nvPr/>
        </p:nvSpPr>
        <p:spPr>
          <a:xfrm>
            <a:off x="1157021" y="464965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88x24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93D5AE-8634-B449-A290-5511966752EC}"/>
              </a:ext>
            </a:extLst>
          </p:cNvPr>
          <p:cNvSpPr txBox="1"/>
          <p:nvPr/>
        </p:nvSpPr>
        <p:spPr>
          <a:xfrm>
            <a:off x="1960621" y="470386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88x36</a:t>
            </a:r>
          </a:p>
        </p:txBody>
      </p:sp>
      <p:pic>
        <p:nvPicPr>
          <p:cNvPr id="26" name="Picture 25" descr="A picture containing spoon, tableware&#10;&#10;Description automatically generated">
            <a:extLst>
              <a:ext uri="{FF2B5EF4-FFF2-40B4-BE49-F238E27FC236}">
                <a16:creationId xmlns:a16="http://schemas.microsoft.com/office/drawing/2014/main" id="{9CBCBFFB-CC61-3547-A1E4-DDBB8D65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72" y="4417733"/>
            <a:ext cx="694944" cy="2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018E9-8C52-A14A-8396-B7DF906B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Mark 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32C957-AD0F-4F52-80A7-2EF8926C5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Time: &lt;50 </a:t>
            </a:r>
            <a:r>
              <a:rPr lang="en-US" dirty="0" err="1">
                <a:solidFill>
                  <a:srgbClr val="FFFFFF"/>
                </a:solidFill>
              </a:rPr>
              <a:t>ms</a:t>
            </a:r>
            <a:r>
              <a:rPr lang="en-US" dirty="0">
                <a:solidFill>
                  <a:srgbClr val="FFFFFF"/>
                </a:solidFill>
              </a:rPr>
              <a:t> to pattern match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Accuracy: &lt;2 um within expected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Optimal length: between 26 and 42 pixels</a:t>
            </a:r>
          </a:p>
        </p:txBody>
      </p:sp>
      <p:pic>
        <p:nvPicPr>
          <p:cNvPr id="8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8DF39-4BEE-DA4B-92E6-2CEA90CF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992430"/>
            <a:ext cx="6866506" cy="4871865"/>
          </a:xfrm>
          <a:prstGeom prst="rect">
            <a:avLst/>
          </a:prstGeom>
        </p:spPr>
      </p:pic>
      <p:pic>
        <p:nvPicPr>
          <p:cNvPr id="18" name="Picture 17" descr="A blurry photo&#10;&#10;Description automatically generated">
            <a:extLst>
              <a:ext uri="{FF2B5EF4-FFF2-40B4-BE49-F238E27FC236}">
                <a16:creationId xmlns:a16="http://schemas.microsoft.com/office/drawing/2014/main" id="{4AA8F1FB-8F1E-2141-A4F4-03AB1173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05" y="4437496"/>
            <a:ext cx="557784" cy="1959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33039-4193-9E4E-A799-1D2F39F3E88D}"/>
              </a:ext>
            </a:extLst>
          </p:cNvPr>
          <p:cNvSpPr txBox="1"/>
          <p:nvPr/>
        </p:nvSpPr>
        <p:spPr>
          <a:xfrm>
            <a:off x="1124967" y="463347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74x26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8C7DD-68F3-224D-BEB6-FA87CBF1BF84}"/>
              </a:ext>
            </a:extLst>
          </p:cNvPr>
          <p:cNvSpPr txBox="1"/>
          <p:nvPr/>
        </p:nvSpPr>
        <p:spPr>
          <a:xfrm>
            <a:off x="1807603" y="470308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74x42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B801B8-02EE-0E4B-B436-F6C4DE7F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434" y="4394012"/>
            <a:ext cx="557784" cy="3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9FDA8D-4537-4117-9660-1EB8CF51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23F7B-BC43-D84A-B392-4766EE0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419225"/>
            <a:ext cx="3433375" cy="208586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511-8596-F849-B83D-B388B7F1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3505095"/>
            <a:ext cx="3433375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Used optimal sizes to measure Fiducial to Fiducial – the skew is still there!!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88EAC-E3F6-4B14-9468-1DC7E0E4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02F9CE-C438-5248-A3FC-3C73D3D3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77" y="971403"/>
            <a:ext cx="2796711" cy="21325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3B540B-29DC-4D6F-9EFA-4D1D7A6AA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755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646205-C13E-F942-A96A-96DF4766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12" y="650688"/>
            <a:ext cx="3583688" cy="277831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28558-1FA4-4AA9-A333-D9E120BB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022" y="3568646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252EF-2E8C-694D-929E-090292408CF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08974" y="3592970"/>
            <a:ext cx="3584448" cy="27797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3B9663-2814-4931-85B0-3ADFAF7C6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5563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D0854-DB8C-8146-88D9-19F1CF5902C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101583" y="3600602"/>
            <a:ext cx="3584448" cy="277977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5EADC-7E5C-DD45-952D-EB559C44F4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34" y="662497"/>
            <a:ext cx="3584448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9FDA8D-4537-4117-9660-1EB8CF51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68A2B-2779-6648-9A41-EFAA99B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419225"/>
            <a:ext cx="3433375" cy="208586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639D-4439-854D-A788-3B9ED7CC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3505095"/>
            <a:ext cx="3433375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Used optimal sizes to measure Fiducial to Fiducial – the skew is still there!!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88EAC-E3F6-4B14-9468-1DC7E0E4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4D98F-0F91-4E41-81C8-6FD2E0929D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66" y="662497"/>
            <a:ext cx="3584448" cy="27797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3B540B-29DC-4D6F-9EFA-4D1D7A6AA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755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5AAAD-BE74-2248-84F5-AAD5E3858B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52" y="686821"/>
            <a:ext cx="3584448" cy="27797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28558-1FA4-4AA9-A333-D9E120BB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022" y="3568646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8D5C8-CB6B-2649-A4DF-8154C869C63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85743" y="3610789"/>
            <a:ext cx="3584448" cy="27797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3B9663-2814-4931-85B0-3ADFAF7C6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5563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054890-5D0D-844C-A2BA-239DF64EFCE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101583" y="3617294"/>
            <a:ext cx="3584448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5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260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Pattern Match Study: Abbreviated Results</vt:lpstr>
      <vt:lpstr>Variables</vt:lpstr>
      <vt:lpstr>General Results</vt:lpstr>
      <vt:lpstr>Mark F</vt:lpstr>
      <vt:lpstr>Mark E</vt:lpstr>
      <vt:lpstr>Mark I</vt:lpstr>
      <vt:lpstr>Mark G</vt:lpstr>
      <vt:lpstr>Problem…</vt:lpstr>
      <vt:lpstr>Problem…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 Study: Abbreviated Results</dc:title>
  <dc:creator>Iria Wang</dc:creator>
  <cp:lastModifiedBy>Iria Wang</cp:lastModifiedBy>
  <cp:revision>1</cp:revision>
  <dcterms:created xsi:type="dcterms:W3CDTF">2019-07-15T15:42:49Z</dcterms:created>
  <dcterms:modified xsi:type="dcterms:W3CDTF">2019-07-15T15:49:37Z</dcterms:modified>
</cp:coreProperties>
</file>