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1" r:id="rId6"/>
    <p:sldId id="272" r:id="rId7"/>
    <p:sldId id="273" r:id="rId8"/>
    <p:sldId id="274" r:id="rId9"/>
    <p:sldId id="257" r:id="rId10"/>
    <p:sldId id="270" r:id="rId11"/>
    <p:sldId id="276" r:id="rId12"/>
    <p:sldId id="262" r:id="rId13"/>
    <p:sldId id="277" r:id="rId14"/>
    <p:sldId id="278" r:id="rId15"/>
    <p:sldId id="282" r:id="rId16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75" d="100"/>
          <a:sy n="75" d="100"/>
        </p:scale>
        <p:origin x="-540" y="-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247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F483FAA6-1C6F-4304-97D9-80FC75AADF86}" type="datetime1">
              <a:rPr lang="es-ES" smtClean="0"/>
              <a:t>22/01/2019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34A4844B-5D5D-4D8E-9E71-6B297DF4019B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A15728C-820A-4372-A9B6-9A10B49BCF4A}" type="datetime1">
              <a:rPr lang="es-ES" noProof="0" smtClean="0"/>
              <a:pPr/>
              <a:t>22/01/2019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8DE0FDE7-FE71-46E3-9512-437B13AD5F46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0FDE7-FE71-46E3-9512-437B13AD5F46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7463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0FDE7-FE71-46E3-9512-437B13AD5F46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29693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0FDE7-FE71-46E3-9512-437B13AD5F46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6184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0FDE7-FE71-46E3-9512-437B13AD5F46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1231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0FDE7-FE71-46E3-9512-437B13AD5F46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862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0FDE7-FE71-46E3-9512-437B13AD5F46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2337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0FDE7-FE71-46E3-9512-437B13AD5F46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2821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0FDE7-FE71-46E3-9512-437B13AD5F46}" type="slidenum">
              <a:rPr lang="es-E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4114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74812" y="1524000"/>
            <a:ext cx="8839201" cy="3200400"/>
          </a:xfrm>
        </p:spPr>
        <p:txBody>
          <a:bodyPr rtlCol="0">
            <a:noAutofit/>
          </a:bodyPr>
          <a:lstStyle>
            <a:lvl1pPr algn="l" rtl="0">
              <a:lnSpc>
                <a:spcPct val="90000"/>
              </a:lnSpc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74813" y="4876800"/>
            <a:ext cx="7162799" cy="990600"/>
          </a:xfrm>
        </p:spPr>
        <p:txBody>
          <a:bodyPr lIns="91440"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5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887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alternativ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5393372" y="0"/>
            <a:ext cx="67954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11" name="Rectángulo 10"/>
          <p:cNvSpPr/>
          <p:nvPr/>
        </p:nvSpPr>
        <p:spPr>
          <a:xfrm>
            <a:off x="5484812" y="0"/>
            <a:ext cx="6704012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8013" y="685800"/>
            <a:ext cx="4267200" cy="3886200"/>
          </a:xfrm>
        </p:spPr>
        <p:txBody>
          <a:bodyPr rtlCol="0" anchor="b">
            <a:noAutofit/>
          </a:bodyPr>
          <a:lstStyle>
            <a:lvl1pPr algn="l" rtl="0">
              <a:defRPr sz="40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08013" y="4724400"/>
            <a:ext cx="4267200" cy="1447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fld id="{C02B1484-D447-4C32-8F0C-7AB91D81757C}" type="datetime1">
              <a:rPr lang="es-ES" noProof="0" smtClean="0"/>
              <a:pPr/>
              <a:t>22/01/2019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fld id="{299542E4-2CCF-42F6-9D92-ED568035133D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3953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fld id="{295C98EF-2ED2-458F-9A3F-8DFE0709A797}" type="datetime1">
              <a:rPr lang="es-ES" noProof="0" smtClean="0"/>
              <a:pPr/>
              <a:t>22/01/2019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fld id="{299542E4-2CCF-42F6-9D92-ED568035133D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489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675812" y="685801"/>
            <a:ext cx="1219201" cy="54864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93813" y="685800"/>
            <a:ext cx="8153399" cy="54864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fld id="{FA633A34-8A09-41A0-9514-FE043CF66A39}" type="datetime1">
              <a:rPr lang="es-ES" noProof="0" smtClean="0"/>
              <a:pPr/>
              <a:t>22/01/2019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fld id="{299542E4-2CCF-42F6-9D92-ED568035133D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72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fld id="{922A927E-46EB-41D9-955C-E17FF86F0C6A}" type="datetime1">
              <a:rPr lang="es-ES" noProof="0" smtClean="0"/>
              <a:pPr/>
              <a:t>22/01/2019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fld id="{299542E4-2CCF-42F6-9D92-ED568035133D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400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3813" y="3429000"/>
            <a:ext cx="9601201" cy="2286000"/>
          </a:xfrm>
        </p:spPr>
        <p:txBody>
          <a:bodyPr rtlCol="0" anchor="b">
            <a:normAutofit/>
          </a:bodyPr>
          <a:lstStyle>
            <a:lvl1pPr algn="l" rtl="0">
              <a:defRPr sz="48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7543800" cy="1066800"/>
          </a:xfrm>
        </p:spPr>
        <p:txBody>
          <a:bodyPr lIns="91440" rtlCol="0" anchor="t"/>
          <a:lstStyle>
            <a:lvl1pPr marL="0" indent="0" algn="l" rtl="0">
              <a:spcBef>
                <a:spcPts val="0"/>
              </a:spcBef>
              <a:buNone/>
              <a:defRPr sz="2000" cap="all" spc="250" baseline="0">
                <a:solidFill>
                  <a:schemeClr val="bg2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fld id="{77688394-74F5-4B5A-A03D-43B89D6C22DA}" type="datetime1">
              <a:rPr lang="es-ES" noProof="0" smtClean="0"/>
              <a:pPr/>
              <a:t>22/01/2019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fld id="{299542E4-2CCF-42F6-9D92-ED568035133D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5788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4343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46812" y="1828801"/>
            <a:ext cx="4648202" cy="4343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fld id="{1B182727-E224-43E0-B0FE-6C831AAE3A4F}" type="datetime1">
              <a:rPr lang="es-ES" noProof="0" smtClean="0"/>
              <a:pPr/>
              <a:t>22/01/2019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fld id="{299542E4-2CCF-42F6-9D92-ED568035133D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138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4646376" cy="762000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93813" y="2438400"/>
            <a:ext cx="4648199" cy="37338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46812" y="1676400"/>
            <a:ext cx="4648201" cy="762000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246812" y="2438400"/>
            <a:ext cx="4648201" cy="37338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fld id="{CCFEB358-0346-4C2C-9079-44FF7BEF5FA1}" type="datetime1">
              <a:rPr lang="es-ES" noProof="0" smtClean="0"/>
              <a:pPr/>
              <a:t>22/01/2019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fld id="{299542E4-2CCF-42F6-9D92-ED568035133D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9569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fld id="{B908FD8D-EFD6-4C03-AC41-2BFEBC35861D}" type="datetime1">
              <a:rPr lang="es-ES" noProof="0" smtClean="0"/>
              <a:pPr/>
              <a:t>22/01/2019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fld id="{299542E4-2CCF-42F6-9D92-ED568035133D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213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s-ES" noProof="0" dirty="0"/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fld id="{993DA535-F841-4839-9C19-57A12BDD2B79}" type="datetime1">
              <a:rPr lang="es-ES" noProof="0" smtClean="0"/>
              <a:pPr/>
              <a:t>22/01/2019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fld id="{299542E4-2CCF-42F6-9D92-ED568035133D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366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11" name="Rectángulo 10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rtlCol="0" anchor="b">
            <a:noAutofit/>
          </a:bodyPr>
          <a:lstStyle>
            <a:lvl1pPr algn="l" rtl="0">
              <a:defRPr sz="40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094413" y="685800"/>
            <a:ext cx="5484970" cy="5486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fld id="{6C9315FE-5733-4A82-B109-05C82DE95611}" type="datetime1">
              <a:rPr lang="es-ES" noProof="0" smtClean="0"/>
              <a:pPr/>
              <a:t>22/01/2019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fld id="{299542E4-2CCF-42F6-9D92-ED568035133D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195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13" name="Rectángulo 12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rtlCol="0" anchor="b">
            <a:noAutofit/>
          </a:bodyPr>
          <a:lstStyle>
            <a:lvl1pPr algn="l" rtl="0">
              <a:defRPr sz="40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fld id="{4BFCFCB7-790B-4EF5-B738-642D51BC8E62}" type="datetime1">
              <a:rPr lang="es-ES" noProof="0" smtClean="0"/>
              <a:pPr/>
              <a:t>22/01/2019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fld id="{299542E4-2CCF-42F6-9D92-ED568035133D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719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93814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2938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12940-A9AA-44C1-B876-7D3272053AC1}" type="datetime1">
              <a:rPr lang="es-ES" noProof="0" smtClean="0"/>
              <a:pPr/>
              <a:t>22/01/2019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42E4-2CCF-42F6-9D92-ED568035133D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08209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Font typeface="Century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9164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316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licoreando.herokuapp.com/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licoreando.herokuapp.com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2004" y="1524000"/>
            <a:ext cx="8092009" cy="1977008"/>
          </a:xfrm>
        </p:spPr>
        <p:txBody>
          <a:bodyPr rtlCol="0"/>
          <a:lstStyle/>
          <a:p>
            <a:pPr rtl="0"/>
            <a:r>
              <a:rPr lang="es-ES" sz="8000" dirty="0" smtClean="0"/>
              <a:t>	</a:t>
            </a:r>
            <a:r>
              <a:rPr lang="es-ES" sz="8000" dirty="0" err="1" smtClean="0">
                <a:solidFill>
                  <a:srgbClr val="92D050"/>
                </a:solidFill>
              </a:rPr>
              <a:t>Licoreando</a:t>
            </a:r>
            <a:endParaRPr lang="es-ES" sz="8000" dirty="0">
              <a:solidFill>
                <a:srgbClr val="92D05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53852" y="4876800"/>
            <a:ext cx="9217024" cy="990600"/>
          </a:xfrm>
        </p:spPr>
        <p:txBody>
          <a:bodyPr rtlCol="0">
            <a:normAutofit/>
          </a:bodyPr>
          <a:lstStyle/>
          <a:p>
            <a:pPr algn="ctr" rtl="0"/>
            <a:r>
              <a:rPr lang="es-ES" dirty="0" smtClean="0">
                <a:solidFill>
                  <a:srgbClr val="92D050"/>
                </a:solidFill>
                <a:latin typeface="Bahnschrift SemiCondensed" panose="020B0502040204020203" pitchFamily="34" charset="0"/>
              </a:rPr>
              <a:t>Autores:	José </a:t>
            </a:r>
            <a:r>
              <a:rPr lang="es-ES" dirty="0" err="1" smtClean="0">
                <a:solidFill>
                  <a:srgbClr val="92D050"/>
                </a:solidFill>
                <a:latin typeface="Bahnschrift SemiCondensed" panose="020B0502040204020203" pitchFamily="34" charset="0"/>
              </a:rPr>
              <a:t>manuel</a:t>
            </a:r>
            <a:r>
              <a:rPr lang="es-ES" dirty="0" smtClean="0">
                <a:solidFill>
                  <a:srgbClr val="92D050"/>
                </a:solidFill>
                <a:latin typeface="Bahnschrift SemiCondensed" panose="020B0502040204020203" pitchFamily="34" charset="0"/>
              </a:rPr>
              <a:t> </a:t>
            </a:r>
            <a:r>
              <a:rPr lang="es-ES" dirty="0" err="1" smtClean="0">
                <a:solidFill>
                  <a:srgbClr val="92D050"/>
                </a:solidFill>
                <a:latin typeface="Bahnschrift SemiCondensed" panose="020B0502040204020203" pitchFamily="34" charset="0"/>
              </a:rPr>
              <a:t>lópez</a:t>
            </a:r>
            <a:r>
              <a:rPr lang="es-ES" dirty="0" smtClean="0">
                <a:solidFill>
                  <a:srgbClr val="92D050"/>
                </a:solidFill>
                <a:latin typeface="Bahnschrift SemiCondensed" panose="020B0502040204020203" pitchFamily="34" charset="0"/>
              </a:rPr>
              <a:t> </a:t>
            </a:r>
            <a:r>
              <a:rPr lang="es-ES" dirty="0" err="1" smtClean="0">
                <a:solidFill>
                  <a:srgbClr val="92D050"/>
                </a:solidFill>
                <a:latin typeface="Bahnschrift SemiCondensed" panose="020B0502040204020203" pitchFamily="34" charset="0"/>
              </a:rPr>
              <a:t>carnicer</a:t>
            </a:r>
            <a:endParaRPr lang="es-ES" dirty="0" smtClean="0">
              <a:solidFill>
                <a:srgbClr val="92D050"/>
              </a:solidFill>
              <a:latin typeface="Bahnschrift SemiCondensed" panose="020B0502040204020203" pitchFamily="34" charset="0"/>
            </a:endParaRPr>
          </a:p>
          <a:p>
            <a:pPr algn="ctr" rtl="0"/>
            <a:r>
              <a:rPr lang="es-ES" dirty="0" smtClean="0">
                <a:solidFill>
                  <a:srgbClr val="92D050"/>
                </a:solidFill>
                <a:latin typeface="Bahnschrift SemiCondensed" panose="020B0502040204020203" pitchFamily="34" charset="0"/>
              </a:rPr>
              <a:t>         Jesús </a:t>
            </a:r>
            <a:r>
              <a:rPr lang="es-ES" dirty="0" err="1" smtClean="0">
                <a:solidFill>
                  <a:srgbClr val="92D050"/>
                </a:solidFill>
                <a:latin typeface="Bahnschrift SemiCondensed" panose="020B0502040204020203" pitchFamily="34" charset="0"/>
              </a:rPr>
              <a:t>ortIz</a:t>
            </a:r>
            <a:r>
              <a:rPr lang="es-ES" dirty="0" smtClean="0">
                <a:solidFill>
                  <a:srgbClr val="92D050"/>
                </a:solidFill>
                <a:latin typeface="Bahnschrift SemiCondensed" panose="020B0502040204020203" pitchFamily="34" charset="0"/>
              </a:rPr>
              <a:t> calleja</a:t>
            </a:r>
          </a:p>
          <a:p>
            <a:pPr algn="ctr" rtl="0"/>
            <a:r>
              <a:rPr lang="es-ES" dirty="0">
                <a:solidFill>
                  <a:srgbClr val="92D050"/>
                </a:solidFill>
                <a:latin typeface="Bahnschrift SemiCondensed" panose="020B0502040204020203" pitchFamily="34" charset="0"/>
              </a:rPr>
              <a:t>	 </a:t>
            </a:r>
            <a:r>
              <a:rPr lang="es-ES" dirty="0" smtClean="0">
                <a:solidFill>
                  <a:srgbClr val="92D050"/>
                </a:solidFill>
                <a:latin typeface="Bahnschrift SemiCondensed" panose="020B0502040204020203" pitchFamily="34" charset="0"/>
              </a:rPr>
              <a:t>     David Romero </a:t>
            </a:r>
            <a:r>
              <a:rPr lang="es-ES" dirty="0" err="1" smtClean="0">
                <a:solidFill>
                  <a:srgbClr val="92D050"/>
                </a:solidFill>
                <a:latin typeface="Bahnschrift SemiCondensed" panose="020B0502040204020203" pitchFamily="34" charset="0"/>
              </a:rPr>
              <a:t>espárraga</a:t>
            </a:r>
            <a:endParaRPr lang="es-ES" dirty="0">
              <a:solidFill>
                <a:srgbClr val="92D050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8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1884" y="764704"/>
            <a:ext cx="9601200" cy="1296144"/>
          </a:xfrm>
        </p:spPr>
        <p:txBody>
          <a:bodyPr>
            <a:normAutofit/>
          </a:bodyPr>
          <a:lstStyle/>
          <a:p>
            <a:pPr algn="ctr"/>
            <a:r>
              <a:rPr lang="es-ES" dirty="0" smtClean="0">
                <a:solidFill>
                  <a:srgbClr val="92D050"/>
                </a:solidFill>
              </a:rPr>
              <a:t>SISTEMAS DE </a:t>
            </a:r>
            <a:r>
              <a:rPr lang="es-ES" dirty="0" smtClean="0">
                <a:solidFill>
                  <a:srgbClr val="92D050"/>
                </a:solidFill>
              </a:rPr>
              <a:t>RECOMENDACIÓN</a:t>
            </a:r>
            <a:r>
              <a:rPr lang="es-ES" dirty="0" smtClean="0">
                <a:solidFill>
                  <a:srgbClr val="92D050"/>
                </a:solidFill>
              </a:rPr>
              <a:t/>
            </a:r>
            <a:br>
              <a:rPr lang="es-ES" dirty="0" smtClean="0">
                <a:solidFill>
                  <a:srgbClr val="92D050"/>
                </a:solidFill>
              </a:rPr>
            </a:br>
            <a:endParaRPr lang="es-ES" dirty="0">
              <a:solidFill>
                <a:srgbClr val="92D050"/>
              </a:solidFill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837828" y="1700808"/>
            <a:ext cx="10873208" cy="41764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dirty="0" smtClean="0">
                <a:solidFill>
                  <a:srgbClr val="FFC000"/>
                </a:solidFill>
              </a:rPr>
              <a:t>Sistema de recomendación basado en </a:t>
            </a:r>
            <a:r>
              <a:rPr lang="es-ES" sz="3600" dirty="0" smtClean="0">
                <a:solidFill>
                  <a:srgbClr val="FFC000"/>
                </a:solidFill>
              </a:rPr>
              <a:t>contenido</a:t>
            </a:r>
          </a:p>
          <a:p>
            <a:endParaRPr lang="es-ES" sz="3600" dirty="0" smtClean="0">
              <a:solidFill>
                <a:srgbClr val="FFC000"/>
              </a:solidFill>
            </a:endParaRPr>
          </a:p>
          <a:p>
            <a:endParaRPr lang="es-ES" sz="3600" dirty="0" smtClean="0">
              <a:solidFill>
                <a:srgbClr val="92D05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 smtClean="0">
                <a:solidFill>
                  <a:srgbClr val="92D050"/>
                </a:solidFill>
              </a:rPr>
              <a:t>Formulario de gustos del usuario</a:t>
            </a:r>
          </a:p>
          <a:p>
            <a:endParaRPr lang="es-ES" sz="3600" dirty="0" smtClean="0">
              <a:solidFill>
                <a:srgbClr val="92D05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 smtClean="0">
                <a:solidFill>
                  <a:srgbClr val="92D050"/>
                </a:solidFill>
              </a:rPr>
              <a:t>Listado de productos según los gustos del </a:t>
            </a:r>
            <a:r>
              <a:rPr lang="es-ES" sz="3600" dirty="0" smtClean="0">
                <a:solidFill>
                  <a:srgbClr val="92D050"/>
                </a:solidFill>
              </a:rPr>
              <a:t>usuario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ES" sz="3600" dirty="0">
              <a:solidFill>
                <a:srgbClr val="92D05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 smtClean="0">
                <a:solidFill>
                  <a:srgbClr val="92D050"/>
                </a:solidFill>
              </a:rPr>
              <a:t>Criterios de recomendación según las puntuaciones y los gustos que haya definido el usuario</a:t>
            </a:r>
            <a:r>
              <a:rPr lang="es-ES" dirty="0" smtClean="0">
                <a:solidFill>
                  <a:srgbClr val="92D050"/>
                </a:solidFill>
              </a:rPr>
              <a:t/>
            </a:r>
            <a:br>
              <a:rPr lang="es-ES" dirty="0" smtClean="0">
                <a:solidFill>
                  <a:srgbClr val="92D050"/>
                </a:solidFill>
              </a:rPr>
            </a:br>
            <a:r>
              <a:rPr lang="es-ES" dirty="0" smtClean="0">
                <a:solidFill>
                  <a:srgbClr val="92D050"/>
                </a:solidFill>
              </a:rPr>
              <a:t/>
            </a:r>
            <a:br>
              <a:rPr lang="es-ES" dirty="0" smtClean="0">
                <a:solidFill>
                  <a:srgbClr val="92D050"/>
                </a:solidFill>
              </a:rPr>
            </a:br>
            <a:endParaRPr lang="es-E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47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solidFill>
                  <a:srgbClr val="92D050"/>
                </a:solidFill>
              </a:rPr>
              <a:t>Heroku</a:t>
            </a:r>
            <a:endParaRPr lang="es-ES" dirty="0">
              <a:solidFill>
                <a:srgbClr val="92D050"/>
              </a:solidFill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909836" y="2537495"/>
            <a:ext cx="10081120" cy="22322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200" dirty="0" smtClean="0">
                <a:solidFill>
                  <a:srgbClr val="92D050"/>
                </a:solidFill>
              </a:rPr>
              <a:t>Despliegue de la aplicación en la nube</a:t>
            </a:r>
          </a:p>
          <a:p>
            <a:endParaRPr lang="es-ES" sz="3200" dirty="0" smtClean="0">
              <a:solidFill>
                <a:srgbClr val="92D05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200" dirty="0" smtClean="0">
                <a:solidFill>
                  <a:srgbClr val="92D050"/>
                </a:solidFill>
              </a:rPr>
              <a:t>Importación automática </a:t>
            </a:r>
            <a:r>
              <a:rPr lang="es-ES" sz="3200" dirty="0" smtClean="0">
                <a:solidFill>
                  <a:srgbClr val="92D050"/>
                </a:solidFill>
              </a:rPr>
              <a:t>de </a:t>
            </a:r>
            <a:r>
              <a:rPr lang="es-ES" sz="3200" dirty="0" smtClean="0">
                <a:solidFill>
                  <a:srgbClr val="92D050"/>
                </a:solidFill>
              </a:rPr>
              <a:t>nuestra </a:t>
            </a:r>
            <a:r>
              <a:rPr lang="es-ES" sz="3200" dirty="0" smtClean="0">
                <a:solidFill>
                  <a:srgbClr val="92D050"/>
                </a:solidFill>
              </a:rPr>
              <a:t>base de datos</a:t>
            </a:r>
            <a:endParaRPr lang="es-ES" sz="3200" dirty="0">
              <a:solidFill>
                <a:srgbClr val="92D050"/>
              </a:solidFill>
            </a:endParaRPr>
          </a:p>
        </p:txBody>
      </p:sp>
      <p:pic>
        <p:nvPicPr>
          <p:cNvPr id="2052" name="Picture 4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340" y="836712"/>
            <a:ext cx="4802585" cy="1267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620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1" y="2924944"/>
            <a:ext cx="12188825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>
                <a:solidFill>
                  <a:srgbClr val="92D050"/>
                </a:solidFill>
              </a:rPr>
              <a:t>DEMOSTRACIÓN</a:t>
            </a:r>
            <a:br>
              <a:rPr lang="es-ES" dirty="0" smtClean="0">
                <a:solidFill>
                  <a:srgbClr val="92D050"/>
                </a:solidFill>
              </a:rPr>
            </a:br>
            <a:r>
              <a:rPr lang="es-ES" dirty="0">
                <a:solidFill>
                  <a:srgbClr val="92D050"/>
                </a:solidFill>
              </a:rPr>
              <a:t/>
            </a:r>
            <a:br>
              <a:rPr lang="es-ES" dirty="0">
                <a:solidFill>
                  <a:srgbClr val="92D050"/>
                </a:solidFill>
              </a:rPr>
            </a:br>
            <a:r>
              <a:rPr lang="es-ES" dirty="0" smtClean="0">
                <a:solidFill>
                  <a:srgbClr val="92D050"/>
                </a:solidFill>
              </a:rPr>
              <a:t/>
            </a:r>
            <a:br>
              <a:rPr lang="es-ES" dirty="0" smtClean="0">
                <a:solidFill>
                  <a:srgbClr val="92D050"/>
                </a:solidFill>
              </a:rPr>
            </a:br>
            <a:r>
              <a:rPr lang="es-ES" dirty="0">
                <a:solidFill>
                  <a:srgbClr val="92D050"/>
                </a:solidFill>
              </a:rPr>
              <a:t/>
            </a:r>
            <a:br>
              <a:rPr lang="es-ES" dirty="0">
                <a:solidFill>
                  <a:srgbClr val="92D050"/>
                </a:solidFill>
              </a:rPr>
            </a:br>
            <a:r>
              <a:rPr lang="es-ES" u="sng" dirty="0">
                <a:hlinkClick r:id="rId2"/>
              </a:rPr>
              <a:t>https://licoreando.herokuapp.com/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430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>
                <a:solidFill>
                  <a:srgbClr val="92D050"/>
                </a:solidFill>
              </a:rPr>
              <a:t>INDICE</a:t>
            </a:r>
            <a:endParaRPr lang="es-ES" dirty="0">
              <a:solidFill>
                <a:srgbClr val="92D050"/>
              </a:solidFill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197868" y="2132856"/>
            <a:ext cx="9601200" cy="4343400"/>
          </a:xfrm>
        </p:spPr>
        <p:txBody>
          <a:bodyPr rtlCol="0">
            <a:normAutofit/>
          </a:bodyPr>
          <a:lstStyle/>
          <a:p>
            <a:pPr rtl="0"/>
            <a:endParaRPr lang="es-ES" dirty="0" smtClean="0">
              <a:solidFill>
                <a:srgbClr val="92D050"/>
              </a:solidFill>
            </a:endParaRPr>
          </a:p>
          <a:p>
            <a:pPr rtl="0"/>
            <a:r>
              <a:rPr lang="es-ES" dirty="0" smtClean="0">
                <a:solidFill>
                  <a:srgbClr val="92D050"/>
                </a:solidFill>
              </a:rPr>
              <a:t>INTRODUCCIÓN</a:t>
            </a:r>
            <a:endParaRPr lang="es-ES" dirty="0">
              <a:solidFill>
                <a:srgbClr val="92D050"/>
              </a:solidFill>
            </a:endParaRPr>
          </a:p>
          <a:p>
            <a:pPr rtl="0"/>
            <a:r>
              <a:rPr lang="es-ES" dirty="0" smtClean="0">
                <a:solidFill>
                  <a:srgbClr val="92D050"/>
                </a:solidFill>
              </a:rPr>
              <a:t>OBJETIVOS DEL PROYECTO</a:t>
            </a:r>
            <a:endParaRPr lang="es-ES" dirty="0">
              <a:solidFill>
                <a:srgbClr val="92D050"/>
              </a:solidFill>
            </a:endParaRPr>
          </a:p>
          <a:p>
            <a:pPr rtl="0"/>
            <a:r>
              <a:rPr lang="es-ES" dirty="0" smtClean="0">
                <a:solidFill>
                  <a:srgbClr val="92D050"/>
                </a:solidFill>
              </a:rPr>
              <a:t>HERRAMIENTAS Y TECNOLOGÍAS USADAS</a:t>
            </a:r>
          </a:p>
          <a:p>
            <a:pPr rtl="0"/>
            <a:r>
              <a:rPr lang="es-ES" dirty="0" smtClean="0">
                <a:solidFill>
                  <a:srgbClr val="92D050"/>
                </a:solidFill>
              </a:rPr>
              <a:t>DEMOSTRACIÓN</a:t>
            </a:r>
            <a:endParaRPr lang="es-ES" dirty="0" smtClean="0">
              <a:solidFill>
                <a:srgbClr val="92D050"/>
              </a:solidFill>
            </a:endParaRPr>
          </a:p>
          <a:p>
            <a:pPr rtl="0"/>
            <a:r>
              <a:rPr lang="es-ES" dirty="0" smtClean="0">
                <a:solidFill>
                  <a:srgbClr val="92D050"/>
                </a:solidFill>
              </a:rPr>
              <a:t>PROBLEMAS ENCONTRADOS</a:t>
            </a:r>
          </a:p>
          <a:p>
            <a:pPr rtl="0"/>
            <a:r>
              <a:rPr lang="es-ES" dirty="0" smtClean="0">
                <a:solidFill>
                  <a:srgbClr val="92D050"/>
                </a:solidFill>
              </a:rPr>
              <a:t>POSIBLES MEJORAS DEL PROYECTO</a:t>
            </a:r>
            <a:endParaRPr lang="es-ES" dirty="0">
              <a:solidFill>
                <a:srgbClr val="92D050"/>
              </a:solidFill>
            </a:endParaRPr>
          </a:p>
        </p:txBody>
      </p:sp>
      <p:pic>
        <p:nvPicPr>
          <p:cNvPr id="3074" name="Picture 2" descr="C:\Users\David Romero\Desktop\400243_bochki_vinograd_grozdya_vino_beloe_bokaly_9703x4000_www.Gde-Fon.co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380" y="260648"/>
            <a:ext cx="5564436" cy="22949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7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>
                <a:solidFill>
                  <a:srgbClr val="92D050"/>
                </a:solidFill>
              </a:rPr>
              <a:t>INTRODUCCIÓN</a:t>
            </a:r>
            <a:endParaRPr lang="es-ES" dirty="0">
              <a:solidFill>
                <a:srgbClr val="92D05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200" dirty="0" smtClean="0">
                <a:solidFill>
                  <a:srgbClr val="92D050"/>
                </a:solidFill>
              </a:rPr>
              <a:t>¿QUÉ ES LICOREANDO?</a:t>
            </a:r>
          </a:p>
          <a:p>
            <a:r>
              <a:rPr lang="es-ES" dirty="0" smtClean="0">
                <a:solidFill>
                  <a:srgbClr val="92D050"/>
                </a:solidFill>
              </a:rPr>
              <a:t>Buscador de licores y bebidas</a:t>
            </a:r>
          </a:p>
          <a:p>
            <a:r>
              <a:rPr lang="es-ES" dirty="0" smtClean="0">
                <a:solidFill>
                  <a:srgbClr val="92D050"/>
                </a:solidFill>
              </a:rPr>
              <a:t>Comparador de precios</a:t>
            </a:r>
          </a:p>
          <a:p>
            <a:r>
              <a:rPr lang="es-ES" dirty="0" smtClean="0">
                <a:solidFill>
                  <a:srgbClr val="92D050"/>
                </a:solidFill>
              </a:rPr>
              <a:t>Páginas utilizadas: </a:t>
            </a:r>
          </a:p>
          <a:p>
            <a:pPr lvl="1"/>
            <a:r>
              <a:rPr lang="es-ES" dirty="0" smtClean="0">
                <a:solidFill>
                  <a:srgbClr val="92D050"/>
                </a:solidFill>
              </a:rPr>
              <a:t>La casa de los licores</a:t>
            </a:r>
          </a:p>
          <a:p>
            <a:pPr lvl="1"/>
            <a:r>
              <a:rPr lang="es-ES" dirty="0" err="1" smtClean="0">
                <a:solidFill>
                  <a:srgbClr val="92D050"/>
                </a:solidFill>
              </a:rPr>
              <a:t>Disevil</a:t>
            </a:r>
            <a:endParaRPr lang="es-ES" dirty="0" smtClean="0">
              <a:solidFill>
                <a:srgbClr val="92D050"/>
              </a:solidFill>
            </a:endParaRPr>
          </a:p>
          <a:p>
            <a:pPr lvl="1"/>
            <a:r>
              <a:rPr lang="es-ES" dirty="0" smtClean="0">
                <a:solidFill>
                  <a:srgbClr val="92D050"/>
                </a:solidFill>
              </a:rPr>
              <a:t>Mariano </a:t>
            </a:r>
            <a:r>
              <a:rPr lang="es-ES" dirty="0" err="1" smtClean="0">
                <a:solidFill>
                  <a:srgbClr val="92D050"/>
                </a:solidFill>
              </a:rPr>
              <a:t>Madrueño</a:t>
            </a:r>
            <a:endParaRPr lang="es-ES" dirty="0" smtClean="0">
              <a:solidFill>
                <a:srgbClr val="92D050"/>
              </a:solidFill>
            </a:endParaRPr>
          </a:p>
          <a:p>
            <a:pPr lvl="1"/>
            <a:endParaRPr lang="es-ES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 smtClean="0">
                <a:solidFill>
                  <a:srgbClr val="FFC000"/>
                </a:solidFill>
              </a:rPr>
              <a:t>Base de datos de </a:t>
            </a:r>
            <a:r>
              <a:rPr lang="es-ES" smtClean="0">
                <a:solidFill>
                  <a:srgbClr val="FFC000"/>
                </a:solidFill>
              </a:rPr>
              <a:t>3048 productos</a:t>
            </a:r>
            <a:endParaRPr lang="es-ES" dirty="0" smtClean="0">
              <a:solidFill>
                <a:srgbClr val="FFC000"/>
              </a:solidFill>
            </a:endParaRPr>
          </a:p>
          <a:p>
            <a:endParaRPr lang="es-ES" dirty="0" smtClean="0"/>
          </a:p>
        </p:txBody>
      </p:sp>
      <p:pic>
        <p:nvPicPr>
          <p:cNvPr id="2051" name="Picture 3" descr="C:\Users\David Romero\Desktop\cabecera-empresa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9700" l="526" r="9929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226" y="1340768"/>
            <a:ext cx="4761930" cy="9724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David Romero\Desktop\Copas i Lletres Disevil Vino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368" y="2557873"/>
            <a:ext cx="3862064" cy="978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David Romero\Desktop\logo-mariano-madruen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128" b="89941" l="8778" r="96778">
                        <a14:foregroundMark x1="39833" y1="53762" x2="39833" y2="53762"/>
                        <a14:foregroundMark x1="48111" y1="36095" x2="48111" y2="36095"/>
                        <a14:foregroundMark x1="48556" y1="49112" x2="48556" y2="49112"/>
                        <a14:foregroundMark x1="70389" y1="42942" x2="70389" y2="42942"/>
                        <a14:foregroundMark x1="71278" y1="56720" x2="71278" y2="56720"/>
                        <a14:foregroundMark x1="87444" y1="60186" x2="87444" y2="60186"/>
                        <a14:foregroundMark x1="18278" y1="50972" x2="18278" y2="509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443" y="3861048"/>
            <a:ext cx="3206272" cy="210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09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 smtClean="0">
                <a:solidFill>
                  <a:srgbClr val="92D050"/>
                </a:solidFill>
              </a:rPr>
              <a:t>OBJETIVOS DEL PROYECTO</a:t>
            </a:r>
            <a:endParaRPr lang="es-ES" dirty="0">
              <a:solidFill>
                <a:srgbClr val="92D050"/>
              </a:solidFill>
            </a:endParaRPr>
          </a:p>
        </p:txBody>
      </p:sp>
      <p:sp>
        <p:nvSpPr>
          <p:cNvPr id="5" name="Marcador de posición de contenido 4"/>
          <p:cNvSpPr>
            <a:spLocks noGrp="1"/>
          </p:cNvSpPr>
          <p:nvPr>
            <p:ph sz="half" idx="1"/>
          </p:nvPr>
        </p:nvSpPr>
        <p:spPr>
          <a:xfrm>
            <a:off x="909837" y="1828800"/>
            <a:ext cx="5112568" cy="4343400"/>
          </a:xfrm>
        </p:spPr>
        <p:txBody>
          <a:bodyPr rtlCol="0"/>
          <a:lstStyle/>
          <a:p>
            <a:pPr marL="0" indent="0" rtl="0">
              <a:buNone/>
            </a:pPr>
            <a:r>
              <a:rPr lang="es-ES" dirty="0" smtClean="0">
                <a:solidFill>
                  <a:srgbClr val="92D050"/>
                </a:solidFill>
              </a:rPr>
              <a:t>  OBJETIVOS DIDÁCTICOS</a:t>
            </a:r>
            <a:endParaRPr lang="es-ES" dirty="0">
              <a:solidFill>
                <a:srgbClr val="92D050"/>
              </a:solidFill>
            </a:endParaRPr>
          </a:p>
          <a:p>
            <a:pPr rtl="0"/>
            <a:r>
              <a:rPr lang="es-ES" dirty="0" smtClean="0">
                <a:solidFill>
                  <a:srgbClr val="92D050"/>
                </a:solidFill>
              </a:rPr>
              <a:t>Reforzar el aprendizaje de las herramientas usadas en clase</a:t>
            </a:r>
          </a:p>
          <a:p>
            <a:pPr rtl="0"/>
            <a:r>
              <a:rPr lang="es-ES" dirty="0" smtClean="0">
                <a:solidFill>
                  <a:srgbClr val="92D050"/>
                </a:solidFill>
              </a:rPr>
              <a:t>Uso avanzado de Django y Python</a:t>
            </a:r>
          </a:p>
          <a:p>
            <a:pPr marL="0" indent="0" rtl="0">
              <a:buNone/>
            </a:pPr>
            <a:endParaRPr lang="es-ES" dirty="0">
              <a:solidFill>
                <a:srgbClr val="92D05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>
                <a:solidFill>
                  <a:srgbClr val="92D050"/>
                </a:solidFill>
              </a:rPr>
              <a:t>   OBJETIVOS DE LA APP</a:t>
            </a:r>
          </a:p>
          <a:p>
            <a:r>
              <a:rPr lang="es-ES" dirty="0" smtClean="0">
                <a:solidFill>
                  <a:srgbClr val="92D050"/>
                </a:solidFill>
              </a:rPr>
              <a:t>Registro de usuarios</a:t>
            </a:r>
          </a:p>
          <a:p>
            <a:r>
              <a:rPr lang="es-ES" dirty="0" smtClean="0">
                <a:solidFill>
                  <a:srgbClr val="92D050"/>
                </a:solidFill>
              </a:rPr>
              <a:t>Búsqueda de licores/bebidas</a:t>
            </a:r>
          </a:p>
          <a:p>
            <a:r>
              <a:rPr lang="es-ES" dirty="0" smtClean="0">
                <a:solidFill>
                  <a:srgbClr val="92D050"/>
                </a:solidFill>
              </a:rPr>
              <a:t>Comparar precios en distintas páginas</a:t>
            </a:r>
          </a:p>
          <a:p>
            <a:r>
              <a:rPr lang="es-ES" dirty="0" smtClean="0">
                <a:solidFill>
                  <a:srgbClr val="92D050"/>
                </a:solidFill>
              </a:rPr>
              <a:t>Acceder a la </a:t>
            </a:r>
            <a:r>
              <a:rPr lang="es-ES" dirty="0" err="1" smtClean="0">
                <a:solidFill>
                  <a:srgbClr val="92D050"/>
                </a:solidFill>
              </a:rPr>
              <a:t>url</a:t>
            </a:r>
            <a:r>
              <a:rPr lang="es-ES" dirty="0" smtClean="0">
                <a:solidFill>
                  <a:srgbClr val="92D050"/>
                </a:solidFill>
              </a:rPr>
              <a:t> de la página para realizar la compra</a:t>
            </a:r>
          </a:p>
        </p:txBody>
      </p:sp>
    </p:spTree>
    <p:extLst>
      <p:ext uri="{BB962C8B-B14F-4D97-AF65-F5344CB8AC3E}">
        <p14:creationId xmlns:p14="http://schemas.microsoft.com/office/powerpoint/2010/main" val="164818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1844" y="381000"/>
            <a:ext cx="10225136" cy="1143000"/>
          </a:xfrm>
        </p:spPr>
        <p:txBody>
          <a:bodyPr rtlCol="0">
            <a:normAutofit/>
          </a:bodyPr>
          <a:lstStyle/>
          <a:p>
            <a:pPr rtl="0"/>
            <a:r>
              <a:rPr lang="es-ES" sz="3200" dirty="0" smtClean="0">
                <a:solidFill>
                  <a:srgbClr val="92D050"/>
                </a:solidFill>
              </a:rPr>
              <a:t>HERRAMIENTAS Y TECNOLOGÍAS UTILIZADAS</a:t>
            </a:r>
            <a:endParaRPr lang="es-ES" sz="3200" dirty="0">
              <a:solidFill>
                <a:srgbClr val="92D05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6888831" cy="4343400"/>
          </a:xfrm>
        </p:spPr>
        <p:txBody>
          <a:bodyPr>
            <a:normAutofit/>
          </a:bodyPr>
          <a:lstStyle/>
          <a:p>
            <a:r>
              <a:rPr lang="es-ES" sz="2800" dirty="0" err="1" smtClean="0">
                <a:solidFill>
                  <a:srgbClr val="92D050"/>
                </a:solidFill>
              </a:rPr>
              <a:t>BeautifulSoup</a:t>
            </a:r>
            <a:endParaRPr lang="es-ES" sz="2800" dirty="0" smtClean="0">
              <a:solidFill>
                <a:srgbClr val="92D050"/>
              </a:solidFill>
            </a:endParaRPr>
          </a:p>
          <a:p>
            <a:r>
              <a:rPr lang="es-ES" sz="2800" dirty="0" err="1" smtClean="0">
                <a:solidFill>
                  <a:srgbClr val="92D050"/>
                </a:solidFill>
              </a:rPr>
              <a:t>Whoosh</a:t>
            </a:r>
            <a:endParaRPr lang="es-ES" sz="2800" dirty="0" smtClean="0">
              <a:solidFill>
                <a:srgbClr val="92D050"/>
              </a:solidFill>
            </a:endParaRPr>
          </a:p>
          <a:p>
            <a:r>
              <a:rPr lang="es-ES" sz="2800" dirty="0" smtClean="0">
                <a:solidFill>
                  <a:srgbClr val="92D050"/>
                </a:solidFill>
              </a:rPr>
              <a:t>Bases de datos: Sqlite3 - </a:t>
            </a:r>
            <a:r>
              <a:rPr lang="es-ES" sz="2800" dirty="0" err="1" smtClean="0">
                <a:solidFill>
                  <a:srgbClr val="92D050"/>
                </a:solidFill>
              </a:rPr>
              <a:t>PostgreSQL</a:t>
            </a:r>
            <a:endParaRPr lang="es-ES" sz="2800" dirty="0" smtClean="0">
              <a:solidFill>
                <a:srgbClr val="92D050"/>
              </a:solidFill>
            </a:endParaRPr>
          </a:p>
          <a:p>
            <a:r>
              <a:rPr lang="es-ES" sz="2800" dirty="0" smtClean="0">
                <a:solidFill>
                  <a:srgbClr val="92D050"/>
                </a:solidFill>
              </a:rPr>
              <a:t>Django</a:t>
            </a:r>
          </a:p>
          <a:p>
            <a:r>
              <a:rPr lang="es-ES" sz="2800" dirty="0" smtClean="0">
                <a:solidFill>
                  <a:srgbClr val="92D050"/>
                </a:solidFill>
              </a:rPr>
              <a:t>Sistemas de recomendación</a:t>
            </a:r>
          </a:p>
          <a:p>
            <a:r>
              <a:rPr lang="es-ES" sz="2800" dirty="0" err="1" smtClean="0">
                <a:solidFill>
                  <a:srgbClr val="92D050"/>
                </a:solidFill>
              </a:rPr>
              <a:t>Heroku</a:t>
            </a:r>
            <a:endParaRPr lang="es-ES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93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3600" dirty="0" err="1" smtClean="0">
                <a:solidFill>
                  <a:srgbClr val="92D050"/>
                </a:solidFill>
              </a:rPr>
              <a:t>beautifulsoup</a:t>
            </a:r>
            <a:endParaRPr lang="es-ES" sz="3600" dirty="0">
              <a:solidFill>
                <a:srgbClr val="92D050"/>
              </a:solidFill>
            </a:endParaRPr>
          </a:p>
        </p:txBody>
      </p:sp>
      <p:pic>
        <p:nvPicPr>
          <p:cNvPr id="4" name="Picture 2" descr="C:\Users\David Romero\Desktop\beautifulsoup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993" l="0" r="100000">
                        <a14:foregroundMark x1="18800" y1="5369" x2="16400" y2="13423"/>
                        <a14:foregroundMark x1="19200" y1="5705" x2="40800" y2="4362"/>
                        <a14:foregroundMark x1="39200" y1="4698" x2="46800" y2="10738"/>
                        <a14:foregroundMark x1="15600" y1="12416" x2="40400" y2="11409"/>
                        <a14:foregroundMark x1="41600" y1="11074" x2="45600" y2="13423"/>
                        <a14:foregroundMark x1="45200" y1="14094" x2="48400" y2="12752"/>
                        <a14:foregroundMark x1="49200" y1="12752" x2="45200" y2="9060"/>
                        <a14:foregroundMark x1="46800" y1="10403" x2="43600" y2="8389"/>
                        <a14:foregroundMark x1="39200" y1="4027" x2="40800" y2="7047"/>
                        <a14:foregroundMark x1="79600" y1="13087" x2="77200" y2="3356"/>
                        <a14:foregroundMark x1="62000" y1="18121" x2="66800" y2="11074"/>
                        <a14:foregroundMark x1="85200" y1="31544" x2="88400" y2="31208"/>
                        <a14:foregroundMark x1="24800" y1="8725" x2="20400" y2="6040"/>
                        <a14:foregroundMark x1="21200" y1="10403" x2="19600" y2="6376"/>
                        <a14:foregroundMark x1="19200" y1="6040" x2="30800" y2="7383"/>
                        <a14:foregroundMark x1="18800" y1="6711" x2="20000" y2="14094"/>
                        <a14:foregroundMark x1="18800" y1="15436" x2="24400" y2="3691"/>
                        <a14:foregroundMark x1="27200" y1="11074" x2="26000" y2="2685"/>
                        <a14:backgroundMark x1="14000" y1="12416" x2="4400" y2="21141"/>
                        <a14:backgroundMark x1="32400" y1="2349" x2="47600" y2="6040"/>
                        <a14:backgroundMark x1="47200" y1="6711" x2="50000" y2="13758"/>
                        <a14:backgroundMark x1="50000" y1="14094" x2="50400" y2="15772"/>
                        <a14:backgroundMark x1="15200" y1="7047" x2="36000" y2="2685"/>
                        <a14:backgroundMark x1="17200" y1="5705" x2="27200" y2="3356"/>
                        <a14:backgroundMark x1="28000" y1="2349" x2="17600" y2="5369"/>
                        <a14:backgroundMark x1="26800" y1="2349" x2="25200" y2="2349"/>
                        <a14:backgroundMark x1="42000" y1="3691" x2="41200" y2="4027"/>
                        <a14:backgroundMark x1="98800" y1="88926" x2="99200" y2="53020"/>
                      </a14:backgroundRemoval>
                    </a14:imgEffect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660" y="1556792"/>
            <a:ext cx="3175000" cy="3784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posición de texto 2"/>
          <p:cNvSpPr txBox="1">
            <a:spLocks/>
          </p:cNvSpPr>
          <p:nvPr/>
        </p:nvSpPr>
        <p:spPr>
          <a:xfrm>
            <a:off x="621804" y="1916833"/>
            <a:ext cx="9001000" cy="31683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2000" kern="1200" cap="all" spc="25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Century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endParaRPr lang="es-ES" dirty="0" smtClean="0">
              <a:solidFill>
                <a:srgbClr val="92D050"/>
              </a:solidFill>
              <a:latin typeface="+mj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solidFill>
                  <a:srgbClr val="92D050"/>
                </a:solidFill>
                <a:latin typeface="+mj-lt"/>
              </a:rPr>
              <a:t>Webscapring</a:t>
            </a:r>
            <a:r>
              <a:rPr lang="es-ES" dirty="0" smtClean="0">
                <a:solidFill>
                  <a:srgbClr val="92D050"/>
                </a:solidFill>
                <a:latin typeface="+mj-lt"/>
              </a:rPr>
              <a:t> </a:t>
            </a:r>
            <a:r>
              <a:rPr lang="es-ES" dirty="0" smtClean="0">
                <a:solidFill>
                  <a:srgbClr val="92D050"/>
                </a:solidFill>
                <a:latin typeface="+mj-lt"/>
              </a:rPr>
              <a:t>de las páginas web</a:t>
            </a:r>
          </a:p>
          <a:p>
            <a:pPr marL="342900" indent="-342900">
              <a:buFont typeface="Arial" pitchFamily="34" charset="0"/>
              <a:buChar char="•"/>
            </a:pPr>
            <a:endParaRPr lang="es-ES" dirty="0" smtClean="0">
              <a:solidFill>
                <a:srgbClr val="92D050"/>
              </a:solidFill>
              <a:latin typeface="+mj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 smtClean="0">
                <a:solidFill>
                  <a:srgbClr val="92D050"/>
                </a:solidFill>
                <a:latin typeface="+mj-lt"/>
              </a:rPr>
              <a:t>Procesamiento de los</a:t>
            </a:r>
            <a:r>
              <a:rPr lang="es-ES" dirty="0">
                <a:solidFill>
                  <a:srgbClr val="92D050"/>
                </a:solidFill>
                <a:latin typeface="+mj-lt"/>
              </a:rPr>
              <a:t> </a:t>
            </a:r>
            <a:r>
              <a:rPr lang="es-ES" dirty="0" smtClean="0">
                <a:solidFill>
                  <a:srgbClr val="92D050"/>
                </a:solidFill>
                <a:latin typeface="+mj-lt"/>
              </a:rPr>
              <a:t>DATOS OBTENIDOS</a:t>
            </a:r>
          </a:p>
          <a:p>
            <a:pPr marL="342900" indent="-342900">
              <a:buFont typeface="Arial" pitchFamily="34" charset="0"/>
              <a:buChar char="•"/>
            </a:pPr>
            <a:endParaRPr lang="es-ES" dirty="0">
              <a:solidFill>
                <a:srgbClr val="92D050"/>
              </a:solidFill>
              <a:latin typeface="+mj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 smtClean="0">
                <a:solidFill>
                  <a:srgbClr val="92D050"/>
                </a:solidFill>
                <a:latin typeface="+mj-lt"/>
              </a:rPr>
              <a:t>UNIFICACIÓN DE CRITERIOS</a:t>
            </a:r>
          </a:p>
          <a:p>
            <a:endParaRPr lang="es-ES" dirty="0" smtClean="0">
              <a:solidFill>
                <a:srgbClr val="92D050"/>
              </a:solidFill>
              <a:latin typeface="+mj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 smtClean="0">
                <a:solidFill>
                  <a:srgbClr val="92D050"/>
                </a:solidFill>
                <a:latin typeface="+mj-lt"/>
              </a:rPr>
              <a:t>ESTRUCTURACIÓN DE LOS DATOS</a:t>
            </a:r>
          </a:p>
          <a:p>
            <a:pPr marL="342900" indent="-342900">
              <a:buFont typeface="Arial" pitchFamily="34" charset="0"/>
              <a:buChar char="•"/>
            </a:pPr>
            <a:endParaRPr lang="es-ES" dirty="0">
              <a:solidFill>
                <a:srgbClr val="92D050"/>
              </a:solidFill>
              <a:latin typeface="+mj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 smtClean="0">
                <a:solidFill>
                  <a:srgbClr val="92D050"/>
                </a:solidFill>
                <a:latin typeface="+mj-lt"/>
              </a:rPr>
              <a:t>ALMACENAMIENTO EN BASE DE DATOS</a:t>
            </a:r>
          </a:p>
          <a:p>
            <a:pPr marL="342900" indent="-342900">
              <a:buFont typeface="Arial" pitchFamily="34" charset="0"/>
              <a:buChar char="•"/>
            </a:pPr>
            <a:endParaRPr lang="es-ES" dirty="0">
              <a:solidFill>
                <a:srgbClr val="92D05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s-E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3299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>
                <a:solidFill>
                  <a:srgbClr val="92D050"/>
                </a:solidFill>
              </a:rPr>
              <a:t>WHOOSH</a:t>
            </a:r>
            <a:endParaRPr lang="es-ES" dirty="0">
              <a:solidFill>
                <a:srgbClr val="92D050"/>
              </a:solidFill>
            </a:endParaRP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81844" y="1988840"/>
            <a:ext cx="9001000" cy="4605635"/>
          </a:xfrm>
        </p:spPr>
        <p:txBody>
          <a:bodyPr rtlCol="0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rgbClr val="92D050"/>
                </a:solidFill>
              </a:rPr>
              <a:t>Motor de búsqueda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dirty="0" smtClean="0">
                <a:solidFill>
                  <a:srgbClr val="92D050"/>
                </a:solidFill>
              </a:rPr>
              <a:t>Por título/descripción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dirty="0" smtClean="0">
                <a:solidFill>
                  <a:srgbClr val="92D050"/>
                </a:solidFill>
              </a:rPr>
              <a:t>Por rango de precios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dirty="0" smtClean="0">
                <a:solidFill>
                  <a:srgbClr val="92D050"/>
                </a:solidFill>
              </a:rPr>
              <a:t>Por rango de graduación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dirty="0" smtClean="0">
                <a:solidFill>
                  <a:srgbClr val="92D050"/>
                </a:solidFill>
              </a:rPr>
              <a:t>Por categoría</a:t>
            </a:r>
          </a:p>
          <a:p>
            <a:pPr rtl="0"/>
            <a:endParaRPr lang="es-ES" dirty="0" smtClean="0">
              <a:solidFill>
                <a:srgbClr val="92D050"/>
              </a:solidFill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rgbClr val="92D050"/>
                </a:solidFill>
              </a:rPr>
              <a:t>Motor de ordenación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dirty="0" smtClean="0">
                <a:solidFill>
                  <a:srgbClr val="92D050"/>
                </a:solidFill>
              </a:rPr>
              <a:t>Por título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dirty="0" smtClean="0">
                <a:solidFill>
                  <a:srgbClr val="92D050"/>
                </a:solidFill>
              </a:rPr>
              <a:t>Por similitud con la búsqueda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dirty="0" smtClean="0">
                <a:solidFill>
                  <a:srgbClr val="92D050"/>
                </a:solidFill>
              </a:rPr>
              <a:t>Por  precio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dirty="0" smtClean="0">
                <a:solidFill>
                  <a:srgbClr val="92D050"/>
                </a:solidFill>
              </a:rPr>
              <a:t>Por graduación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rtl="0"/>
            <a:endParaRPr lang="es-ES" dirty="0" smtClean="0"/>
          </a:p>
        </p:txBody>
      </p:sp>
      <p:pic>
        <p:nvPicPr>
          <p:cNvPr id="3074" name="Picture 2" descr="C:\Users\David Romero\Desktop\whooshpng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548" y="1124744"/>
            <a:ext cx="28289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662364" y="2780928"/>
            <a:ext cx="6408712" cy="1872208"/>
          </a:xfrm>
        </p:spPr>
        <p:txBody>
          <a:bodyPr rtlCol="0">
            <a:normAutofit/>
          </a:bodyPr>
          <a:lstStyle/>
          <a:p>
            <a:pPr lvl="1"/>
            <a:r>
              <a:rPr lang="es-ES" sz="2800" dirty="0" smtClean="0">
                <a:solidFill>
                  <a:srgbClr val="FFC000"/>
                </a:solidFill>
              </a:rPr>
              <a:t>	</a:t>
            </a:r>
            <a:r>
              <a:rPr lang="es-ES" sz="3200" dirty="0" smtClean="0">
                <a:solidFill>
                  <a:srgbClr val="FFC000"/>
                </a:solidFill>
              </a:rPr>
              <a:t>Método único que implementa ambos motores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rtl="0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13084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92D050"/>
                </a:solidFill>
              </a:rPr>
              <a:t>Bases de datos</a:t>
            </a:r>
            <a:endParaRPr lang="es-ES" dirty="0">
              <a:solidFill>
                <a:srgbClr val="92D050"/>
              </a:solidFill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9796" y="1676400"/>
            <a:ext cx="5472609" cy="3552800"/>
          </a:xfrm>
        </p:spPr>
        <p:txBody>
          <a:bodyPr>
            <a:normAutofit/>
          </a:bodyPr>
          <a:lstStyle/>
          <a:p>
            <a:pPr algn="ctr"/>
            <a:r>
              <a:rPr lang="es-ES" sz="2800" dirty="0" err="1" smtClean="0">
                <a:solidFill>
                  <a:srgbClr val="92D050"/>
                </a:solidFill>
              </a:rPr>
              <a:t>Sqlite</a:t>
            </a:r>
            <a:endParaRPr lang="es-ES" sz="2800" dirty="0" smtClean="0">
              <a:solidFill>
                <a:srgbClr val="92D050"/>
              </a:solidFill>
            </a:endParaRPr>
          </a:p>
          <a:p>
            <a:endParaRPr lang="es-ES" sz="2800" dirty="0">
              <a:solidFill>
                <a:srgbClr val="92D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rgbClr val="92D050"/>
                </a:solidFill>
              </a:rPr>
              <a:t>Almacenamiento de la información del </a:t>
            </a:r>
            <a:r>
              <a:rPr lang="es-ES" dirty="0" err="1" smtClean="0">
                <a:solidFill>
                  <a:srgbClr val="92D050"/>
                </a:solidFill>
              </a:rPr>
              <a:t>webscraping</a:t>
            </a:r>
            <a:r>
              <a:rPr lang="es-ES" dirty="0" smtClean="0">
                <a:solidFill>
                  <a:srgbClr val="92D050"/>
                </a:solidFill>
              </a:rPr>
              <a:t> en </a:t>
            </a:r>
            <a:r>
              <a:rPr lang="es-ES" dirty="0" err="1" smtClean="0">
                <a:solidFill>
                  <a:srgbClr val="92D050"/>
                </a:solidFill>
              </a:rPr>
              <a:t>SQLite</a:t>
            </a:r>
            <a:endParaRPr lang="es-ES" dirty="0" smtClean="0">
              <a:solidFill>
                <a:srgbClr val="92D050"/>
              </a:solidFill>
            </a:endParaRPr>
          </a:p>
          <a:p>
            <a:endParaRPr lang="es-ES" dirty="0" smtClean="0">
              <a:solidFill>
                <a:srgbClr val="92D05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rgbClr val="92D050"/>
                </a:solidFill>
              </a:rPr>
              <a:t>Extracción de la base de datos en formato </a:t>
            </a:r>
            <a:r>
              <a:rPr lang="es-ES" dirty="0" err="1" smtClean="0">
                <a:solidFill>
                  <a:srgbClr val="92D050"/>
                </a:solidFill>
              </a:rPr>
              <a:t>json</a:t>
            </a:r>
            <a:endParaRPr lang="es-ES" dirty="0" smtClean="0">
              <a:solidFill>
                <a:srgbClr val="92D050"/>
              </a:solidFill>
            </a:endParaRPr>
          </a:p>
          <a:p>
            <a:endParaRPr lang="es-ES" dirty="0" smtClean="0">
              <a:solidFill>
                <a:srgbClr val="92D050"/>
              </a:solidFill>
            </a:endParaRP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382444" y="1844824"/>
            <a:ext cx="5184575" cy="2952328"/>
          </a:xfrm>
        </p:spPr>
        <p:txBody>
          <a:bodyPr>
            <a:normAutofit fontScale="92500" lnSpcReduction="10000"/>
          </a:bodyPr>
          <a:lstStyle/>
          <a:p>
            <a:endParaRPr lang="es-ES" dirty="0" smtClean="0">
              <a:solidFill>
                <a:srgbClr val="92D050"/>
              </a:solidFill>
            </a:endParaRPr>
          </a:p>
          <a:p>
            <a:pPr algn="ctr"/>
            <a:r>
              <a:rPr lang="es-ES" sz="2600" dirty="0" err="1" smtClean="0">
                <a:solidFill>
                  <a:srgbClr val="92D050"/>
                </a:solidFill>
              </a:rPr>
              <a:t>PostgreSQL</a:t>
            </a:r>
            <a:endParaRPr lang="es-ES" sz="2600" dirty="0" smtClean="0">
              <a:solidFill>
                <a:srgbClr val="92D050"/>
              </a:solidFill>
            </a:endParaRPr>
          </a:p>
          <a:p>
            <a:endParaRPr lang="es-ES" sz="2600" dirty="0">
              <a:solidFill>
                <a:srgbClr val="92D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600" dirty="0" smtClean="0">
                <a:solidFill>
                  <a:srgbClr val="92D050"/>
                </a:solidFill>
              </a:rPr>
              <a:t>Base de datos de </a:t>
            </a:r>
            <a:r>
              <a:rPr lang="es-ES" sz="2600" dirty="0" err="1" smtClean="0">
                <a:solidFill>
                  <a:srgbClr val="92D050"/>
                </a:solidFill>
              </a:rPr>
              <a:t>PostgreSQL</a:t>
            </a:r>
            <a:r>
              <a:rPr lang="es-ES" sz="2600" dirty="0" smtClean="0">
                <a:solidFill>
                  <a:srgbClr val="92D050"/>
                </a:solidFill>
              </a:rPr>
              <a:t> para despliegue en </a:t>
            </a:r>
            <a:r>
              <a:rPr lang="es-ES" sz="2600" dirty="0" err="1" smtClean="0">
                <a:solidFill>
                  <a:srgbClr val="92D050"/>
                </a:solidFill>
              </a:rPr>
              <a:t>Heroku</a:t>
            </a:r>
            <a:endParaRPr lang="es-ES" sz="2600" dirty="0" smtClean="0">
              <a:solidFill>
                <a:srgbClr val="92D050"/>
              </a:solidFill>
            </a:endParaRPr>
          </a:p>
          <a:p>
            <a:endParaRPr lang="es-ES" sz="2600" dirty="0" smtClean="0">
              <a:solidFill>
                <a:srgbClr val="92D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600" dirty="0" smtClean="0">
                <a:solidFill>
                  <a:srgbClr val="92D050"/>
                </a:solidFill>
              </a:rPr>
              <a:t>Importación de los </a:t>
            </a:r>
            <a:r>
              <a:rPr lang="es-ES" sz="2600" dirty="0" err="1" smtClean="0">
                <a:solidFill>
                  <a:srgbClr val="92D050"/>
                </a:solidFill>
              </a:rPr>
              <a:t>json</a:t>
            </a:r>
            <a:r>
              <a:rPr lang="es-ES" sz="2600" dirty="0" smtClean="0">
                <a:solidFill>
                  <a:srgbClr val="92D050"/>
                </a:solidFill>
              </a:rPr>
              <a:t> de la base de datos en la </a:t>
            </a:r>
            <a:r>
              <a:rPr lang="es-ES" sz="2600" dirty="0" smtClean="0">
                <a:solidFill>
                  <a:srgbClr val="92D050"/>
                </a:solidFill>
              </a:rPr>
              <a:t>base</a:t>
            </a:r>
          </a:p>
          <a:p>
            <a:r>
              <a:rPr lang="es-ES" sz="2600" dirty="0" smtClean="0">
                <a:solidFill>
                  <a:srgbClr val="92D050"/>
                </a:solidFill>
              </a:rPr>
              <a:t>    de </a:t>
            </a:r>
            <a:r>
              <a:rPr lang="es-ES" sz="2600" dirty="0" smtClean="0">
                <a:solidFill>
                  <a:srgbClr val="92D050"/>
                </a:solidFill>
              </a:rPr>
              <a:t>datos de Heroku</a:t>
            </a:r>
          </a:p>
          <a:p>
            <a:endParaRPr lang="es-ES" dirty="0">
              <a:solidFill>
                <a:srgbClr val="92D050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310436" y="1916832"/>
            <a:ext cx="5544616" cy="352839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Rectángulo"/>
          <p:cNvSpPr/>
          <p:nvPr/>
        </p:nvSpPr>
        <p:spPr>
          <a:xfrm>
            <a:off x="621804" y="1916832"/>
            <a:ext cx="5544616" cy="352839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754" y="3859914"/>
            <a:ext cx="1512167" cy="150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6 Imagen" descr="C:\Users\David Romero\Desktop\SQLite-Java.jpg"/>
          <p:cNvPicPr/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82" b="96269" l="2711" r="68825">
                        <a14:foregroundMark x1="26054" y1="66418" x2="26054" y2="66418"/>
                        <a14:foregroundMark x1="33283" y1="66045" x2="33283" y2="66045"/>
                        <a14:foregroundMark x1="26657" y1="59701" x2="26657" y2="59701"/>
                        <a14:foregroundMark x1="27861" y1="59328" x2="27861" y2="59328"/>
                        <a14:foregroundMark x1="37801" y1="59328" x2="37801" y2="59328"/>
                        <a14:foregroundMark x1="45633" y1="63060" x2="45633" y2="63060"/>
                        <a14:foregroundMark x1="54066" y1="72388" x2="54066" y2="72388"/>
                        <a14:foregroundMark x1="53464" y1="65299" x2="53464" y2="65299"/>
                        <a14:foregroundMark x1="57530" y1="72388" x2="57530" y2="72388"/>
                        <a14:foregroundMark x1="62952" y1="71642" x2="62952" y2="71642"/>
                        <a14:foregroundMark x1="63855" y1="77612" x2="63855" y2="77612"/>
                        <a14:foregroundMark x1="59639" y1="83582" x2="59639" y2="83582"/>
                        <a14:foregroundMark x1="60392" y1="82463" x2="60392" y2="82463"/>
                        <a14:foregroundMark x1="29066" y1="84701" x2="29066" y2="84701"/>
                        <a14:foregroundMark x1="27410" y1="85448" x2="27410" y2="85448"/>
                      </a14:backgroundRemoval>
                    </a14:imgEffect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36" t="19517" r="33189"/>
          <a:stretch/>
        </p:blipFill>
        <p:spPr bwMode="auto">
          <a:xfrm>
            <a:off x="3836688" y="4293695"/>
            <a:ext cx="2155825" cy="10972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4811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5860" y="354507"/>
            <a:ext cx="2016224" cy="1143000"/>
          </a:xfrm>
        </p:spPr>
        <p:txBody>
          <a:bodyPr rtlCol="0"/>
          <a:lstStyle/>
          <a:p>
            <a:pPr rtl="0"/>
            <a:r>
              <a:rPr lang="es-ES" dirty="0" smtClean="0">
                <a:solidFill>
                  <a:srgbClr val="92D050"/>
                </a:solidFill>
              </a:rPr>
              <a:t>Django</a:t>
            </a:r>
            <a:endParaRPr lang="es-ES" dirty="0">
              <a:solidFill>
                <a:srgbClr val="92D050"/>
              </a:solidFill>
            </a:endParaRPr>
          </a:p>
        </p:txBody>
      </p:sp>
      <p:pic>
        <p:nvPicPr>
          <p:cNvPr id="4098" name="Picture 2" descr="C:\Users\David Romero\Desktop\djan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385" b="71538" l="10000" r="90000">
                        <a14:foregroundMark x1="26154" y1="42692" x2="26923" y2="48462"/>
                        <a14:foregroundMark x1="31538" y1="48077" x2="31923" y2="52308"/>
                        <a14:foregroundMark x1="32308" y1="40769" x2="31538" y2="40385"/>
                        <a14:foregroundMark x1="30385" y1="48077" x2="30385" y2="48077"/>
                        <a14:foregroundMark x1="40385" y1="45385" x2="40385" y2="45385"/>
                        <a14:foregroundMark x1="42692" y1="52308" x2="42692" y2="52308"/>
                        <a14:foregroundMark x1="48462" y1="48462" x2="48462" y2="48462"/>
                        <a14:foregroundMark x1="46923" y1="50769" x2="46923" y2="50769"/>
                        <a14:foregroundMark x1="57692" y1="51923" x2="57692" y2="51923"/>
                        <a14:foregroundMark x1="61154" y1="47692" x2="61154" y2="47692"/>
                        <a14:foregroundMark x1="70769" y1="51154" x2="70769" y2="51154"/>
                        <a14:foregroundMark x1="67308" y1="49231" x2="67308" y2="49231"/>
                        <a14:foregroundMark x1="74615" y1="47692" x2="74615" y2="47692"/>
                        <a14:foregroundMark x1="78462" y1="49615" x2="78462" y2="49615"/>
                        <a14:foregroundMark x1="82308" y1="50000" x2="82308" y2="500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50" t="29981" r="6404" b="29639"/>
          <a:stretch/>
        </p:blipFill>
        <p:spPr bwMode="auto">
          <a:xfrm>
            <a:off x="6886500" y="1494538"/>
            <a:ext cx="3168204" cy="14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1053852" y="1556792"/>
            <a:ext cx="10729192" cy="47525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dirty="0">
              <a:solidFill>
                <a:srgbClr val="92D050"/>
              </a:solidFill>
            </a:endParaRPr>
          </a:p>
          <a:p>
            <a:endParaRPr lang="es-ES" dirty="0" smtClean="0">
              <a:solidFill>
                <a:srgbClr val="92D050"/>
              </a:solidFill>
            </a:endParaRPr>
          </a:p>
          <a:p>
            <a:endParaRPr lang="es-ES" dirty="0">
              <a:solidFill>
                <a:srgbClr val="92D05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4400" dirty="0" smtClean="0">
              <a:solidFill>
                <a:srgbClr val="92D05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4400" dirty="0" smtClean="0">
                <a:solidFill>
                  <a:srgbClr val="92D050"/>
                </a:solidFill>
              </a:rPr>
              <a:t>APP: </a:t>
            </a:r>
            <a:r>
              <a:rPr lang="es-ES" sz="4400" dirty="0" err="1" smtClean="0">
                <a:solidFill>
                  <a:srgbClr val="92D050"/>
                </a:solidFill>
              </a:rPr>
              <a:t>Licoreando</a:t>
            </a:r>
            <a:endParaRPr lang="es-ES" sz="4400" dirty="0" smtClean="0">
              <a:solidFill>
                <a:srgbClr val="92D05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4400" dirty="0">
              <a:solidFill>
                <a:srgbClr val="92D05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4400" dirty="0" smtClean="0">
                <a:solidFill>
                  <a:srgbClr val="92D050"/>
                </a:solidFill>
              </a:rPr>
              <a:t>Creación de modelos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ES" sz="2800" dirty="0" smtClean="0">
              <a:solidFill>
                <a:srgbClr val="92D050"/>
              </a:solidFill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sz="3300" dirty="0" smtClean="0">
                <a:solidFill>
                  <a:srgbClr val="92D050"/>
                </a:solidFill>
              </a:rPr>
              <a:t>Usuario: Registro/ </a:t>
            </a:r>
            <a:r>
              <a:rPr lang="es-ES" sz="3300" dirty="0" err="1" smtClean="0">
                <a:solidFill>
                  <a:srgbClr val="92D050"/>
                </a:solidFill>
              </a:rPr>
              <a:t>login</a:t>
            </a:r>
            <a:endParaRPr lang="es-ES" sz="3300" dirty="0" smtClean="0">
              <a:solidFill>
                <a:srgbClr val="92D050"/>
              </a:solidFill>
            </a:endParaRPr>
          </a:p>
          <a:p>
            <a:pPr lvl="1"/>
            <a:endParaRPr lang="es-ES" sz="3300" dirty="0" smtClean="0">
              <a:solidFill>
                <a:srgbClr val="92D050"/>
              </a:solidFill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sz="3300" dirty="0" smtClean="0">
                <a:solidFill>
                  <a:srgbClr val="92D050"/>
                </a:solidFill>
              </a:rPr>
              <a:t>Formulario de preferencias</a:t>
            </a:r>
          </a:p>
          <a:p>
            <a:pPr lvl="1"/>
            <a:endParaRPr lang="es-ES" sz="3300" dirty="0" smtClean="0">
              <a:solidFill>
                <a:srgbClr val="92D050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3300" dirty="0" smtClean="0">
                <a:solidFill>
                  <a:srgbClr val="92D050"/>
                </a:solidFill>
              </a:rPr>
              <a:t>  Licor</a:t>
            </a:r>
          </a:p>
          <a:p>
            <a:pPr lvl="1"/>
            <a:endParaRPr lang="es-ES" sz="2400" dirty="0" smtClean="0">
              <a:solidFill>
                <a:srgbClr val="92D050"/>
              </a:solidFill>
            </a:endParaRPr>
          </a:p>
          <a:p>
            <a:endParaRPr lang="es-ES" sz="2800" dirty="0" smtClean="0">
              <a:solidFill>
                <a:srgbClr val="92D05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4400" dirty="0" smtClean="0">
                <a:solidFill>
                  <a:srgbClr val="92D050"/>
                </a:solidFill>
              </a:rPr>
              <a:t>Interfaz de usuario</a:t>
            </a:r>
            <a:endParaRPr lang="es-ES" sz="4400" dirty="0">
              <a:solidFill>
                <a:srgbClr val="92D050"/>
              </a:solidFill>
            </a:endParaRPr>
          </a:p>
          <a:p>
            <a:endParaRPr lang="es-ES" sz="4400" dirty="0" smtClean="0">
              <a:solidFill>
                <a:srgbClr val="92D05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4400" dirty="0" smtClean="0">
                <a:solidFill>
                  <a:srgbClr val="92D050"/>
                </a:solidFill>
              </a:rPr>
              <a:t>Formularios de la aplicación</a:t>
            </a:r>
          </a:p>
          <a:p>
            <a:endParaRPr lang="es-ES" sz="4400" dirty="0" smtClean="0">
              <a:solidFill>
                <a:srgbClr val="92D05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4400" dirty="0" smtClean="0">
                <a:solidFill>
                  <a:srgbClr val="92D050"/>
                </a:solidFill>
              </a:rPr>
              <a:t>Estructura de la web</a:t>
            </a:r>
            <a:endParaRPr lang="es-ES" sz="4400" dirty="0" smtClean="0">
              <a:solidFill>
                <a:srgbClr val="92D050"/>
              </a:solidFill>
            </a:endParaRPr>
          </a:p>
          <a:p>
            <a:endParaRPr lang="es-ES" sz="3200" dirty="0" smtClean="0">
              <a:solidFill>
                <a:srgbClr val="92D050"/>
              </a:solidFill>
            </a:endParaRPr>
          </a:p>
          <a:p>
            <a:endParaRPr lang="es-ES" dirty="0" smtClean="0">
              <a:solidFill>
                <a:srgbClr val="92D050"/>
              </a:solidFill>
            </a:endParaRPr>
          </a:p>
          <a:p>
            <a:pPr lvl="1"/>
            <a:endParaRPr lang="es-ES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4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no de madera 16x9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_9533728_TF02801115_TF02801115.potx" id="{13F9FCDB-1BFC-4C74-9E6C-C650720F6A27}" vid="{C1D9363D-3ED9-40C9-B4E9-87E9ED2E60D9}"/>
    </a:ext>
  </a:extLst>
</a:theme>
</file>

<file path=ppt/theme/theme2.xml><?xml version="1.0" encoding="utf-8"?>
<a:theme xmlns:a="http://schemas.openxmlformats.org/drawingml/2006/main" name="Tema de Offic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1360511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TP102801114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706531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35E791-7449-4708-8DE9-182EC4D8A134}">
  <ds:schemaRefs>
    <ds:schemaRef ds:uri="http://schemas.microsoft.com/office/2006/documentManagement/types"/>
    <ds:schemaRef ds:uri="http://purl.org/dc/dcmitype/"/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4873beb7-5857-4685-be1f-d57550cc96cc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C20563B-C646-42AF-9D0D-76DF086793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B9514F-6A45-47F4-BC6D-A865E2971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naturaleza de grano de madera (pantalla panorámica)</Template>
  <TotalTime>539</TotalTime>
  <Words>304</Words>
  <Application>Microsoft Office PowerPoint</Application>
  <PresentationFormat>Personalizado</PresentationFormat>
  <Paragraphs>122</Paragraphs>
  <Slides>12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Grano de madera 16x9</vt:lpstr>
      <vt:lpstr> Licoreando</vt:lpstr>
      <vt:lpstr>INDICE</vt:lpstr>
      <vt:lpstr>INTRODUCCIÓN</vt:lpstr>
      <vt:lpstr>OBJETIVOS DEL PROYECTO</vt:lpstr>
      <vt:lpstr>HERRAMIENTAS Y TECNOLOGÍAS UTILIZADAS</vt:lpstr>
      <vt:lpstr>Presentación de PowerPoint</vt:lpstr>
      <vt:lpstr>WHOOSH</vt:lpstr>
      <vt:lpstr>Bases de datos</vt:lpstr>
      <vt:lpstr>Django</vt:lpstr>
      <vt:lpstr>SISTEMAS DE RECOMENDACIÓN </vt:lpstr>
      <vt:lpstr>Heroku</vt:lpstr>
      <vt:lpstr>DEMOSTRACIÓN    https://licoreando.herokuapp.com/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del título</dc:title>
  <dc:creator>Joseph jmlc</dc:creator>
  <cp:lastModifiedBy>David Romero</cp:lastModifiedBy>
  <cp:revision>24</cp:revision>
  <dcterms:created xsi:type="dcterms:W3CDTF">2019-01-22T16:17:26Z</dcterms:created>
  <dcterms:modified xsi:type="dcterms:W3CDTF">2019-01-23T03:48:04Z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