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4"/>
  </p:notesMasterIdLst>
  <p:handoutMasterIdLst>
    <p:handoutMasterId r:id="rId25"/>
  </p:handoutMasterIdLst>
  <p:sldIdLst>
    <p:sldId id="529" r:id="rId2"/>
    <p:sldId id="495" r:id="rId3"/>
    <p:sldId id="514" r:id="rId4"/>
    <p:sldId id="515" r:id="rId5"/>
    <p:sldId id="517" r:id="rId6"/>
    <p:sldId id="516" r:id="rId7"/>
    <p:sldId id="520" r:id="rId8"/>
    <p:sldId id="530" r:id="rId9"/>
    <p:sldId id="535" r:id="rId10"/>
    <p:sldId id="531" r:id="rId11"/>
    <p:sldId id="532" r:id="rId12"/>
    <p:sldId id="536" r:id="rId13"/>
    <p:sldId id="537" r:id="rId14"/>
    <p:sldId id="538" r:id="rId15"/>
    <p:sldId id="539" r:id="rId16"/>
    <p:sldId id="540" r:id="rId17"/>
    <p:sldId id="541" r:id="rId18"/>
    <p:sldId id="533" r:id="rId19"/>
    <p:sldId id="542" r:id="rId20"/>
    <p:sldId id="543" r:id="rId21"/>
    <p:sldId id="534" r:id="rId22"/>
    <p:sldId id="528" r:id="rId23"/>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73" d="100"/>
          <a:sy n="73" d="100"/>
        </p:scale>
        <p:origin x="984" y="4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12</a:t>
            </a:fld>
            <a:endParaRPr lang="en-US" altLang="en-US"/>
          </a:p>
        </p:txBody>
      </p:sp>
    </p:spTree>
    <p:extLst>
      <p:ext uri="{BB962C8B-B14F-4D97-AF65-F5344CB8AC3E}">
        <p14:creationId xmlns:p14="http://schemas.microsoft.com/office/powerpoint/2010/main" val="1790619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F23DB-E4E8-2F79-F533-B6FE69787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A1979C-75CA-9A8F-224E-608D469C12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29811F-34BD-F3E9-0A31-F6C8BEA852E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C09A7B-7173-2E64-D335-3EA950DE2483}"/>
              </a:ext>
            </a:extLst>
          </p:cNvPr>
          <p:cNvSpPr>
            <a:spLocks noGrp="1"/>
          </p:cNvSpPr>
          <p:nvPr>
            <p:ph type="sldNum" sz="quarter" idx="5"/>
          </p:nvPr>
        </p:nvSpPr>
        <p:spPr/>
        <p:txBody>
          <a:bodyPr/>
          <a:lstStyle/>
          <a:p>
            <a:pPr>
              <a:defRPr/>
            </a:pPr>
            <a:fld id="{F2D8CC3F-ADB2-4AF7-880C-111F7E6C7FE6}" type="slidenum">
              <a:rPr lang="en-US" altLang="en-US" smtClean="0"/>
              <a:pPr>
                <a:defRPr/>
              </a:pPr>
              <a:t>13</a:t>
            </a:fld>
            <a:endParaRPr lang="en-US" altLang="en-US"/>
          </a:p>
        </p:txBody>
      </p:sp>
    </p:spTree>
    <p:extLst>
      <p:ext uri="{BB962C8B-B14F-4D97-AF65-F5344CB8AC3E}">
        <p14:creationId xmlns:p14="http://schemas.microsoft.com/office/powerpoint/2010/main" val="3973890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0B80F-F1A2-0C2D-9949-0F4AB5F525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722800-F0AC-B528-B6D4-DF824E640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8E245-ADDB-AD17-FD26-04F050057BF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694226C-7D28-D585-B350-1FC523B5C8C7}"/>
              </a:ext>
            </a:extLst>
          </p:cNvPr>
          <p:cNvSpPr>
            <a:spLocks noGrp="1"/>
          </p:cNvSpPr>
          <p:nvPr>
            <p:ph type="sldNum" sz="quarter" idx="5"/>
          </p:nvPr>
        </p:nvSpPr>
        <p:spPr/>
        <p:txBody>
          <a:bodyPr/>
          <a:lstStyle/>
          <a:p>
            <a:pPr>
              <a:defRPr/>
            </a:pPr>
            <a:fld id="{F2D8CC3F-ADB2-4AF7-880C-111F7E6C7FE6}" type="slidenum">
              <a:rPr lang="en-US" altLang="en-US" smtClean="0"/>
              <a:pPr>
                <a:defRPr/>
              </a:pPr>
              <a:t>14</a:t>
            </a:fld>
            <a:endParaRPr lang="en-US" altLang="en-US"/>
          </a:p>
        </p:txBody>
      </p:sp>
    </p:spTree>
    <p:extLst>
      <p:ext uri="{BB962C8B-B14F-4D97-AF65-F5344CB8AC3E}">
        <p14:creationId xmlns:p14="http://schemas.microsoft.com/office/powerpoint/2010/main" val="253886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5EC1F-A582-10EB-2098-A01E3DE68B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8B073-996A-9DBE-C06D-ED7CD0C2AD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F532D2-B9B9-A1AB-C0DC-F2F46C74D0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74203CB-BCEA-4D8B-77BE-5E1C4D8933EF}"/>
              </a:ext>
            </a:extLst>
          </p:cNvPr>
          <p:cNvSpPr>
            <a:spLocks noGrp="1"/>
          </p:cNvSpPr>
          <p:nvPr>
            <p:ph type="sldNum" sz="quarter" idx="5"/>
          </p:nvPr>
        </p:nvSpPr>
        <p:spPr/>
        <p:txBody>
          <a:bodyPr/>
          <a:lstStyle/>
          <a:p>
            <a:pPr>
              <a:defRPr/>
            </a:pPr>
            <a:fld id="{F2D8CC3F-ADB2-4AF7-880C-111F7E6C7FE6}" type="slidenum">
              <a:rPr lang="en-US" altLang="en-US" smtClean="0"/>
              <a:pPr>
                <a:defRPr/>
              </a:pPr>
              <a:t>15</a:t>
            </a:fld>
            <a:endParaRPr lang="en-US" altLang="en-US"/>
          </a:p>
        </p:txBody>
      </p:sp>
    </p:spTree>
    <p:extLst>
      <p:ext uri="{BB962C8B-B14F-4D97-AF65-F5344CB8AC3E}">
        <p14:creationId xmlns:p14="http://schemas.microsoft.com/office/powerpoint/2010/main" val="427764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48E0B-ED4B-5B7C-4873-CD4E7FFCEF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B7049-7845-F1E0-FCDD-9333415A2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F04A29-37E3-0187-0997-EC33410D9B8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54BE68-E549-CDF2-B42A-244A69CC34BC}"/>
              </a:ext>
            </a:extLst>
          </p:cNvPr>
          <p:cNvSpPr>
            <a:spLocks noGrp="1"/>
          </p:cNvSpPr>
          <p:nvPr>
            <p:ph type="sldNum" sz="quarter" idx="5"/>
          </p:nvPr>
        </p:nvSpPr>
        <p:spPr/>
        <p:txBody>
          <a:bodyPr/>
          <a:lstStyle/>
          <a:p>
            <a:pPr>
              <a:defRPr/>
            </a:pPr>
            <a:fld id="{F2D8CC3F-ADB2-4AF7-880C-111F7E6C7FE6}" type="slidenum">
              <a:rPr lang="en-US" altLang="en-US" smtClean="0"/>
              <a:pPr>
                <a:defRPr/>
              </a:pPr>
              <a:t>16</a:t>
            </a:fld>
            <a:endParaRPr lang="en-US" altLang="en-US"/>
          </a:p>
        </p:txBody>
      </p:sp>
    </p:spTree>
    <p:extLst>
      <p:ext uri="{BB962C8B-B14F-4D97-AF65-F5344CB8AC3E}">
        <p14:creationId xmlns:p14="http://schemas.microsoft.com/office/powerpoint/2010/main" val="136625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FDB98-0C1C-F501-BC43-9726B8F76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802B1-1AE9-9127-D675-A92971EEC3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2A854A-3E36-B443-D73D-032FCBDA243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FB2F074-640E-260F-14E0-C44B43244C83}"/>
              </a:ext>
            </a:extLst>
          </p:cNvPr>
          <p:cNvSpPr>
            <a:spLocks noGrp="1"/>
          </p:cNvSpPr>
          <p:nvPr>
            <p:ph type="sldNum" sz="quarter" idx="5"/>
          </p:nvPr>
        </p:nvSpPr>
        <p:spPr/>
        <p:txBody>
          <a:bodyPr/>
          <a:lstStyle/>
          <a:p>
            <a:pPr>
              <a:defRPr/>
            </a:pPr>
            <a:fld id="{F2D8CC3F-ADB2-4AF7-880C-111F7E6C7FE6}" type="slidenum">
              <a:rPr lang="en-US" altLang="en-US" smtClean="0"/>
              <a:pPr>
                <a:defRPr/>
              </a:pPr>
              <a:t>17</a:t>
            </a:fld>
            <a:endParaRPr lang="en-US" altLang="en-US"/>
          </a:p>
        </p:txBody>
      </p:sp>
    </p:spTree>
    <p:extLst>
      <p:ext uri="{BB962C8B-B14F-4D97-AF65-F5344CB8AC3E}">
        <p14:creationId xmlns:p14="http://schemas.microsoft.com/office/powerpoint/2010/main" val="10532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77"/>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2303811724322038</a:t>
            </a:r>
          </a:p>
          <a:p>
            <a:pPr>
              <a:defRPr/>
            </a:pPr>
            <a:r>
              <a:rPr lang="en-US" sz="2500" b="1" dirty="0">
                <a:solidFill>
                  <a:schemeClr val="tx1"/>
                </a:solidFill>
                <a:latin typeface="Times New Roman" pitchFamily="18" charset="0"/>
                <a:cs typeface="Times New Roman" pitchFamily="18" charset="0"/>
              </a:rPr>
              <a:t>Name					: Irin </a:t>
            </a:r>
            <a:r>
              <a:rPr lang="en-US" sz="2500" b="1" dirty="0" err="1">
                <a:solidFill>
                  <a:schemeClr val="tx1"/>
                </a:solidFill>
                <a:latin typeface="Times New Roman" pitchFamily="18" charset="0"/>
                <a:cs typeface="Times New Roman" pitchFamily="18" charset="0"/>
              </a:rPr>
              <a:t>Minerwa</a:t>
            </a:r>
            <a:r>
              <a:rPr lang="en-US" sz="2500" b="1" dirty="0">
                <a:solidFill>
                  <a:schemeClr val="tx1"/>
                </a:solidFill>
                <a:latin typeface="Times New Roman" pitchFamily="18" charset="0"/>
                <a:cs typeface="Times New Roman" pitchFamily="18" charset="0"/>
              </a:rPr>
              <a:t> S</a:t>
            </a: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III</a:t>
            </a:r>
          </a:p>
          <a:p>
            <a:pPr>
              <a:defRPr/>
            </a:pPr>
            <a:r>
              <a:rPr lang="en-US" sz="2500" b="1" dirty="0">
                <a:solidFill>
                  <a:schemeClr val="tx1"/>
                </a:solidFill>
                <a:latin typeface="Times New Roman" pitchFamily="18" charset="0"/>
                <a:cs typeface="Times New Roman" pitchFamily="18" charset="0"/>
              </a:rPr>
              <a:t>Section				: A</a:t>
            </a:r>
          </a:p>
          <a:p>
            <a:pPr>
              <a:defRPr/>
            </a:pPr>
            <a:r>
              <a:rPr lang="en-US" sz="2500" b="1" dirty="0">
                <a:solidFill>
                  <a:schemeClr val="tx1"/>
                </a:solidFill>
                <a:latin typeface="Times New Roman" pitchFamily="18" charset="0"/>
                <a:cs typeface="Times New Roman" pitchFamily="18" charset="0"/>
              </a:rPr>
              <a:t>Date					: 07.12.2024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3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p:cNvSpPr>
            <a:spLocks noGrp="1"/>
          </p:cNvSpPr>
          <p:nvPr>
            <p:ph sz="quarter" idx="1"/>
          </p:nvPr>
        </p:nvSpPr>
        <p:spPr/>
        <p:txBody>
          <a:bodyPr/>
          <a:lstStyle/>
          <a:p>
            <a:r>
              <a:rPr lang="en-IN" b="1" dirty="0"/>
              <a:t>Results Module:</a:t>
            </a:r>
          </a:p>
          <a:p>
            <a:pPr marL="0" indent="0">
              <a:buNone/>
            </a:pPr>
            <a:r>
              <a:rPr lang="en-IN" b="1" dirty="0"/>
              <a:t>   </a:t>
            </a:r>
            <a:r>
              <a:rPr lang="en-IN" dirty="0"/>
              <a:t>T</a:t>
            </a:r>
            <a:r>
              <a:rPr lang="en-US" dirty="0"/>
              <a:t>he Results Module displays the election results after voting. It shows the number of votes for each</a:t>
            </a:r>
            <a:r>
              <a:rPr lang="en-IN" dirty="0"/>
              <a:t> candidate stored in a HashMap.</a:t>
            </a:r>
            <a:r>
              <a:rPr lang="en-US" dirty="0"/>
              <a:t> </a:t>
            </a:r>
          </a:p>
          <a:p>
            <a:pPr marL="0" indent="0">
              <a:buNone/>
            </a:pPr>
            <a:r>
              <a:rPr lang="en-US" dirty="0"/>
              <a:t>   This module is accessible after a voter has cast their vote, or by requesting the results directly. </a:t>
            </a:r>
          </a:p>
          <a:p>
            <a:pPr marL="0" indent="0">
              <a:buNone/>
            </a:pPr>
            <a:r>
              <a:rPr lang="en-US" dirty="0"/>
              <a:t>   It aggregates the vote counts from the </a:t>
            </a:r>
            <a:r>
              <a:rPr lang="en-US" dirty="0" err="1"/>
              <a:t>candidatesVotes</a:t>
            </a:r>
            <a:r>
              <a:rPr lang="en-US" dirty="0"/>
              <a:t> map and displays them in a user-friendly format. </a:t>
            </a:r>
            <a:endParaRPr lang="en-US" b="1"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6" name="Picture 5"/>
          <p:cNvPicPr/>
          <p:nvPr/>
        </p:nvPicPr>
        <p:blipFill>
          <a:blip r:embed="rId2"/>
          <a:stretch>
            <a:fillRect/>
          </a:stretch>
        </p:blipFill>
        <p:spPr>
          <a:xfrm>
            <a:off x="1" y="24220"/>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a:xfrm>
            <a:off x="228600" y="834673"/>
            <a:ext cx="4267200" cy="3870677"/>
          </a:xfrm>
        </p:spPr>
        <p:txBody>
          <a:bodyPr>
            <a:normAutofit fontScale="77500" lnSpcReduction="20000"/>
          </a:bodyPr>
          <a:lstStyle/>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javax.swing</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java.awt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java.awt.event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java.security.MessageDigest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java.util.HashMap</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import </a:t>
            </a:r>
            <a:r>
              <a:rPr lang="en-US" sz="1800" dirty="0" err="1">
                <a:effectLst/>
                <a:latin typeface="Times New Roman" panose="02020603050405020304" pitchFamily="18" charset="0"/>
                <a:ea typeface="Times New Roman" panose="02020603050405020304" pitchFamily="18" charset="0"/>
              </a:rPr>
              <a:t>java.util.Map</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public class </a:t>
            </a:r>
            <a:r>
              <a:rPr lang="en-US" sz="1800" dirty="0" err="1">
                <a:effectLst/>
                <a:latin typeface="Times New Roman" panose="02020603050405020304" pitchFamily="18" charset="0"/>
                <a:ea typeface="Times New Roman" panose="02020603050405020304" pitchFamily="18" charset="0"/>
              </a:rPr>
              <a:t>OnlineVotingSystem</a:t>
            </a:r>
            <a:r>
              <a:rPr lang="en-US" sz="1800" dirty="0">
                <a:effectLst/>
                <a:latin typeface="Times New Roman" panose="02020603050405020304" pitchFamily="18" charset="0"/>
                <a:ea typeface="Times New Roman" panose="02020603050405020304" pitchFamily="18" charset="0"/>
              </a:rPr>
              <a:t> {</a:t>
            </a:r>
            <a:endParaRPr lang="en-IN" sz="18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private static Map&lt;String, Integer&gt; </a:t>
            </a:r>
            <a:r>
              <a:rPr lang="en-US" sz="1800" dirty="0" err="1">
                <a:effectLst/>
                <a:latin typeface="Times New Roman" panose="02020603050405020304" pitchFamily="18" charset="0"/>
                <a:ea typeface="Times New Roman" panose="02020603050405020304" pitchFamily="18" charset="0"/>
              </a:rPr>
              <a:t>candidatesVotes</a:t>
            </a:r>
            <a:r>
              <a:rPr lang="en-US" sz="1800" dirty="0">
                <a:effectLst/>
                <a:latin typeface="Times New Roman" panose="02020603050405020304" pitchFamily="18" charset="0"/>
                <a:ea typeface="Times New Roman" panose="02020603050405020304" pitchFamily="18" charset="0"/>
              </a:rPr>
              <a:t> = new HashMap&lt;&gt;();</a:t>
            </a:r>
            <a:endParaRPr lang="en-IN" sz="18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800" dirty="0">
                <a:effectLst/>
                <a:latin typeface="Times New Roman" panose="02020603050405020304" pitchFamily="18" charset="0"/>
                <a:ea typeface="Times New Roman" panose="02020603050405020304" pitchFamily="18" charset="0"/>
              </a:rPr>
              <a:t>private static final String[] candidates = {"Candidate C", "Candidate B", "Candidate A"};</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p:cNvPicPr/>
          <p:nvPr/>
        </p:nvPicPr>
        <p:blipFill>
          <a:blip r:embed="rId2"/>
          <a:stretch>
            <a:fillRect/>
          </a:stretch>
        </p:blipFill>
        <p:spPr>
          <a:xfrm>
            <a:off x="1" y="24220"/>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
        <p:nvSpPr>
          <p:cNvPr id="9" name="TextBox 8">
            <a:extLst>
              <a:ext uri="{FF2B5EF4-FFF2-40B4-BE49-F238E27FC236}">
                <a16:creationId xmlns:a16="http://schemas.microsoft.com/office/drawing/2014/main" id="{852F1804-E30A-B34C-04AD-0250F6C8BC87}"/>
              </a:ext>
            </a:extLst>
          </p:cNvPr>
          <p:cNvSpPr txBox="1"/>
          <p:nvPr/>
        </p:nvSpPr>
        <p:spPr>
          <a:xfrm>
            <a:off x="4920343" y="890599"/>
            <a:ext cx="3810000" cy="3931654"/>
          </a:xfrm>
          <a:prstGeom prst="rect">
            <a:avLst/>
          </a:prstGeom>
          <a:noFill/>
        </p:spPr>
        <p:txBody>
          <a:bodyPr wrap="square" rtlCol="0">
            <a:spAutoFit/>
          </a:bodyPr>
          <a:lstStyle/>
          <a:p>
            <a:pPr marR="248285">
              <a:lnSpc>
                <a:spcPct val="150000"/>
              </a:lnSpc>
            </a:pPr>
            <a:r>
              <a:rPr lang="en-US" sz="1400" dirty="0">
                <a:effectLst/>
                <a:latin typeface="Times New Roman" panose="02020603050405020304" pitchFamily="18" charset="0"/>
                <a:ea typeface="Times New Roman" panose="02020603050405020304" pitchFamily="18" charset="0"/>
              </a:rPr>
              <a:t>private static final Map&lt;String, String&gt; voters = new HashMap&lt;&gt;();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private static final Map&lt;String, Boolean&gt; </a:t>
            </a:r>
            <a:r>
              <a:rPr lang="en-US" sz="1400" dirty="0" err="1">
                <a:effectLst/>
                <a:latin typeface="Times New Roman" panose="02020603050405020304" pitchFamily="18" charset="0"/>
                <a:ea typeface="Times New Roman" panose="02020603050405020304" pitchFamily="18" charset="0"/>
              </a:rPr>
              <a:t>hasVoted</a:t>
            </a:r>
            <a:r>
              <a:rPr lang="en-US" sz="1400" dirty="0">
                <a:effectLst/>
                <a:latin typeface="Times New Roman" panose="02020603050405020304" pitchFamily="18" charset="0"/>
                <a:ea typeface="Times New Roman" panose="02020603050405020304" pitchFamily="18" charset="0"/>
              </a:rPr>
              <a:t> = new HashMap&lt;&gt;(); </a:t>
            </a:r>
          </a:p>
          <a:p>
            <a:pPr marR="248285">
              <a:lnSpc>
                <a:spcPct val="150000"/>
              </a:lnSpc>
            </a:pPr>
            <a:r>
              <a:rPr lang="en-US" sz="1400" dirty="0">
                <a:effectLst/>
                <a:latin typeface="Times New Roman" panose="02020603050405020304" pitchFamily="18" charset="0"/>
                <a:ea typeface="Times New Roman" panose="02020603050405020304" pitchFamily="18" charset="0"/>
              </a:rPr>
              <a:t>static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err="1">
                <a:effectLst/>
                <a:latin typeface="Times New Roman" panose="02020603050405020304" pitchFamily="18" charset="0"/>
                <a:ea typeface="Times New Roman" panose="02020603050405020304" pitchFamily="18" charset="0"/>
              </a:rPr>
              <a:t>voters.put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voterhashPassword</a:t>
            </a:r>
            <a:r>
              <a:rPr lang="en-US" sz="1400" dirty="0">
                <a:effectLst/>
                <a:latin typeface="Times New Roman" panose="02020603050405020304" pitchFamily="18" charset="0"/>
                <a:ea typeface="Times New Roman" panose="02020603050405020304" pitchFamily="18" charset="0"/>
              </a:rPr>
              <a:t>("password1"));</a:t>
            </a:r>
          </a:p>
          <a:p>
            <a:pPr marR="248285">
              <a:lnSpc>
                <a:spcPct val="150000"/>
              </a:lnSpc>
            </a:pPr>
            <a:r>
              <a:rPr lang="en-US" sz="1400" dirty="0" err="1">
                <a:effectLst/>
                <a:latin typeface="Times New Roman" panose="02020603050405020304" pitchFamily="18" charset="0"/>
                <a:ea typeface="Times New Roman" panose="02020603050405020304" pitchFamily="18" charset="0"/>
              </a:rPr>
              <a:t>voters.put</a:t>
            </a:r>
            <a:r>
              <a:rPr lang="en-US" sz="1400" dirty="0">
                <a:effectLst/>
                <a:latin typeface="Times New Roman" panose="02020603050405020304" pitchFamily="18" charset="0"/>
                <a:ea typeface="Times New Roman" panose="02020603050405020304" pitchFamily="18" charset="0"/>
              </a:rPr>
              <a:t>("voter2",hashPassword("password2"));</a:t>
            </a:r>
          </a:p>
          <a:p>
            <a:pPr marR="248285">
              <a:lnSpc>
                <a:spcPct val="150000"/>
              </a:lnSpc>
            </a:pPr>
            <a:r>
              <a:rPr lang="en-US" sz="1400" dirty="0" err="1">
                <a:effectLst/>
                <a:latin typeface="Times New Roman" panose="02020603050405020304" pitchFamily="18" charset="0"/>
                <a:ea typeface="Times New Roman" panose="02020603050405020304" pitchFamily="18" charset="0"/>
              </a:rPr>
              <a:t>voters.put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voterhashPassword</a:t>
            </a:r>
            <a:r>
              <a:rPr lang="en-US" sz="1400" dirty="0">
                <a:effectLst/>
                <a:latin typeface="Times New Roman" panose="02020603050405020304" pitchFamily="18" charset="0"/>
                <a:ea typeface="Times New Roman" panose="02020603050405020304" pitchFamily="18" charset="0"/>
              </a:rPr>
              <a:t>("password3"));</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for (String candidate : candidates)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candidatesVotes.put</a:t>
            </a:r>
            <a:r>
              <a:rPr lang="en-US" sz="1400" dirty="0">
                <a:effectLst/>
                <a:latin typeface="Times New Roman" panose="02020603050405020304" pitchFamily="18" charset="0"/>
                <a:ea typeface="Times New Roman" panose="02020603050405020304" pitchFamily="18" charset="0"/>
              </a:rPr>
              <a:t>(candidate, 0);</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IN" sz="1400" dirty="0">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F56E9-7270-7A97-638D-0FEDF07BA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036FA-56AC-424E-0DA4-8E2FED54E6A8}"/>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7DFE02F-73F5-C91C-BBD6-8BD37683ABF1}"/>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a:extLst>
              <a:ext uri="{FF2B5EF4-FFF2-40B4-BE49-F238E27FC236}">
                <a16:creationId xmlns:a16="http://schemas.microsoft.com/office/drawing/2014/main" id="{A1AEEDAC-F0F0-27D8-F4FF-10754035F41C}"/>
              </a:ext>
            </a:extLst>
          </p:cNvPr>
          <p:cNvSpPr>
            <a:spLocks noGrp="1"/>
          </p:cNvSpPr>
          <p:nvPr>
            <p:ph sz="quarter" idx="1"/>
          </p:nvPr>
        </p:nvSpPr>
        <p:spPr>
          <a:xfrm>
            <a:off x="228600" y="834673"/>
            <a:ext cx="4267200" cy="3870677"/>
          </a:xfrm>
        </p:spPr>
        <p:txBody>
          <a:bodyPr>
            <a:normAutofit fontScale="92500"/>
          </a:bodyPr>
          <a:lstStyle/>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public static void main(String[] </a:t>
            </a:r>
            <a:r>
              <a:rPr lang="en-US" sz="1400" dirty="0" err="1">
                <a:effectLst/>
                <a:latin typeface="Times New Roman" panose="02020603050405020304" pitchFamily="18" charset="0"/>
                <a:ea typeface="Times New Roman" panose="02020603050405020304" pitchFamily="18" charset="0"/>
              </a:rPr>
              <a:t>args</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JFrame</a:t>
            </a:r>
            <a:r>
              <a:rPr lang="en-US" sz="1400" dirty="0">
                <a:effectLst/>
                <a:latin typeface="Times New Roman" panose="02020603050405020304" pitchFamily="18" charset="0"/>
                <a:ea typeface="Times New Roman" panose="02020603050405020304" pitchFamily="18" charset="0"/>
              </a:rPr>
              <a:t> frame = new </a:t>
            </a:r>
            <a:r>
              <a:rPr lang="en-US" sz="1400" dirty="0" err="1">
                <a:effectLst/>
                <a:latin typeface="Times New Roman" panose="02020603050405020304" pitchFamily="18" charset="0"/>
                <a:ea typeface="Times New Roman" panose="02020603050405020304" pitchFamily="18" charset="0"/>
              </a:rPr>
              <a:t>JFrame</a:t>
            </a:r>
            <a:r>
              <a:rPr lang="en-US" sz="1400" dirty="0">
                <a:effectLst/>
                <a:latin typeface="Times New Roman" panose="02020603050405020304" pitchFamily="18" charset="0"/>
                <a:ea typeface="Times New Roman" panose="02020603050405020304" pitchFamily="18" charset="0"/>
              </a:rPr>
              <a:t>("Online Voting System");</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frame.setSize</a:t>
            </a:r>
            <a:r>
              <a:rPr lang="en-US" sz="1400" dirty="0">
                <a:effectLst/>
                <a:latin typeface="Times New Roman" panose="02020603050405020304" pitchFamily="18" charset="0"/>
                <a:ea typeface="Times New Roman" panose="02020603050405020304" pitchFamily="18" charset="0"/>
              </a:rPr>
              <a:t>(400, 300);    </a:t>
            </a:r>
            <a:r>
              <a:rPr lang="en-US" sz="1400" dirty="0" err="1">
                <a:effectLst/>
                <a:latin typeface="Times New Roman" panose="02020603050405020304" pitchFamily="18" charset="0"/>
                <a:ea typeface="Times New Roman" panose="02020603050405020304" pitchFamily="18" charset="0"/>
              </a:rPr>
              <a:t>frame.setDefaultCloseOperation</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JFrame.EXIT_ON_CLOSE</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mainPanel</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a:t>
            </a:r>
          </a:p>
          <a:p>
            <a:pPr marL="0" marR="248285" indent="0">
              <a:lnSpc>
                <a:spcPct val="150000"/>
              </a:lnSpc>
              <a:buNone/>
            </a:pPr>
            <a:r>
              <a:rPr lang="en-US" sz="1500" dirty="0" err="1">
                <a:effectLst/>
                <a:latin typeface="Times New Roman" panose="02020603050405020304" pitchFamily="18" charset="0"/>
                <a:ea typeface="Times New Roman" panose="02020603050405020304" pitchFamily="18" charset="0"/>
              </a:rPr>
              <a:t>JPanel</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loginPanel</a:t>
            </a:r>
            <a:r>
              <a:rPr lang="en-US" sz="1500" dirty="0">
                <a:effectLst/>
                <a:latin typeface="Times New Roman" panose="02020603050405020304" pitchFamily="18" charset="0"/>
                <a:ea typeface="Times New Roman" panose="02020603050405020304" pitchFamily="18" charset="0"/>
              </a:rPr>
              <a:t> = </a:t>
            </a:r>
            <a:r>
              <a:rPr lang="en-US" sz="1500" dirty="0" err="1">
                <a:effectLst/>
                <a:latin typeface="Times New Roman" panose="02020603050405020304" pitchFamily="18" charset="0"/>
                <a:ea typeface="Times New Roman" panose="02020603050405020304" pitchFamily="18" charset="0"/>
              </a:rPr>
              <a:t>createLoginPanel</a:t>
            </a:r>
            <a:r>
              <a:rPr lang="en-US" sz="1500" dirty="0">
                <a:effectLst/>
                <a:latin typeface="Times New Roman" panose="02020603050405020304" pitchFamily="18" charset="0"/>
                <a:ea typeface="Times New Roman" panose="02020603050405020304" pitchFamily="18" charset="0"/>
              </a:rPr>
              <a:t>(</a:t>
            </a:r>
            <a:r>
              <a:rPr lang="en-US" sz="1500" dirty="0" err="1">
                <a:effectLst/>
                <a:latin typeface="Times New Roman" panose="02020603050405020304" pitchFamily="18" charset="0"/>
                <a:ea typeface="Times New Roman" panose="02020603050405020304" pitchFamily="18" charset="0"/>
              </a:rPr>
              <a:t>cardLayout</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mainPanel</a:t>
            </a:r>
            <a:r>
              <a:rPr lang="en-US" sz="1500" dirty="0">
                <a:effectLst/>
                <a:latin typeface="Times New Roman" panose="02020603050405020304" pitchFamily="18" charset="0"/>
                <a:ea typeface="Times New Roman" panose="02020603050405020304" pitchFamily="18" charset="0"/>
              </a:rPr>
              <a:t>);</a:t>
            </a:r>
          </a:p>
          <a:p>
            <a:pPr marL="0" marR="248285" indent="0">
              <a:lnSpc>
                <a:spcPct val="150000"/>
              </a:lnSpc>
              <a:buNone/>
            </a:pPr>
            <a:r>
              <a:rPr lang="en-US" sz="1500" dirty="0" err="1">
                <a:effectLst/>
                <a:latin typeface="Times New Roman" panose="02020603050405020304" pitchFamily="18" charset="0"/>
                <a:ea typeface="Times New Roman" panose="02020603050405020304" pitchFamily="18" charset="0"/>
              </a:rPr>
              <a:t>mainPanel.add</a:t>
            </a:r>
            <a:r>
              <a:rPr lang="en-US" sz="1500" dirty="0">
                <a:effectLst/>
                <a:latin typeface="Times New Roman" panose="02020603050405020304" pitchFamily="18" charset="0"/>
                <a:ea typeface="Times New Roman" panose="02020603050405020304" pitchFamily="18" charset="0"/>
              </a:rPr>
              <a:t>(</a:t>
            </a:r>
            <a:r>
              <a:rPr lang="en-US" sz="1500" dirty="0" err="1">
                <a:effectLst/>
                <a:latin typeface="Times New Roman" panose="02020603050405020304" pitchFamily="18" charset="0"/>
                <a:ea typeface="Times New Roman" panose="02020603050405020304" pitchFamily="18" charset="0"/>
              </a:rPr>
              <a:t>loginPanel</a:t>
            </a:r>
            <a:r>
              <a:rPr lang="en-US" sz="1500" dirty="0">
                <a:effectLst/>
                <a:latin typeface="Times New Roman" panose="02020603050405020304" pitchFamily="18" charset="0"/>
                <a:ea typeface="Times New Roman" panose="02020603050405020304" pitchFamily="18" charset="0"/>
              </a:rPr>
              <a:t>, "Login");</a:t>
            </a:r>
            <a:endParaRPr lang="en-IN" sz="1500" dirty="0">
              <a:effectLst/>
              <a:latin typeface="Times New Roman" panose="02020603050405020304" pitchFamily="18" charset="0"/>
              <a:ea typeface="Times New Roman" panose="02020603050405020304" pitchFamily="18" charset="0"/>
            </a:endParaRPr>
          </a:p>
          <a:p>
            <a:pPr marL="0" marR="248285" indent="0">
              <a:lnSpc>
                <a:spcPct val="150000"/>
              </a:lnSpc>
              <a:buNone/>
            </a:pPr>
            <a:endParaRPr lang="en-US" sz="1400" dirty="0"/>
          </a:p>
        </p:txBody>
      </p:sp>
      <p:sp>
        <p:nvSpPr>
          <p:cNvPr id="6" name="Footer Placeholder 4">
            <a:extLst>
              <a:ext uri="{FF2B5EF4-FFF2-40B4-BE49-F238E27FC236}">
                <a16:creationId xmlns:a16="http://schemas.microsoft.com/office/drawing/2014/main" id="{D95F3833-79C5-D331-9462-EE454A032B74}"/>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371EC9FB-C7B0-45B7-3182-4ABFF95BA0FF}"/>
              </a:ext>
            </a:extLst>
          </p:cNvPr>
          <p:cNvPicPr/>
          <p:nvPr/>
        </p:nvPicPr>
        <p:blipFill>
          <a:blip r:embed="rId3"/>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E686D486-D421-03CA-22D6-FB797BC40329}"/>
              </a:ext>
            </a:extLst>
          </p:cNvPr>
          <p:cNvPicPr/>
          <p:nvPr/>
        </p:nvPicPr>
        <p:blipFill>
          <a:blip r:embed="rId4"/>
          <a:stretch>
            <a:fillRect/>
          </a:stretch>
        </p:blipFill>
        <p:spPr>
          <a:xfrm>
            <a:off x="8475663" y="157957"/>
            <a:ext cx="428625" cy="368300"/>
          </a:xfrm>
          <a:prstGeom prst="rect">
            <a:avLst/>
          </a:prstGeom>
          <a:noFill/>
          <a:ln w="9525">
            <a:noFill/>
          </a:ln>
        </p:spPr>
      </p:pic>
      <p:sp>
        <p:nvSpPr>
          <p:cNvPr id="9" name="TextBox 8">
            <a:extLst>
              <a:ext uri="{FF2B5EF4-FFF2-40B4-BE49-F238E27FC236}">
                <a16:creationId xmlns:a16="http://schemas.microsoft.com/office/drawing/2014/main" id="{255B2AB3-206E-9105-7D51-B3823353A084}"/>
              </a:ext>
            </a:extLst>
          </p:cNvPr>
          <p:cNvSpPr txBox="1"/>
          <p:nvPr/>
        </p:nvSpPr>
        <p:spPr>
          <a:xfrm>
            <a:off x="4648202" y="896586"/>
            <a:ext cx="4174669" cy="3931654"/>
          </a:xfrm>
          <a:prstGeom prst="rect">
            <a:avLst/>
          </a:prstGeom>
          <a:noFill/>
        </p:spPr>
        <p:txBody>
          <a:bodyPr wrap="square" rtlCol="0">
            <a:spAutoFit/>
          </a:bodyPr>
          <a:lstStyle/>
          <a:p>
            <a:pPr marR="248285">
              <a:lnSpc>
                <a:spcPct val="150000"/>
              </a:lnSpc>
            </a:pP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votingPanel</a:t>
            </a:r>
            <a:r>
              <a:rPr lang="en-US" sz="1400" dirty="0">
                <a:effectLst/>
                <a:latin typeface="Times New Roman" panose="02020603050405020304" pitchFamily="18" charset="0"/>
                <a:ea typeface="Times New Roman" panose="02020603050405020304" pitchFamily="18" charset="0"/>
              </a:rPr>
              <a:t> = </a:t>
            </a:r>
            <a:r>
              <a:rPr lang="en-US" sz="1400" dirty="0" err="1">
                <a:effectLst/>
                <a:latin typeface="Times New Roman" panose="02020603050405020304" pitchFamily="18" charset="0"/>
                <a:ea typeface="Times New Roman" panose="02020603050405020304" pitchFamily="18" charset="0"/>
              </a:rPr>
              <a:t>createVotingPanel</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mainPanel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mainPanel.add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votingPanel</a:t>
            </a:r>
            <a:r>
              <a:rPr lang="en-US" sz="1400" dirty="0">
                <a:effectLst/>
                <a:latin typeface="Times New Roman" panose="02020603050405020304" pitchFamily="18" charset="0"/>
                <a:ea typeface="Times New Roman" panose="02020603050405020304" pitchFamily="18" charset="0"/>
              </a:rPr>
              <a:t>, "Vote");</a:t>
            </a:r>
          </a:p>
          <a:p>
            <a:pPr marR="248285">
              <a:lnSpc>
                <a:spcPct val="150000"/>
              </a:lnSpc>
            </a:pP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resultsPanel</a:t>
            </a:r>
            <a:r>
              <a:rPr lang="en-US" sz="1400" dirty="0">
                <a:effectLst/>
                <a:latin typeface="Times New Roman" panose="02020603050405020304" pitchFamily="18" charset="0"/>
                <a:ea typeface="Times New Roman" panose="02020603050405020304" pitchFamily="18" charset="0"/>
              </a:rPr>
              <a:t> = </a:t>
            </a:r>
            <a:r>
              <a:rPr lang="en-US" sz="1400" dirty="0" err="1">
                <a:effectLst/>
                <a:latin typeface="Times New Roman" panose="02020603050405020304" pitchFamily="18" charset="0"/>
                <a:ea typeface="Times New Roman" panose="02020603050405020304" pitchFamily="18" charset="0"/>
              </a:rPr>
              <a:t>createResultsPanel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mainPanel.add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resultsPanel</a:t>
            </a:r>
            <a:r>
              <a:rPr lang="en-US" sz="1400" dirty="0">
                <a:effectLst/>
                <a:latin typeface="Times New Roman" panose="02020603050405020304" pitchFamily="18" charset="0"/>
                <a:ea typeface="Times New Roman" panose="02020603050405020304" pitchFamily="18" charset="0"/>
              </a:rPr>
              <a:t>, "Results");</a:t>
            </a:r>
          </a:p>
          <a:p>
            <a:pPr marR="248285">
              <a:lnSpc>
                <a:spcPct val="150000"/>
              </a:lnSpc>
            </a:pPr>
            <a:r>
              <a:rPr lang="en-US" sz="1400" dirty="0" err="1">
                <a:effectLst/>
                <a:latin typeface="Times New Roman" panose="02020603050405020304" pitchFamily="18" charset="0"/>
                <a:ea typeface="Times New Roman" panose="02020603050405020304" pitchFamily="18" charset="0"/>
              </a:rPr>
              <a:t>frame.add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mainPanel</a:t>
            </a:r>
            <a:r>
              <a:rPr lang="en-US" sz="1400" dirty="0">
                <a:effectLst/>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frame.setVisible</a:t>
            </a:r>
            <a:r>
              <a:rPr lang="en-US" sz="1400" dirty="0">
                <a:effectLst/>
                <a:latin typeface="Times New Roman" panose="02020603050405020304" pitchFamily="18" charset="0"/>
                <a:ea typeface="Times New Roman" panose="02020603050405020304" pitchFamily="18" charset="0"/>
              </a:rPr>
              <a:t>(true);</a:t>
            </a:r>
          </a:p>
          <a:p>
            <a:pPr marR="248285">
              <a:lnSpc>
                <a:spcPct val="150000"/>
              </a:lnSpc>
            </a:pPr>
            <a:r>
              <a:rPr lang="en-US" sz="1400" dirty="0">
                <a:effectLst/>
                <a:latin typeface="Times New Roman" panose="02020603050405020304" pitchFamily="18" charset="0"/>
                <a:ea typeface="Times New Roman" panose="02020603050405020304" pitchFamily="18" charset="0"/>
              </a:rPr>
              <a:t>private static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createLoginPanel</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mainPanel</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loginPanel</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loginPanel.setLayout</a:t>
            </a:r>
            <a:r>
              <a:rPr lang="en-US" sz="1400" dirty="0">
                <a:effectLst/>
                <a:latin typeface="Times New Roman" panose="02020603050405020304" pitchFamily="18" charset="0"/>
                <a:ea typeface="Times New Roman" panose="02020603050405020304" pitchFamily="18" charset="0"/>
              </a:rPr>
              <a:t>(new </a:t>
            </a:r>
            <a:r>
              <a:rPr lang="en-US" sz="1400" dirty="0" err="1">
                <a:effectLst/>
                <a:latin typeface="Times New Roman" panose="02020603050405020304" pitchFamily="18" charset="0"/>
                <a:ea typeface="Times New Roman" panose="02020603050405020304" pitchFamily="18" charset="0"/>
              </a:rPr>
              <a:t>GridLayout</a:t>
            </a:r>
            <a:r>
              <a:rPr lang="en-US" sz="1400" dirty="0">
                <a:effectLst/>
                <a:latin typeface="Times New Roman" panose="02020603050405020304" pitchFamily="18" charset="0"/>
                <a:ea typeface="Times New Roman" panose="02020603050405020304" pitchFamily="18" charset="0"/>
              </a:rPr>
              <a:t>(3, 2));</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1982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370C45-2E98-DAFA-88D5-83D07800E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740677-2308-1A02-0DC8-1FF8ECFA49DB}"/>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E5540F9-2D34-312E-6F4F-BAA5A730B4E2}"/>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a:extLst>
              <a:ext uri="{FF2B5EF4-FFF2-40B4-BE49-F238E27FC236}">
                <a16:creationId xmlns:a16="http://schemas.microsoft.com/office/drawing/2014/main" id="{E4986CBD-AAD3-C543-F628-20B7CBC880B7}"/>
              </a:ext>
            </a:extLst>
          </p:cNvPr>
          <p:cNvSpPr>
            <a:spLocks noGrp="1"/>
          </p:cNvSpPr>
          <p:nvPr>
            <p:ph sz="quarter" idx="1"/>
          </p:nvPr>
        </p:nvSpPr>
        <p:spPr>
          <a:xfrm>
            <a:off x="228600" y="834673"/>
            <a:ext cx="4038600" cy="3870677"/>
          </a:xfrm>
        </p:spPr>
        <p:txBody>
          <a:bodyPr>
            <a:noAutofit/>
          </a:bodyPr>
          <a:lstStyle/>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JLabel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voterIdLabel</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JLabel</a:t>
            </a:r>
            <a:r>
              <a:rPr lang="en-US" sz="1400" dirty="0">
                <a:effectLst/>
                <a:latin typeface="Times New Roman" panose="02020603050405020304" pitchFamily="18" charset="0"/>
                <a:ea typeface="Times New Roman" panose="02020603050405020304" pitchFamily="18" charset="0"/>
              </a:rPr>
              <a:t>("Enter Voter ID: ");</a:t>
            </a: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JTextField</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voterIdField</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JTextField</a:t>
            </a:r>
            <a:r>
              <a:rPr lang="en-US" sz="1400" dirty="0">
                <a:effectLst/>
                <a:latin typeface="Times New Roman" panose="02020603050405020304" pitchFamily="18" charset="0"/>
                <a:ea typeface="Times New Roman" panose="02020603050405020304" pitchFamily="18" charset="0"/>
              </a:rPr>
              <a:t>();</a:t>
            </a: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JLabel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passwordLabel</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JLabel</a:t>
            </a:r>
            <a:r>
              <a:rPr lang="en-US" sz="1400" dirty="0">
                <a:effectLst/>
                <a:latin typeface="Times New Roman" panose="02020603050405020304" pitchFamily="18" charset="0"/>
                <a:ea typeface="Times New Roman" panose="02020603050405020304" pitchFamily="18" charset="0"/>
              </a:rPr>
              <a:t>("Enter Password: ");</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JPasswordField</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passwordField</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JPasswordField</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JButton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loginButton</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JButton</a:t>
            </a:r>
            <a:r>
              <a:rPr lang="en-US" sz="1400" dirty="0">
                <a:effectLst/>
                <a:latin typeface="Times New Roman" panose="02020603050405020304" pitchFamily="18" charset="0"/>
                <a:ea typeface="Times New Roman" panose="02020603050405020304" pitchFamily="18" charset="0"/>
              </a:rPr>
              <a:t>("Login");</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loginButton.addActionListener</a:t>
            </a:r>
            <a:r>
              <a:rPr lang="en-US" sz="1400" dirty="0">
                <a:effectLst/>
                <a:latin typeface="Times New Roman" panose="02020603050405020304" pitchFamily="18" charset="0"/>
                <a:ea typeface="Times New Roman" panose="02020603050405020304" pitchFamily="18" charset="0"/>
              </a:rPr>
              <a:t>(new ActionListener() {</a:t>
            </a: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@Override</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
        <p:nvSpPr>
          <p:cNvPr id="6" name="Footer Placeholder 4">
            <a:extLst>
              <a:ext uri="{FF2B5EF4-FFF2-40B4-BE49-F238E27FC236}">
                <a16:creationId xmlns:a16="http://schemas.microsoft.com/office/drawing/2014/main" id="{71E13A5E-4E67-C7F3-588D-F60B66A3B3BB}"/>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FB1DB31D-8931-026C-845A-78F4D47AF0C2}"/>
              </a:ext>
            </a:extLst>
          </p:cNvPr>
          <p:cNvPicPr/>
          <p:nvPr/>
        </p:nvPicPr>
        <p:blipFill>
          <a:blip r:embed="rId3"/>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F9375EF1-16B8-28CA-4F18-2A2CC017B258}"/>
              </a:ext>
            </a:extLst>
          </p:cNvPr>
          <p:cNvPicPr/>
          <p:nvPr/>
        </p:nvPicPr>
        <p:blipFill>
          <a:blip r:embed="rId4"/>
          <a:stretch>
            <a:fillRect/>
          </a:stretch>
        </p:blipFill>
        <p:spPr>
          <a:xfrm>
            <a:off x="8475663" y="157957"/>
            <a:ext cx="428625" cy="368300"/>
          </a:xfrm>
          <a:prstGeom prst="rect">
            <a:avLst/>
          </a:prstGeom>
          <a:noFill/>
          <a:ln w="9525">
            <a:noFill/>
          </a:ln>
        </p:spPr>
      </p:pic>
      <p:sp>
        <p:nvSpPr>
          <p:cNvPr id="9" name="TextBox 8">
            <a:extLst>
              <a:ext uri="{FF2B5EF4-FFF2-40B4-BE49-F238E27FC236}">
                <a16:creationId xmlns:a16="http://schemas.microsoft.com/office/drawing/2014/main" id="{467CC959-AE01-003C-88BC-C9DB88A63004}"/>
              </a:ext>
            </a:extLst>
          </p:cNvPr>
          <p:cNvSpPr txBox="1"/>
          <p:nvPr/>
        </p:nvSpPr>
        <p:spPr>
          <a:xfrm>
            <a:off x="4124054" y="720160"/>
            <a:ext cx="4631871" cy="4347152"/>
          </a:xfrm>
          <a:prstGeom prst="rect">
            <a:avLst/>
          </a:prstGeom>
          <a:noFill/>
        </p:spPr>
        <p:txBody>
          <a:bodyPr wrap="square" rtlCol="0">
            <a:spAutoFit/>
          </a:bodyPr>
          <a:lstStyle/>
          <a:p>
            <a:pPr marR="248285">
              <a:lnSpc>
                <a:spcPct val="150000"/>
              </a:lnSpc>
            </a:pPr>
            <a:r>
              <a:rPr lang="en-US" sz="1400" dirty="0">
                <a:effectLst/>
                <a:latin typeface="Times New Roman" panose="02020603050405020304" pitchFamily="18" charset="0"/>
                <a:ea typeface="Times New Roman" panose="02020603050405020304" pitchFamily="18" charset="0"/>
              </a:rPr>
              <a:t>public void </a:t>
            </a:r>
            <a:r>
              <a:rPr lang="en-US" sz="1400" dirty="0" err="1">
                <a:effectLst/>
                <a:latin typeface="Times New Roman" panose="02020603050405020304" pitchFamily="18" charset="0"/>
                <a:ea typeface="Times New Roman" panose="02020603050405020304" pitchFamily="18" charset="0"/>
              </a:rPr>
              <a:t>actionPerformed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ActionEvent</a:t>
            </a:r>
            <a:r>
              <a:rPr lang="en-US" sz="1400" dirty="0">
                <a:effectLst/>
                <a:latin typeface="Times New Roman" panose="02020603050405020304" pitchFamily="18" charset="0"/>
                <a:ea typeface="Times New Roman" panose="02020603050405020304" pitchFamily="18" charset="0"/>
              </a:rPr>
              <a:t> e)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String </a:t>
            </a:r>
            <a:r>
              <a:rPr lang="en-US" sz="1400" dirty="0" err="1">
                <a:effectLst/>
                <a:latin typeface="Times New Roman" panose="02020603050405020304" pitchFamily="18" charset="0"/>
                <a:ea typeface="Times New Roman" panose="02020603050405020304" pitchFamily="18" charset="0"/>
              </a:rPr>
              <a:t>voterId</a:t>
            </a:r>
            <a:r>
              <a:rPr lang="en-US" sz="1400" dirty="0">
                <a:effectLst/>
                <a:latin typeface="Times New Roman" panose="02020603050405020304" pitchFamily="18" charset="0"/>
                <a:ea typeface="Times New Roman" panose="02020603050405020304" pitchFamily="18" charset="0"/>
              </a:rPr>
              <a:t> = </a:t>
            </a:r>
            <a:r>
              <a:rPr lang="en-US" sz="1400" dirty="0" err="1">
                <a:effectLst/>
                <a:latin typeface="Times New Roman" panose="02020603050405020304" pitchFamily="18" charset="0"/>
                <a:ea typeface="Times New Roman" panose="02020603050405020304" pitchFamily="18" charset="0"/>
              </a:rPr>
              <a:t>voterIdField.getText</a:t>
            </a:r>
            <a:r>
              <a:rPr lang="en-US" sz="1400" dirty="0">
                <a:effectLst/>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String password = new String(</a:t>
            </a:r>
            <a:r>
              <a:rPr lang="en-US" sz="1400" dirty="0" err="1">
                <a:effectLst/>
                <a:latin typeface="Times New Roman" panose="02020603050405020304" pitchFamily="18" charset="0"/>
                <a:ea typeface="Times New Roman" panose="02020603050405020304" pitchFamily="18" charset="0"/>
              </a:rPr>
              <a:t>passwordField.getPassword</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if (</a:t>
            </a:r>
            <a:r>
              <a:rPr lang="en-US" sz="1400" dirty="0" err="1">
                <a:effectLst/>
                <a:latin typeface="Times New Roman" panose="02020603050405020304" pitchFamily="18" charset="0"/>
                <a:ea typeface="Times New Roman" panose="02020603050405020304" pitchFamily="18" charset="0"/>
              </a:rPr>
              <a:t>voters.containsKey</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voterId</a:t>
            </a:r>
            <a:r>
              <a:rPr lang="en-US" sz="1400" dirty="0">
                <a:effectLst/>
                <a:latin typeface="Times New Roman" panose="02020603050405020304" pitchFamily="18" charset="0"/>
                <a:ea typeface="Times New Roman" panose="02020603050405020304" pitchFamily="18" charset="0"/>
              </a:rPr>
              <a:t>) &amp;&amp; </a:t>
            </a:r>
            <a:r>
              <a:rPr lang="en-US" sz="1400" dirty="0" err="1">
                <a:effectLst/>
                <a:latin typeface="Times New Roman" panose="02020603050405020304" pitchFamily="18" charset="0"/>
                <a:ea typeface="Times New Roman" panose="02020603050405020304" pitchFamily="18" charset="0"/>
              </a:rPr>
              <a:t>voters.get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voterId</a:t>
            </a:r>
            <a:r>
              <a:rPr lang="en-US" sz="1400" dirty="0">
                <a:effectLst/>
                <a:latin typeface="Times New Roman" panose="02020603050405020304" pitchFamily="18" charset="0"/>
                <a:ea typeface="Times New Roman" panose="02020603050405020304" pitchFamily="18" charset="0"/>
              </a:rPr>
              <a:t>).equals(</a:t>
            </a:r>
            <a:r>
              <a:rPr lang="en-US" sz="1400" dirty="0" err="1">
                <a:effectLst/>
                <a:latin typeface="Times New Roman" panose="02020603050405020304" pitchFamily="18" charset="0"/>
                <a:ea typeface="Times New Roman" panose="02020603050405020304" pitchFamily="18" charset="0"/>
              </a:rPr>
              <a:t>hashPassword</a:t>
            </a:r>
            <a:r>
              <a:rPr lang="en-US" sz="1400" dirty="0">
                <a:effectLst/>
                <a:latin typeface="Times New Roman" panose="02020603050405020304" pitchFamily="18" charset="0"/>
                <a:ea typeface="Times New Roman" panose="02020603050405020304" pitchFamily="18" charset="0"/>
              </a:rPr>
              <a:t>(password)))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if (</a:t>
            </a:r>
            <a:r>
              <a:rPr lang="en-US" sz="1400" dirty="0" err="1">
                <a:effectLst/>
                <a:latin typeface="Times New Roman" panose="02020603050405020304" pitchFamily="18" charset="0"/>
                <a:ea typeface="Times New Roman" panose="02020603050405020304" pitchFamily="18" charset="0"/>
              </a:rPr>
              <a:t>hasVoted.getOrDefault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voterId</a:t>
            </a:r>
            <a:r>
              <a:rPr lang="en-US" sz="1400" dirty="0">
                <a:effectLst/>
                <a:latin typeface="Times New Roman" panose="02020603050405020304" pitchFamily="18" charset="0"/>
                <a:ea typeface="Times New Roman" panose="02020603050405020304" pitchFamily="18" charset="0"/>
              </a:rPr>
              <a:t>, false))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JOptionPane.showMessageDialog</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loginPanel</a:t>
            </a:r>
            <a:r>
              <a:rPr lang="en-US" sz="1400" dirty="0">
                <a:effectLst/>
                <a:latin typeface="Times New Roman" panose="02020603050405020304" pitchFamily="18" charset="0"/>
                <a:ea typeface="Times New Roman" panose="02020603050405020304" pitchFamily="18" charset="0"/>
              </a:rPr>
              <a:t>, "You have already voted.");</a:t>
            </a:r>
            <a:r>
              <a:rPr lang="en-US" sz="18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else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JOptionPane.showMessageDialog</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loginPanel</a:t>
            </a:r>
            <a:r>
              <a:rPr lang="en-US" sz="1400" dirty="0">
                <a:effectLst/>
                <a:latin typeface="Times New Roman" panose="02020603050405020304" pitchFamily="18" charset="0"/>
                <a:ea typeface="Times New Roman" panose="02020603050405020304" pitchFamily="18" charset="0"/>
              </a:rPr>
              <a:t>, "Login successful!");</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98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6E72C-6EC9-7507-D437-C5FA86E47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0D11D-1F74-076C-7204-3F22CA090BF5}"/>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BB52400-C908-1DE2-EE77-BDFCB974DAEB}"/>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a:extLst>
              <a:ext uri="{FF2B5EF4-FFF2-40B4-BE49-F238E27FC236}">
                <a16:creationId xmlns:a16="http://schemas.microsoft.com/office/drawing/2014/main" id="{536AD4D8-621B-5365-D97B-802DE89E6C32}"/>
              </a:ext>
            </a:extLst>
          </p:cNvPr>
          <p:cNvSpPr>
            <a:spLocks noGrp="1"/>
          </p:cNvSpPr>
          <p:nvPr>
            <p:ph sz="quarter" idx="1"/>
          </p:nvPr>
        </p:nvSpPr>
        <p:spPr>
          <a:xfrm>
            <a:off x="239712" y="720160"/>
            <a:ext cx="4038600" cy="4047103"/>
          </a:xfrm>
        </p:spPr>
        <p:txBody>
          <a:bodyPr>
            <a:noAutofit/>
          </a:bodyPr>
          <a:lstStyle/>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cardLayout.show</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mainPanel</a:t>
            </a:r>
            <a:r>
              <a:rPr lang="en-US" sz="1400" dirty="0">
                <a:effectLst/>
                <a:latin typeface="Times New Roman" panose="02020603050405020304" pitchFamily="18" charset="0"/>
                <a:ea typeface="Times New Roman" panose="02020603050405020304" pitchFamily="18" charset="0"/>
              </a:rPr>
              <a:t>, "Vote");  } else {                    </a:t>
            </a:r>
            <a:r>
              <a:rPr lang="en-US" sz="1400" dirty="0" err="1">
                <a:effectLst/>
                <a:latin typeface="Times New Roman" panose="02020603050405020304" pitchFamily="18" charset="0"/>
                <a:ea typeface="Times New Roman" panose="02020603050405020304" pitchFamily="18" charset="0"/>
              </a:rPr>
              <a:t>JOptionPane.showMessageDialog</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loginPanel</a:t>
            </a:r>
            <a:r>
              <a:rPr lang="en-US" sz="1400" dirty="0">
                <a:effectLst/>
                <a:latin typeface="Times New Roman" panose="02020603050405020304" pitchFamily="18" charset="0"/>
                <a:ea typeface="Times New Roman" panose="02020603050405020304" pitchFamily="18" charset="0"/>
              </a:rPr>
              <a:t>, "Invalid Voter ID or Password.")</a:t>
            </a: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 </a:t>
            </a:r>
            <a:r>
              <a:rPr lang="en-US" sz="1400" dirty="0" err="1">
                <a:effectLst/>
                <a:latin typeface="Times New Roman" panose="02020603050405020304" pitchFamily="18" charset="0"/>
                <a:ea typeface="Times New Roman" panose="02020603050405020304" pitchFamily="18" charset="0"/>
              </a:rPr>
              <a:t>loginPanel.add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voterIdLabel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loginPanel.add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voterIdField</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loginPanel.add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passwordLabel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loginPanel.add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passwordField</a:t>
            </a:r>
            <a:r>
              <a:rPr lang="en-US" sz="1400" dirty="0">
                <a:effectLst/>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loginPanel.add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loginButton</a:t>
            </a:r>
            <a:r>
              <a:rPr lang="en-US" sz="1400" dirty="0">
                <a:effectLst/>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return </a:t>
            </a:r>
            <a:r>
              <a:rPr lang="en-US" sz="1400" dirty="0" err="1">
                <a:effectLst/>
                <a:latin typeface="Times New Roman" panose="02020603050405020304" pitchFamily="18" charset="0"/>
                <a:ea typeface="Times New Roman" panose="02020603050405020304" pitchFamily="18" charset="0"/>
              </a:rPr>
              <a:t>loginPanel</a:t>
            </a:r>
            <a:r>
              <a:rPr lang="en-US" sz="14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private static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createVotingPanel</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cardLayout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mainPanel</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
        <p:nvSpPr>
          <p:cNvPr id="6" name="Footer Placeholder 4">
            <a:extLst>
              <a:ext uri="{FF2B5EF4-FFF2-40B4-BE49-F238E27FC236}">
                <a16:creationId xmlns:a16="http://schemas.microsoft.com/office/drawing/2014/main" id="{0AEC3519-EC8A-6206-E743-B3EF5978C0CE}"/>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B77C4909-D70B-6D1A-30CF-DAB5DBE4B655}"/>
              </a:ext>
            </a:extLst>
          </p:cNvPr>
          <p:cNvPicPr/>
          <p:nvPr/>
        </p:nvPicPr>
        <p:blipFill>
          <a:blip r:embed="rId3"/>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CC0654C1-8877-F4AB-147D-767E31A674DE}"/>
              </a:ext>
            </a:extLst>
          </p:cNvPr>
          <p:cNvPicPr/>
          <p:nvPr/>
        </p:nvPicPr>
        <p:blipFill>
          <a:blip r:embed="rId4"/>
          <a:stretch>
            <a:fillRect/>
          </a:stretch>
        </p:blipFill>
        <p:spPr>
          <a:xfrm>
            <a:off x="8475663" y="157957"/>
            <a:ext cx="428625" cy="368300"/>
          </a:xfrm>
          <a:prstGeom prst="rect">
            <a:avLst/>
          </a:prstGeom>
          <a:noFill/>
          <a:ln w="9525">
            <a:noFill/>
          </a:ln>
        </p:spPr>
      </p:pic>
      <p:sp>
        <p:nvSpPr>
          <p:cNvPr id="9" name="TextBox 8">
            <a:extLst>
              <a:ext uri="{FF2B5EF4-FFF2-40B4-BE49-F238E27FC236}">
                <a16:creationId xmlns:a16="http://schemas.microsoft.com/office/drawing/2014/main" id="{2EAA6624-5F69-0894-ACB4-B077EB409F29}"/>
              </a:ext>
            </a:extLst>
          </p:cNvPr>
          <p:cNvSpPr txBox="1"/>
          <p:nvPr/>
        </p:nvSpPr>
        <p:spPr>
          <a:xfrm>
            <a:off x="4038601" y="730288"/>
            <a:ext cx="5065768" cy="4577985"/>
          </a:xfrm>
          <a:prstGeom prst="rect">
            <a:avLst/>
          </a:prstGeom>
          <a:noFill/>
        </p:spPr>
        <p:txBody>
          <a:bodyPr wrap="square" rtlCol="0">
            <a:spAutoFit/>
          </a:bodyPr>
          <a:lstStyle/>
          <a:p>
            <a:pPr marR="248285">
              <a:lnSpc>
                <a:spcPct val="150000"/>
              </a:lnSpc>
            </a:pP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votingPanel</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votingPanel.setLayout</a:t>
            </a:r>
            <a:r>
              <a:rPr lang="en-US" sz="1400" dirty="0">
                <a:effectLst/>
                <a:latin typeface="Times New Roman" panose="02020603050405020304" pitchFamily="18" charset="0"/>
                <a:ea typeface="Times New Roman" panose="02020603050405020304" pitchFamily="18" charset="0"/>
              </a:rPr>
              <a:t>(new </a:t>
            </a:r>
            <a:r>
              <a:rPr lang="en-US" sz="1400" dirty="0" err="1">
                <a:effectLst/>
                <a:latin typeface="Times New Roman" panose="02020603050405020304" pitchFamily="18" charset="0"/>
                <a:ea typeface="Times New Roman" panose="02020603050405020304" pitchFamily="18" charset="0"/>
              </a:rPr>
              <a:t>BoxLayout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votingPanel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BoxLayout.Y_AXIS</a:t>
            </a:r>
            <a:r>
              <a:rPr lang="en-US" sz="1400" dirty="0">
                <a:effectLst/>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R="248285">
              <a:lnSpc>
                <a:spcPct val="150000"/>
              </a:lnSpc>
            </a:pPr>
            <a:r>
              <a:rPr lang="en-US" sz="1400" dirty="0" err="1">
                <a:effectLst/>
                <a:latin typeface="Times New Roman" panose="02020603050405020304" pitchFamily="18" charset="0"/>
                <a:ea typeface="Times New Roman" panose="02020603050405020304" pitchFamily="18" charset="0"/>
              </a:rPr>
              <a:t>JLabel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candidatesLabel</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JLabel</a:t>
            </a:r>
            <a:r>
              <a:rPr lang="en-US" sz="1400" dirty="0">
                <a:effectLst/>
                <a:latin typeface="Times New Roman" panose="02020603050405020304" pitchFamily="18" charset="0"/>
                <a:ea typeface="Times New Roman" panose="02020603050405020304" pitchFamily="18" charset="0"/>
              </a:rPr>
              <a:t>("Candidates: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for (String candidate : candidates) {</a:t>
            </a:r>
          </a:p>
          <a:p>
            <a:pPr marR="248285">
              <a:lnSpc>
                <a:spcPct val="150000"/>
              </a:lnSpc>
            </a:pPr>
            <a:r>
              <a:rPr lang="en-US" sz="1400" dirty="0" err="1">
                <a:effectLst/>
                <a:latin typeface="Times New Roman" panose="02020603050405020304" pitchFamily="18" charset="0"/>
                <a:ea typeface="Times New Roman" panose="02020603050405020304" pitchFamily="18" charset="0"/>
              </a:rPr>
              <a:t>candidatesLabel.setText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candidatesLabel.getText</a:t>
            </a:r>
            <a:r>
              <a:rPr lang="en-US" sz="1400" dirty="0">
                <a:effectLst/>
                <a:latin typeface="Times New Roman" panose="02020603050405020304" pitchFamily="18" charset="0"/>
                <a:ea typeface="Times New Roman" panose="02020603050405020304" pitchFamily="18" charset="0"/>
              </a:rPr>
              <a:t>() + candidate + ",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JLabel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voteLabel</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JLabel</a:t>
            </a:r>
            <a:r>
              <a:rPr lang="en-US" sz="1400" dirty="0">
                <a:effectLst/>
                <a:latin typeface="Times New Roman" panose="02020603050405020304" pitchFamily="18" charset="0"/>
                <a:ea typeface="Times New Roman" panose="02020603050405020304" pitchFamily="18" charset="0"/>
              </a:rPr>
              <a:t>("Enter your vote (Candidate Name):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JTextField</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voteField</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JTextField</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JButton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voteButton</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JButton</a:t>
            </a:r>
            <a:r>
              <a:rPr lang="en-US" sz="1400" dirty="0">
                <a:effectLst/>
                <a:latin typeface="Times New Roman" panose="02020603050405020304" pitchFamily="18" charset="0"/>
                <a:ea typeface="Times New Roman" panose="02020603050405020304" pitchFamily="18" charset="0"/>
              </a:rPr>
              <a:t>("Cast Vote");</a:t>
            </a:r>
          </a:p>
          <a:p>
            <a:pPr marR="248285">
              <a:lnSpc>
                <a:spcPct val="150000"/>
              </a:lnSpc>
            </a:pPr>
            <a:r>
              <a:rPr lang="en-US" sz="1400" dirty="0" err="1">
                <a:effectLst/>
                <a:latin typeface="Times New Roman" panose="02020603050405020304" pitchFamily="18" charset="0"/>
                <a:ea typeface="Times New Roman" panose="02020603050405020304" pitchFamily="18" charset="0"/>
              </a:rPr>
              <a:t>voteButton.addActionListener</a:t>
            </a:r>
            <a:r>
              <a:rPr lang="en-US" sz="1400" dirty="0">
                <a:effectLst/>
                <a:latin typeface="Times New Roman" panose="02020603050405020304" pitchFamily="18" charset="0"/>
                <a:ea typeface="Times New Roman" panose="02020603050405020304" pitchFamily="18" charset="0"/>
              </a:rPr>
              <a:t>(new ActionListener()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endParaRPr lang="en-IN" sz="1400" dirty="0">
              <a:effectLst/>
              <a:latin typeface="Times New Roman" panose="02020603050405020304" pitchFamily="18" charset="0"/>
              <a:ea typeface="Times New Roman" panose="02020603050405020304" pitchFamily="18" charset="0"/>
            </a:endParaRPr>
          </a:p>
          <a:p>
            <a:pPr marR="248285">
              <a:lnSpc>
                <a:spcPct val="150000"/>
              </a:lnSpc>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84958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C488A-C4DA-6B36-773F-C3B826A45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8526F-198D-E8AD-CE07-7A4FFBD3F2EE}"/>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7EB94AA-F102-944B-B47B-B0B2CE0D81AB}"/>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a:extLst>
              <a:ext uri="{FF2B5EF4-FFF2-40B4-BE49-F238E27FC236}">
                <a16:creationId xmlns:a16="http://schemas.microsoft.com/office/drawing/2014/main" id="{F939448E-2103-1C7A-2DC7-7F13F54680D4}"/>
              </a:ext>
            </a:extLst>
          </p:cNvPr>
          <p:cNvSpPr>
            <a:spLocks noGrp="1"/>
          </p:cNvSpPr>
          <p:nvPr>
            <p:ph sz="quarter" idx="1"/>
          </p:nvPr>
        </p:nvSpPr>
        <p:spPr>
          <a:xfrm>
            <a:off x="239712" y="720160"/>
            <a:ext cx="4038600" cy="4047103"/>
          </a:xfrm>
        </p:spPr>
        <p:txBody>
          <a:bodyPr>
            <a:noAutofit/>
          </a:bodyPr>
          <a:lstStyle/>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@Override </a:t>
            </a: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public void </a:t>
            </a:r>
            <a:r>
              <a:rPr lang="en-US" sz="1400" dirty="0" err="1">
                <a:effectLst/>
                <a:latin typeface="Times New Roman" panose="02020603050405020304" pitchFamily="18" charset="0"/>
                <a:ea typeface="Times New Roman" panose="02020603050405020304" pitchFamily="18" charset="0"/>
              </a:rPr>
              <a:t>actionPerformed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ActionEvent</a:t>
            </a:r>
            <a:r>
              <a:rPr lang="en-US" sz="1400" dirty="0">
                <a:effectLst/>
                <a:latin typeface="Times New Roman" panose="02020603050405020304" pitchFamily="18" charset="0"/>
                <a:ea typeface="Times New Roman" panose="02020603050405020304" pitchFamily="18" charset="0"/>
              </a:rPr>
              <a:t> e) { String vote =</a:t>
            </a:r>
            <a:r>
              <a:rPr lang="en-US" sz="1400" dirty="0" err="1">
                <a:effectLst/>
                <a:latin typeface="Times New Roman" panose="02020603050405020304" pitchFamily="18" charset="0"/>
                <a:ea typeface="Times New Roman" panose="02020603050405020304" pitchFamily="18" charset="0"/>
              </a:rPr>
              <a:t>voteField.getText</a:t>
            </a:r>
            <a:r>
              <a:rPr lang="en-US" sz="1400" dirty="0">
                <a:effectLst/>
                <a:latin typeface="Times New Roman" panose="02020603050405020304" pitchFamily="18" charset="0"/>
                <a:ea typeface="Times New Roman" panose="02020603050405020304" pitchFamily="18" charset="0"/>
              </a:rPr>
              <a:t>().trim();</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String </a:t>
            </a:r>
            <a:r>
              <a:rPr lang="en-US" sz="1400" dirty="0" err="1">
                <a:effectLst/>
                <a:latin typeface="Times New Roman" panose="02020603050405020304" pitchFamily="18" charset="0"/>
                <a:ea typeface="Times New Roman" panose="02020603050405020304" pitchFamily="18" charset="0"/>
              </a:rPr>
              <a:t>voterId</a:t>
            </a:r>
            <a:r>
              <a:rPr lang="en-US" sz="1400" dirty="0">
                <a:effectLst/>
                <a:latin typeface="Times New Roman" panose="02020603050405020304" pitchFamily="18" charset="0"/>
                <a:ea typeface="Times New Roman" panose="02020603050405020304" pitchFamily="18" charset="0"/>
              </a:rPr>
              <a:t> = </a:t>
            </a:r>
            <a:r>
              <a:rPr lang="en-US" sz="1400" dirty="0" err="1">
                <a:effectLst/>
                <a:latin typeface="Times New Roman" panose="02020603050405020304" pitchFamily="18" charset="0"/>
                <a:ea typeface="Times New Roman" panose="02020603050405020304" pitchFamily="18" charset="0"/>
              </a:rPr>
              <a:t>voteField.getText</a:t>
            </a:r>
            <a:r>
              <a:rPr lang="en-US" sz="1400" dirty="0">
                <a:effectLst/>
                <a:latin typeface="Times New Roman" panose="02020603050405020304" pitchFamily="18" charset="0"/>
                <a:ea typeface="Times New Roman" panose="02020603050405020304" pitchFamily="18" charset="0"/>
              </a:rPr>
              <a:t>().trim(); if (</a:t>
            </a:r>
            <a:r>
              <a:rPr lang="en-US" sz="1400" dirty="0" err="1">
                <a:effectLst/>
                <a:latin typeface="Times New Roman" panose="02020603050405020304" pitchFamily="18" charset="0"/>
                <a:ea typeface="Times New Roman" panose="02020603050405020304" pitchFamily="18" charset="0"/>
              </a:rPr>
              <a:t>candidatesVotes.containsKey</a:t>
            </a:r>
            <a:r>
              <a:rPr lang="en-US" sz="1400" dirty="0">
                <a:effectLst/>
                <a:latin typeface="Times New Roman" panose="02020603050405020304" pitchFamily="18" charset="0"/>
                <a:ea typeface="Times New Roman" panose="02020603050405020304" pitchFamily="18" charset="0"/>
              </a:rPr>
              <a:t>(vote) &amp;&amp; !</a:t>
            </a:r>
            <a:r>
              <a:rPr lang="en-US" sz="1400" dirty="0" err="1">
                <a:effectLst/>
                <a:latin typeface="Times New Roman" panose="02020603050405020304" pitchFamily="18" charset="0"/>
                <a:ea typeface="Times New Roman" panose="02020603050405020304" pitchFamily="18" charset="0"/>
              </a:rPr>
              <a:t>hasVoted.getOrDefault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voterId</a:t>
            </a:r>
            <a:r>
              <a:rPr lang="en-US" sz="1400" dirty="0">
                <a:effectLst/>
                <a:latin typeface="Times New Roman" panose="02020603050405020304" pitchFamily="18" charset="0"/>
                <a:ea typeface="Times New Roman" panose="02020603050405020304" pitchFamily="18" charset="0"/>
              </a:rPr>
              <a:t>, false)) {                   </a:t>
            </a:r>
            <a:r>
              <a:rPr lang="en-US" sz="1400" dirty="0" err="1">
                <a:effectLst/>
                <a:latin typeface="Times New Roman" panose="02020603050405020304" pitchFamily="18" charset="0"/>
                <a:ea typeface="Times New Roman" panose="02020603050405020304" pitchFamily="18" charset="0"/>
              </a:rPr>
              <a:t>candidatesVotes.put</a:t>
            </a:r>
            <a:r>
              <a:rPr lang="en-US" sz="1400" dirty="0">
                <a:effectLst/>
                <a:latin typeface="Times New Roman" panose="02020603050405020304" pitchFamily="18" charset="0"/>
                <a:ea typeface="Times New Roman" panose="02020603050405020304" pitchFamily="18" charset="0"/>
              </a:rPr>
              <a:t>(vote, </a:t>
            </a:r>
            <a:r>
              <a:rPr lang="en-US" sz="1400" dirty="0" err="1">
                <a:effectLst/>
                <a:latin typeface="Times New Roman" panose="02020603050405020304" pitchFamily="18" charset="0"/>
                <a:ea typeface="Times New Roman" panose="02020603050405020304" pitchFamily="18" charset="0"/>
              </a:rPr>
              <a:t>candidatesVotes.get</a:t>
            </a:r>
            <a:r>
              <a:rPr lang="en-US" sz="1400" dirty="0">
                <a:effectLst/>
                <a:latin typeface="Times New Roman" panose="02020603050405020304" pitchFamily="18" charset="0"/>
                <a:ea typeface="Times New Roman" panose="02020603050405020304" pitchFamily="18" charset="0"/>
              </a:rPr>
              <a:t>(vote) + 1);</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hasVoted.put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voterId</a:t>
            </a:r>
            <a:r>
              <a:rPr lang="en-US" sz="1400" dirty="0">
                <a:effectLst/>
                <a:latin typeface="Times New Roman" panose="02020603050405020304" pitchFamily="18" charset="0"/>
                <a:ea typeface="Times New Roman" panose="02020603050405020304" pitchFamily="18" charset="0"/>
              </a:rPr>
              <a:t>, true); </a:t>
            </a:r>
            <a:r>
              <a:rPr lang="en-US" sz="1400" dirty="0" err="1">
                <a:effectLst/>
                <a:latin typeface="Times New Roman" panose="02020603050405020304" pitchFamily="18" charset="0"/>
                <a:ea typeface="Times New Roman" panose="02020603050405020304" pitchFamily="18" charset="0"/>
              </a:rPr>
              <a:t>JOptionPane.showMessageDialog</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votingPanel</a:t>
            </a:r>
            <a:r>
              <a:rPr lang="en-US" sz="1400" dirty="0">
                <a:effectLst/>
                <a:latin typeface="Times New Roman" panose="02020603050405020304" pitchFamily="18" charset="0"/>
                <a:ea typeface="Times New Roman" panose="02020603050405020304" pitchFamily="18" charset="0"/>
              </a:rPr>
              <a:t>, "Your vote has been cast successfully!");</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
        <p:nvSpPr>
          <p:cNvPr id="6" name="Footer Placeholder 4">
            <a:extLst>
              <a:ext uri="{FF2B5EF4-FFF2-40B4-BE49-F238E27FC236}">
                <a16:creationId xmlns:a16="http://schemas.microsoft.com/office/drawing/2014/main" id="{D18EAF93-100B-4AE4-1F13-9EEC35BD3A92}"/>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C440E447-7E01-1E92-97D2-6CB8CF6549F3}"/>
              </a:ext>
            </a:extLst>
          </p:cNvPr>
          <p:cNvPicPr/>
          <p:nvPr/>
        </p:nvPicPr>
        <p:blipFill>
          <a:blip r:embed="rId3"/>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26C461B5-51F3-E77E-1EF1-755C2EC7FFE2}"/>
              </a:ext>
            </a:extLst>
          </p:cNvPr>
          <p:cNvPicPr/>
          <p:nvPr/>
        </p:nvPicPr>
        <p:blipFill>
          <a:blip r:embed="rId4"/>
          <a:stretch>
            <a:fillRect/>
          </a:stretch>
        </p:blipFill>
        <p:spPr>
          <a:xfrm>
            <a:off x="8475663" y="157957"/>
            <a:ext cx="428625" cy="368300"/>
          </a:xfrm>
          <a:prstGeom prst="rect">
            <a:avLst/>
          </a:prstGeom>
          <a:noFill/>
          <a:ln w="9525">
            <a:noFill/>
          </a:ln>
        </p:spPr>
      </p:pic>
      <p:sp>
        <p:nvSpPr>
          <p:cNvPr id="9" name="TextBox 8">
            <a:extLst>
              <a:ext uri="{FF2B5EF4-FFF2-40B4-BE49-F238E27FC236}">
                <a16:creationId xmlns:a16="http://schemas.microsoft.com/office/drawing/2014/main" id="{508DC5AB-C884-881B-6615-F750FD38DD14}"/>
              </a:ext>
            </a:extLst>
          </p:cNvPr>
          <p:cNvSpPr txBox="1"/>
          <p:nvPr/>
        </p:nvSpPr>
        <p:spPr>
          <a:xfrm>
            <a:off x="4038601" y="730288"/>
            <a:ext cx="5065768" cy="3931654"/>
          </a:xfrm>
          <a:prstGeom prst="rect">
            <a:avLst/>
          </a:prstGeom>
          <a:noFill/>
        </p:spPr>
        <p:txBody>
          <a:bodyPr wrap="square" rtlCol="0">
            <a:spAutoFit/>
          </a:bodyPr>
          <a:lstStyle/>
          <a:p>
            <a:pPr marR="248285">
              <a:lnSpc>
                <a:spcPct val="150000"/>
              </a:lnSpc>
            </a:pPr>
            <a:r>
              <a:rPr lang="en-US" sz="1400" dirty="0">
                <a:effectLst/>
                <a:latin typeface="Times New Roman" panose="02020603050405020304" pitchFamily="18" charset="0"/>
                <a:ea typeface="Times New Roman" panose="02020603050405020304" pitchFamily="18" charset="0"/>
              </a:rPr>
              <a:t>int response = </a:t>
            </a:r>
            <a:r>
              <a:rPr lang="en-US" sz="1400" dirty="0" err="1">
                <a:effectLst/>
                <a:latin typeface="Times New Roman" panose="02020603050405020304" pitchFamily="18" charset="0"/>
                <a:ea typeface="Times New Roman" panose="02020603050405020304" pitchFamily="18" charset="0"/>
              </a:rPr>
              <a:t>JOptionPane.showConfirmDialog</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votingPanel</a:t>
            </a:r>
            <a:r>
              <a:rPr lang="en-US" sz="1400" dirty="0">
                <a:effectLst/>
                <a:latin typeface="Times New Roman" panose="02020603050405020304" pitchFamily="18" charset="0"/>
                <a:ea typeface="Times New Roman" panose="02020603050405020304" pitchFamily="18" charset="0"/>
              </a:rPr>
              <a:t>, "Would you like to see the results?", "Election Results", </a:t>
            </a:r>
            <a:r>
              <a:rPr lang="en-US" sz="1400" dirty="0" err="1">
                <a:effectLst/>
                <a:latin typeface="Times New Roman" panose="02020603050405020304" pitchFamily="18" charset="0"/>
                <a:ea typeface="Times New Roman" panose="02020603050405020304" pitchFamily="18" charset="0"/>
              </a:rPr>
              <a:t>JOptionPane.YES_NO_OPTION</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if (response == </a:t>
            </a:r>
            <a:r>
              <a:rPr lang="en-US" sz="1400" dirty="0" err="1">
                <a:effectLst/>
                <a:latin typeface="Times New Roman" panose="02020603050405020304" pitchFamily="18" charset="0"/>
                <a:ea typeface="Times New Roman" panose="02020603050405020304" pitchFamily="18" charset="0"/>
              </a:rPr>
              <a:t>JOptionPane.YES_OPTION</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cardLayout.show</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mainPanel</a:t>
            </a:r>
            <a:r>
              <a:rPr lang="en-US" sz="1400" dirty="0">
                <a:effectLst/>
                <a:latin typeface="Times New Roman" panose="02020603050405020304" pitchFamily="18" charset="0"/>
                <a:ea typeface="Times New Roman" panose="02020603050405020304" pitchFamily="18" charset="0"/>
              </a:rPr>
              <a:t>, "Results");}</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else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JOptionPane.showMessageDialog</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votingPanel</a:t>
            </a:r>
            <a:r>
              <a:rPr lang="en-US" sz="1400" dirty="0">
                <a:effectLst/>
                <a:latin typeface="Times New Roman" panose="02020603050405020304" pitchFamily="18" charset="0"/>
                <a:ea typeface="Times New Roman" panose="02020603050405020304" pitchFamily="18" charset="0"/>
              </a:rPr>
              <a:t>, "Invalid candidate name or you have already voted.");</a:t>
            </a:r>
          </a:p>
          <a:p>
            <a:pPr marR="248285">
              <a:lnSpc>
                <a:spcPct val="150000"/>
              </a:lnSpc>
            </a:pPr>
            <a:r>
              <a:rPr lang="en-US" sz="1400" dirty="0">
                <a:effectLst/>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add(</a:t>
            </a:r>
            <a:r>
              <a:rPr lang="en-US" sz="1400" dirty="0" err="1">
                <a:effectLst/>
                <a:latin typeface="Times New Roman" panose="02020603050405020304" pitchFamily="18" charset="0"/>
                <a:ea typeface="Times New Roman" panose="02020603050405020304" pitchFamily="18" charset="0"/>
              </a:rPr>
              <a:t>candidatesLabel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err="1">
                <a:effectLst/>
                <a:latin typeface="Times New Roman" panose="02020603050405020304" pitchFamily="18" charset="0"/>
                <a:ea typeface="Times New Roman" panose="02020603050405020304" pitchFamily="18" charset="0"/>
              </a:rPr>
              <a:t>votingPanel.add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voteLabel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259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8089F-B796-DA84-4839-B36BE8506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78A66E-1F72-E64F-D6EC-BF2EE16CA372}"/>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787C343-E464-38A1-24B2-389CEA242DFA}"/>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5" name="Content Placeholder 4">
            <a:extLst>
              <a:ext uri="{FF2B5EF4-FFF2-40B4-BE49-F238E27FC236}">
                <a16:creationId xmlns:a16="http://schemas.microsoft.com/office/drawing/2014/main" id="{D3115525-59BB-3AC7-3811-EC63508D26F4}"/>
              </a:ext>
            </a:extLst>
          </p:cNvPr>
          <p:cNvSpPr>
            <a:spLocks noGrp="1"/>
          </p:cNvSpPr>
          <p:nvPr>
            <p:ph sz="quarter" idx="1"/>
          </p:nvPr>
        </p:nvSpPr>
        <p:spPr>
          <a:xfrm>
            <a:off x="239712" y="720160"/>
            <a:ext cx="4038600" cy="4047103"/>
          </a:xfrm>
        </p:spPr>
        <p:txBody>
          <a:bodyPr>
            <a:noAutofit/>
          </a:bodyPr>
          <a:lstStyle/>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votingPanel.add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voteField</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votingPanel.add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voteButton</a:t>
            </a:r>
            <a:r>
              <a:rPr lang="en-US" sz="1400" dirty="0">
                <a:effectLst/>
                <a:latin typeface="Times New Roman" panose="02020603050405020304" pitchFamily="18" charset="0"/>
                <a:ea typeface="Times New Roman" panose="02020603050405020304" pitchFamily="18" charset="0"/>
              </a:rPr>
              <a:t>); </a:t>
            </a: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return </a:t>
            </a:r>
            <a:r>
              <a:rPr lang="en-US" sz="1400" dirty="0" err="1">
                <a:effectLst/>
                <a:latin typeface="Times New Roman" panose="02020603050405020304" pitchFamily="18" charset="0"/>
                <a:ea typeface="Times New Roman" panose="02020603050405020304" pitchFamily="18" charset="0"/>
              </a:rPr>
              <a:t>votingPanel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private static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createResultsPanel</a:t>
            </a:r>
            <a:r>
              <a:rPr lang="en-US" sz="1400" dirty="0">
                <a:effectLst/>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resultsPanel</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JPanel</a:t>
            </a:r>
            <a:r>
              <a:rPr lang="en-US" sz="1400" dirty="0">
                <a:effectLst/>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resultsPanel.setLayout</a:t>
            </a:r>
            <a:r>
              <a:rPr lang="en-US" sz="1400" dirty="0">
                <a:effectLst/>
                <a:latin typeface="Times New Roman" panose="02020603050405020304" pitchFamily="18" charset="0"/>
                <a:ea typeface="Times New Roman" panose="02020603050405020304" pitchFamily="18" charset="0"/>
              </a:rPr>
              <a:t>(new </a:t>
            </a:r>
            <a:r>
              <a:rPr lang="en-US" sz="1400" dirty="0" err="1">
                <a:effectLst/>
                <a:latin typeface="Times New Roman" panose="02020603050405020304" pitchFamily="18" charset="0"/>
                <a:ea typeface="Times New Roman" panose="02020603050405020304" pitchFamily="18" charset="0"/>
              </a:rPr>
              <a:t>BoxLayout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resultsPanel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BoxLayout.Y_AXIS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JButton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resultsButton</a:t>
            </a:r>
            <a:r>
              <a:rPr lang="en-US" sz="1400" dirty="0">
                <a:effectLst/>
                <a:latin typeface="Times New Roman" panose="02020603050405020304" pitchFamily="18" charset="0"/>
                <a:ea typeface="Times New Roman" panose="02020603050405020304" pitchFamily="18" charset="0"/>
              </a:rPr>
              <a:t> = new </a:t>
            </a:r>
            <a:r>
              <a:rPr lang="en-US" sz="1400" dirty="0" err="1">
                <a:effectLst/>
                <a:latin typeface="Times New Roman" panose="02020603050405020304" pitchFamily="18" charset="0"/>
                <a:ea typeface="Times New Roman" panose="02020603050405020304" pitchFamily="18" charset="0"/>
              </a:rPr>
              <a:t>JButton</a:t>
            </a:r>
            <a:r>
              <a:rPr lang="en-US" sz="1400" dirty="0">
                <a:effectLst/>
                <a:latin typeface="Times New Roman" panose="02020603050405020304" pitchFamily="18" charset="0"/>
                <a:ea typeface="Times New Roman" panose="02020603050405020304" pitchFamily="18" charset="0"/>
              </a:rPr>
              <a:t>("Show Results");</a:t>
            </a:r>
            <a:endParaRPr lang="en-IN" sz="1400" dirty="0">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err="1">
                <a:effectLst/>
                <a:latin typeface="Times New Roman" panose="02020603050405020304" pitchFamily="18" charset="0"/>
                <a:ea typeface="Times New Roman" panose="02020603050405020304" pitchFamily="18" charset="0"/>
              </a:rPr>
              <a:t>resultsButton.addActionListener</a:t>
            </a:r>
            <a:r>
              <a:rPr lang="en-US" sz="1400" dirty="0">
                <a:effectLst/>
                <a:latin typeface="Times New Roman" panose="02020603050405020304" pitchFamily="18" charset="0"/>
                <a:ea typeface="Times New Roman" panose="02020603050405020304" pitchFamily="18" charset="0"/>
              </a:rPr>
              <a:t>(new ActionListener() { @Override</a:t>
            </a: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endParaRPr lang="en-IN" sz="1400" dirty="0">
              <a:effectLst/>
              <a:latin typeface="Times New Roman" panose="02020603050405020304" pitchFamily="18" charset="0"/>
              <a:ea typeface="Times New Roman" panose="02020603050405020304" pitchFamily="18" charset="0"/>
            </a:endParaRPr>
          </a:p>
          <a:p>
            <a:pPr marL="0" marR="248285" indent="0">
              <a:lnSpc>
                <a:spcPct val="150000"/>
              </a:lnSpc>
              <a:buNone/>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
        <p:nvSpPr>
          <p:cNvPr id="6" name="Footer Placeholder 4">
            <a:extLst>
              <a:ext uri="{FF2B5EF4-FFF2-40B4-BE49-F238E27FC236}">
                <a16:creationId xmlns:a16="http://schemas.microsoft.com/office/drawing/2014/main" id="{0CE3EF62-FB81-A348-A7B6-93915A5AD267}"/>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1A5A45DF-AFBF-DF49-8D00-9BD4313648BA}"/>
              </a:ext>
            </a:extLst>
          </p:cNvPr>
          <p:cNvPicPr/>
          <p:nvPr/>
        </p:nvPicPr>
        <p:blipFill>
          <a:blip r:embed="rId3"/>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460236D4-47B7-11EA-2519-492966F5F25F}"/>
              </a:ext>
            </a:extLst>
          </p:cNvPr>
          <p:cNvPicPr/>
          <p:nvPr/>
        </p:nvPicPr>
        <p:blipFill>
          <a:blip r:embed="rId4"/>
          <a:stretch>
            <a:fillRect/>
          </a:stretch>
        </p:blipFill>
        <p:spPr>
          <a:xfrm>
            <a:off x="8475663" y="157957"/>
            <a:ext cx="428625" cy="368300"/>
          </a:xfrm>
          <a:prstGeom prst="rect">
            <a:avLst/>
          </a:prstGeom>
          <a:noFill/>
          <a:ln w="9525">
            <a:noFill/>
          </a:ln>
        </p:spPr>
      </p:pic>
      <p:sp>
        <p:nvSpPr>
          <p:cNvPr id="9" name="TextBox 8">
            <a:extLst>
              <a:ext uri="{FF2B5EF4-FFF2-40B4-BE49-F238E27FC236}">
                <a16:creationId xmlns:a16="http://schemas.microsoft.com/office/drawing/2014/main" id="{CE385072-30AC-7514-6A80-E0C34C6EC9A5}"/>
              </a:ext>
            </a:extLst>
          </p:cNvPr>
          <p:cNvSpPr txBox="1"/>
          <p:nvPr/>
        </p:nvSpPr>
        <p:spPr>
          <a:xfrm>
            <a:off x="4326544" y="720161"/>
            <a:ext cx="4204808" cy="4832092"/>
          </a:xfrm>
          <a:prstGeom prst="rect">
            <a:avLst/>
          </a:prstGeom>
          <a:noFill/>
        </p:spPr>
        <p:txBody>
          <a:bodyPr wrap="square" rtlCol="0">
            <a:spAutoFit/>
          </a:bodyPr>
          <a:lstStyle/>
          <a:p>
            <a:pPr marR="248285">
              <a:lnSpc>
                <a:spcPct val="150000"/>
              </a:lnSpc>
            </a:pPr>
            <a:r>
              <a:rPr lang="en-US" sz="1400" dirty="0">
                <a:effectLst/>
                <a:latin typeface="Times New Roman" panose="02020603050405020304" pitchFamily="18" charset="0"/>
                <a:ea typeface="Times New Roman" panose="02020603050405020304" pitchFamily="18" charset="0"/>
              </a:rPr>
              <a:t>public void </a:t>
            </a:r>
            <a:r>
              <a:rPr lang="en-US" sz="1400" dirty="0" err="1">
                <a:effectLst/>
                <a:latin typeface="Times New Roman" panose="02020603050405020304" pitchFamily="18" charset="0"/>
                <a:ea typeface="Times New Roman" panose="02020603050405020304" pitchFamily="18" charset="0"/>
              </a:rPr>
              <a:t>actionPerformed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ActionEvent</a:t>
            </a:r>
            <a:r>
              <a:rPr lang="en-US" sz="1400" dirty="0">
                <a:effectLst/>
                <a:latin typeface="Times New Roman" panose="02020603050405020304" pitchFamily="18" charset="0"/>
                <a:ea typeface="Times New Roman" panose="02020603050405020304" pitchFamily="18" charset="0"/>
              </a:rPr>
              <a:t> e)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StringBuilder results = new StringBuilder("&lt;html&gt;&lt;h3&gt;Election Results:&lt;/h3&gt;");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for (String candidate : candidates)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err="1">
                <a:effectLst/>
                <a:latin typeface="Times New Roman" panose="02020603050405020304" pitchFamily="18" charset="0"/>
                <a:ea typeface="Times New Roman" panose="02020603050405020304" pitchFamily="18" charset="0"/>
              </a:rPr>
              <a:t>results.append</a:t>
            </a:r>
            <a:r>
              <a:rPr lang="en-US" sz="1400" dirty="0">
                <a:effectLst/>
                <a:latin typeface="Times New Roman" panose="02020603050405020304" pitchFamily="18" charset="0"/>
                <a:ea typeface="Times New Roman" panose="02020603050405020304" pitchFamily="18" charset="0"/>
              </a:rPr>
              <a:t>(candidate).append(":").append(</a:t>
            </a:r>
            <a:r>
              <a:rPr lang="en-US" sz="1400" dirty="0" err="1">
                <a:effectLst/>
                <a:latin typeface="Times New Roman" panose="02020603050405020304" pitchFamily="18" charset="0"/>
                <a:ea typeface="Times New Roman" panose="02020603050405020304" pitchFamily="18" charset="0"/>
              </a:rPr>
              <a:t>candidatesVotes.get</a:t>
            </a:r>
            <a:r>
              <a:rPr lang="en-US" sz="1400" dirty="0">
                <a:effectLst/>
                <a:latin typeface="Times New Roman" panose="02020603050405020304" pitchFamily="18" charset="0"/>
                <a:ea typeface="Times New Roman" panose="02020603050405020304" pitchFamily="18" charset="0"/>
              </a:rPr>
              <a:t>(candidate)).append(" votes&lt;</a:t>
            </a:r>
            <a:r>
              <a:rPr lang="en-US" sz="1400" dirty="0" err="1">
                <a:effectLst/>
                <a:latin typeface="Times New Roman" panose="02020603050405020304" pitchFamily="18" charset="0"/>
                <a:ea typeface="Times New Roman" panose="02020603050405020304" pitchFamily="18" charset="0"/>
              </a:rPr>
              <a:t>br</a:t>
            </a:r>
            <a:r>
              <a:rPr lang="en-US" sz="1400" dirty="0">
                <a:effectLst/>
                <a:latin typeface="Times New Roman" panose="02020603050405020304" pitchFamily="18" charset="0"/>
                <a:ea typeface="Times New Roman" panose="02020603050405020304" pitchFamily="18" charset="0"/>
              </a:rPr>
              <a:t>&gt;");}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results.append</a:t>
            </a:r>
            <a:r>
              <a:rPr lang="en-US" sz="1400" dirty="0">
                <a:effectLst/>
                <a:latin typeface="Times New Roman" panose="02020603050405020304" pitchFamily="18" charset="0"/>
                <a:ea typeface="Times New Roman" panose="02020603050405020304" pitchFamily="18" charset="0"/>
              </a:rPr>
              <a:t>("&lt;/html&gt;");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JOptionPane.showMessageDialog</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resultsPanel</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results.toString</a:t>
            </a:r>
            <a:r>
              <a:rPr lang="en-US" sz="1400" dirty="0">
                <a:effectLst/>
                <a:latin typeface="Times New Roman" panose="02020603050405020304" pitchFamily="18" charset="0"/>
                <a:ea typeface="Times New Roman" panose="02020603050405020304" pitchFamily="18" charset="0"/>
              </a:rPr>
              <a:t>());}});</a:t>
            </a:r>
          </a:p>
          <a:p>
            <a:pPr marR="248285">
              <a:lnSpc>
                <a:spcPct val="150000"/>
              </a:lnSpc>
            </a:pPr>
            <a:r>
              <a:rPr lang="en-US" sz="1400" dirty="0" err="1">
                <a:effectLst/>
                <a:latin typeface="Times New Roman" panose="02020603050405020304" pitchFamily="18" charset="0"/>
                <a:ea typeface="Times New Roman" panose="02020603050405020304" pitchFamily="18" charset="0"/>
              </a:rPr>
              <a:t>resultsPanel.add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resultsButton</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return </a:t>
            </a:r>
            <a:r>
              <a:rPr lang="en-US" sz="1400" dirty="0" err="1">
                <a:effectLst/>
                <a:latin typeface="Times New Roman" panose="02020603050405020304" pitchFamily="18" charset="0"/>
                <a:ea typeface="Times New Roman" panose="02020603050405020304" pitchFamily="18" charset="0"/>
              </a:rPr>
              <a:t>resultsPanel</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endParaRPr lang="en-IN" sz="1400" dirty="0">
              <a:effectLst/>
              <a:latin typeface="Times New Roman" panose="02020603050405020304" pitchFamily="18" charset="0"/>
              <a:ea typeface="Times New Roman" panose="02020603050405020304" pitchFamily="18" charset="0"/>
            </a:endParaRPr>
          </a:p>
          <a:p>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904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DBCE3-D0CD-1B6A-6F61-D46D4F022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ACC3E-663A-DC32-89BE-E09C12F25D9A}"/>
              </a:ext>
            </a:extLst>
          </p:cNvPr>
          <p:cNvSpPr>
            <a:spLocks noGrp="1"/>
          </p:cNvSpPr>
          <p:nvPr>
            <p:ph type="title"/>
          </p:nvPr>
        </p:nvSpPr>
        <p:spPr>
          <a:xfrm>
            <a:off x="457200" y="91723"/>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CCA47AE-AD6C-A8A1-D733-88AE761F87F1}"/>
              </a:ext>
            </a:extLst>
          </p:cNvPr>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6" name="Footer Placeholder 4">
            <a:extLst>
              <a:ext uri="{FF2B5EF4-FFF2-40B4-BE49-F238E27FC236}">
                <a16:creationId xmlns:a16="http://schemas.microsoft.com/office/drawing/2014/main" id="{188B815D-CAE4-F6C7-03FE-659F4F8D77BC}"/>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64C25532-1D6F-72B1-698F-B0851E5A1EE3}"/>
              </a:ext>
            </a:extLst>
          </p:cNvPr>
          <p:cNvPicPr/>
          <p:nvPr/>
        </p:nvPicPr>
        <p:blipFill>
          <a:blip r:embed="rId3"/>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0F3AB067-0325-809C-50F6-3BE93444DAC3}"/>
              </a:ext>
            </a:extLst>
          </p:cNvPr>
          <p:cNvPicPr/>
          <p:nvPr/>
        </p:nvPicPr>
        <p:blipFill>
          <a:blip r:embed="rId4"/>
          <a:stretch>
            <a:fillRect/>
          </a:stretch>
        </p:blipFill>
        <p:spPr>
          <a:xfrm>
            <a:off x="8475663" y="157957"/>
            <a:ext cx="428625" cy="368300"/>
          </a:xfrm>
          <a:prstGeom prst="rect">
            <a:avLst/>
          </a:prstGeom>
          <a:noFill/>
          <a:ln w="9525">
            <a:noFill/>
          </a:ln>
        </p:spPr>
      </p:pic>
      <p:sp>
        <p:nvSpPr>
          <p:cNvPr id="11" name="TextBox 10">
            <a:extLst>
              <a:ext uri="{FF2B5EF4-FFF2-40B4-BE49-F238E27FC236}">
                <a16:creationId xmlns:a16="http://schemas.microsoft.com/office/drawing/2014/main" id="{6FDCC84D-7BC6-45D3-52B8-4E0FCF03809A}"/>
              </a:ext>
            </a:extLst>
          </p:cNvPr>
          <p:cNvSpPr txBox="1"/>
          <p:nvPr/>
        </p:nvSpPr>
        <p:spPr>
          <a:xfrm>
            <a:off x="1063752" y="903628"/>
            <a:ext cx="7467600" cy="4247317"/>
          </a:xfrm>
          <a:prstGeom prst="rect">
            <a:avLst/>
          </a:prstGeom>
          <a:noFill/>
        </p:spPr>
        <p:txBody>
          <a:bodyPr wrap="square" rtlCol="0">
            <a:spAutoFit/>
          </a:bodyPr>
          <a:lstStyle/>
          <a:p>
            <a:pPr marR="248285">
              <a:lnSpc>
                <a:spcPct val="150000"/>
              </a:lnSpc>
            </a:pPr>
            <a:r>
              <a:rPr lang="en-US" sz="1400" dirty="0">
                <a:effectLst/>
                <a:latin typeface="Times New Roman" panose="02020603050405020304" pitchFamily="18" charset="0"/>
                <a:ea typeface="Times New Roman" panose="02020603050405020304" pitchFamily="18" charset="0"/>
              </a:rPr>
              <a:t>private static String </a:t>
            </a:r>
            <a:r>
              <a:rPr lang="en-US" sz="1400" dirty="0" err="1">
                <a:effectLst/>
                <a:latin typeface="Times New Roman" panose="02020603050405020304" pitchFamily="18" charset="0"/>
                <a:ea typeface="Times New Roman" panose="02020603050405020304" pitchFamily="18" charset="0"/>
              </a:rPr>
              <a:t>hashPassword</a:t>
            </a:r>
            <a:r>
              <a:rPr lang="en-US" sz="1400" dirty="0">
                <a:effectLst/>
                <a:latin typeface="Times New Roman" panose="02020603050405020304" pitchFamily="18" charset="0"/>
                <a:ea typeface="Times New Roman" panose="02020603050405020304" pitchFamily="18" charset="0"/>
              </a:rPr>
              <a:t>(String password)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try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MessageDigest</a:t>
            </a:r>
            <a:r>
              <a:rPr lang="en-US" sz="1400" dirty="0">
                <a:effectLst/>
                <a:latin typeface="Times New Roman" panose="02020603050405020304" pitchFamily="18" charset="0"/>
                <a:ea typeface="Times New Roman" panose="02020603050405020304" pitchFamily="18" charset="0"/>
              </a:rPr>
              <a:t> md = </a:t>
            </a:r>
            <a:r>
              <a:rPr lang="en-US" sz="1400" dirty="0" err="1">
                <a:effectLst/>
                <a:latin typeface="Times New Roman" panose="02020603050405020304" pitchFamily="18" charset="0"/>
                <a:ea typeface="Times New Roman" panose="02020603050405020304" pitchFamily="18" charset="0"/>
              </a:rPr>
              <a:t>MessageDigest.getInstance</a:t>
            </a:r>
            <a:r>
              <a:rPr lang="en-US" sz="1400" dirty="0">
                <a:effectLst/>
                <a:latin typeface="Times New Roman" panose="02020603050405020304" pitchFamily="18" charset="0"/>
                <a:ea typeface="Times New Roman" panose="02020603050405020304" pitchFamily="18" charset="0"/>
              </a:rPr>
              <a:t>("SHA-256");</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byte[] </a:t>
            </a:r>
            <a:r>
              <a:rPr lang="en-US" sz="1400" dirty="0" err="1">
                <a:effectLst/>
                <a:latin typeface="Times New Roman" panose="02020603050405020304" pitchFamily="18" charset="0"/>
                <a:ea typeface="Times New Roman" panose="02020603050405020304" pitchFamily="18" charset="0"/>
              </a:rPr>
              <a:t>hashBytes</a:t>
            </a:r>
            <a:r>
              <a:rPr lang="en-US" sz="1400" dirty="0">
                <a:effectLst/>
                <a:latin typeface="Times New Roman" panose="02020603050405020304" pitchFamily="18" charset="0"/>
                <a:ea typeface="Times New Roman" panose="02020603050405020304" pitchFamily="18" charset="0"/>
              </a:rPr>
              <a:t> = </a:t>
            </a:r>
            <a:r>
              <a:rPr lang="en-US" sz="1400" dirty="0" err="1">
                <a:effectLst/>
                <a:latin typeface="Times New Roman" panose="02020603050405020304" pitchFamily="18" charset="0"/>
                <a:ea typeface="Times New Roman" panose="02020603050405020304" pitchFamily="18" charset="0"/>
              </a:rPr>
              <a:t>md.digest</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password.getBytes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StringBuilder sb = new StringBuilder();</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for (byte b : </a:t>
            </a:r>
            <a:r>
              <a:rPr lang="en-US" sz="1400" dirty="0" err="1">
                <a:effectLst/>
                <a:latin typeface="Times New Roman" panose="02020603050405020304" pitchFamily="18" charset="0"/>
                <a:ea typeface="Times New Roman" panose="02020603050405020304" pitchFamily="18" charset="0"/>
              </a:rPr>
              <a:t>hashBytes</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sb.append</a:t>
            </a:r>
            <a:r>
              <a:rPr lang="en-US" sz="1400" dirty="0">
                <a:effectLst/>
                <a:latin typeface="Times New Roman" panose="02020603050405020304" pitchFamily="18" charset="0"/>
                <a:ea typeface="Times New Roman" panose="02020603050405020304" pitchFamily="18" charset="0"/>
              </a:rPr>
              <a:t>(</a:t>
            </a:r>
            <a:r>
              <a:rPr lang="en-US" sz="1400" dirty="0" err="1">
                <a:effectLst/>
                <a:latin typeface="Times New Roman" panose="02020603050405020304" pitchFamily="18" charset="0"/>
                <a:ea typeface="Times New Roman" panose="02020603050405020304" pitchFamily="18" charset="0"/>
              </a:rPr>
              <a:t>String.format</a:t>
            </a:r>
            <a:r>
              <a:rPr lang="en-US" sz="1400" dirty="0">
                <a:effectLst/>
                <a:latin typeface="Times New Roman" panose="02020603050405020304" pitchFamily="18" charset="0"/>
                <a:ea typeface="Times New Roman" panose="02020603050405020304" pitchFamily="18" charset="0"/>
              </a:rPr>
              <a:t>("%02x", b));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return </a:t>
            </a:r>
            <a:r>
              <a:rPr lang="en-US" sz="1400" dirty="0" err="1">
                <a:effectLst/>
                <a:latin typeface="Times New Roman" panose="02020603050405020304" pitchFamily="18" charset="0"/>
                <a:ea typeface="Times New Roman" panose="02020603050405020304" pitchFamily="18" charset="0"/>
              </a:rPr>
              <a:t>sb.toString</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 catch (Exception e) {</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throw new </a:t>
            </a:r>
            <a:r>
              <a:rPr lang="en-US" sz="1400" dirty="0" err="1">
                <a:effectLst/>
                <a:latin typeface="Times New Roman" panose="02020603050405020304" pitchFamily="18" charset="0"/>
                <a:ea typeface="Times New Roman" panose="02020603050405020304" pitchFamily="18" charset="0"/>
              </a:rPr>
              <a:t>RuntimeException</a:t>
            </a:r>
            <a:r>
              <a:rPr lang="en-US" sz="1400" dirty="0">
                <a:effectLst/>
                <a:latin typeface="Times New Roman" panose="02020603050405020304" pitchFamily="18" charset="0"/>
                <a:ea typeface="Times New Roman" panose="02020603050405020304" pitchFamily="18" charset="0"/>
              </a:rPr>
              <a:t>("Error hashing password", e);</a:t>
            </a:r>
            <a:endParaRPr lang="en-IN" sz="1400" dirty="0">
              <a:effectLst/>
              <a:latin typeface="Times New Roman" panose="02020603050405020304" pitchFamily="18" charset="0"/>
              <a:ea typeface="Times New Roman" panose="02020603050405020304" pitchFamily="18" charset="0"/>
            </a:endParaRPr>
          </a:p>
          <a:p>
            <a:pPr marR="248285">
              <a:lnSpc>
                <a:spcPct val="150000"/>
              </a:lnSpc>
            </a:pPr>
            <a:r>
              <a:rPr lang="en-US" sz="1400" dirty="0">
                <a:effectLst/>
                <a:latin typeface="Times New Roman" panose="02020603050405020304" pitchFamily="18" charset="0"/>
                <a:ea typeface="Times New Roman" panose="02020603050405020304" pitchFamily="18" charset="0"/>
              </a:rPr>
              <a:t>        }}</a:t>
            </a:r>
          </a:p>
          <a:p>
            <a:pPr marR="248285">
              <a:lnSpc>
                <a:spcPct val="150000"/>
              </a:lnSpc>
            </a:pP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46895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pic>
        <p:nvPicPr>
          <p:cNvPr id="9" name="Content Placeholder 8">
            <a:extLst>
              <a:ext uri="{FF2B5EF4-FFF2-40B4-BE49-F238E27FC236}">
                <a16:creationId xmlns:a16="http://schemas.microsoft.com/office/drawing/2014/main" id="{33BD692E-DCFE-7CEC-2A75-D71C44B7F56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2731" y="1123950"/>
            <a:ext cx="4328531" cy="2590800"/>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p:cNvPicPr/>
          <p:nvPr/>
        </p:nvPicPr>
        <p:blipFill>
          <a:blip r:embed="rId3"/>
          <a:stretch>
            <a:fillRect/>
          </a:stretch>
        </p:blipFill>
        <p:spPr>
          <a:xfrm>
            <a:off x="1" y="24220"/>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pic>
        <p:nvPicPr>
          <p:cNvPr id="11" name="Picture 10">
            <a:extLst>
              <a:ext uri="{FF2B5EF4-FFF2-40B4-BE49-F238E27FC236}">
                <a16:creationId xmlns:a16="http://schemas.microsoft.com/office/drawing/2014/main" id="{14F1F0C1-4750-2A2E-A201-C378DAB000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2406" y="1962150"/>
            <a:ext cx="4469130" cy="2590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3B3BE-AD0F-202F-122E-6DD1CCA50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A8152-67D2-8181-37DC-DCEDA89FF7BE}"/>
              </a:ext>
            </a:extLst>
          </p:cNvPr>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7161363-E974-54BC-F528-2318C62349E0}"/>
              </a:ext>
            </a:extLst>
          </p:cNvPr>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sp>
        <p:nvSpPr>
          <p:cNvPr id="6" name="Footer Placeholder 4">
            <a:extLst>
              <a:ext uri="{FF2B5EF4-FFF2-40B4-BE49-F238E27FC236}">
                <a16:creationId xmlns:a16="http://schemas.microsoft.com/office/drawing/2014/main" id="{4337031B-D100-7E84-165E-7EBB226CA6B7}"/>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D21E36C4-0A92-F68D-4663-7C0E676F7DED}"/>
              </a:ext>
            </a:extLst>
          </p:cNvPr>
          <p:cNvPicPr/>
          <p:nvPr/>
        </p:nvPicPr>
        <p:blipFill>
          <a:blip r:embed="rId2"/>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247B0115-126C-B973-5150-8BC030106E0F}"/>
              </a:ext>
            </a:extLst>
          </p:cNvPr>
          <p:cNvPicPr/>
          <p:nvPr/>
        </p:nvPicPr>
        <p:blipFill>
          <a:blip r:embed="rId3"/>
          <a:stretch>
            <a:fillRect/>
          </a:stretch>
        </p:blipFill>
        <p:spPr>
          <a:xfrm>
            <a:off x="8475663" y="157957"/>
            <a:ext cx="428625" cy="368300"/>
          </a:xfrm>
          <a:prstGeom prst="rect">
            <a:avLst/>
          </a:prstGeom>
          <a:noFill/>
          <a:ln w="9525">
            <a:noFill/>
          </a:ln>
        </p:spPr>
      </p:pic>
      <p:pic>
        <p:nvPicPr>
          <p:cNvPr id="12" name="Content Placeholder 11">
            <a:extLst>
              <a:ext uri="{FF2B5EF4-FFF2-40B4-BE49-F238E27FC236}">
                <a16:creationId xmlns:a16="http://schemas.microsoft.com/office/drawing/2014/main" id="{9CC41E87-3A04-2F67-08BB-0D0267B51B77}"/>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56754" y="1169539"/>
            <a:ext cx="4308799" cy="2373491"/>
          </a:xfrm>
        </p:spPr>
      </p:pic>
      <p:pic>
        <p:nvPicPr>
          <p:cNvPr id="14" name="Picture 13">
            <a:extLst>
              <a:ext uri="{FF2B5EF4-FFF2-40B4-BE49-F238E27FC236}">
                <a16:creationId xmlns:a16="http://schemas.microsoft.com/office/drawing/2014/main" id="{153A5CDC-E37C-07B2-19AE-F812E58C70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2190750"/>
            <a:ext cx="4419600" cy="2430780"/>
          </a:xfrm>
          <a:prstGeom prst="rect">
            <a:avLst/>
          </a:prstGeom>
        </p:spPr>
      </p:pic>
    </p:spTree>
    <p:extLst>
      <p:ext uri="{BB962C8B-B14F-4D97-AF65-F5344CB8AC3E}">
        <p14:creationId xmlns:p14="http://schemas.microsoft.com/office/powerpoint/2010/main" val="3157730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xfrm>
            <a:off x="457200" y="148872"/>
            <a:ext cx="8229600" cy="6858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a:t>
            </a:r>
            <a:r>
              <a:rPr lang="en-IN" sz="3600" b="1" dirty="0">
                <a:latin typeface="Times New Roman" pitchFamily="18" charset="0"/>
                <a:cs typeface="Times New Roman" pitchFamily="18" charset="0"/>
              </a:rPr>
              <a:t>ONLINE VOTING SYSTEM</a:t>
            </a:r>
          </a:p>
        </p:txBody>
      </p:sp>
      <p:pic>
        <p:nvPicPr>
          <p:cNvPr id="8" name="Picture 7"/>
          <p:cNvPicPr/>
          <p:nvPr/>
        </p:nvPicPr>
        <p:blipFill>
          <a:blip r:embed="rId2"/>
          <a:stretch>
            <a:fillRect/>
          </a:stretch>
        </p:blipFill>
        <p:spPr>
          <a:xfrm>
            <a:off x="1" y="46798"/>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425515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3C594-3828-3D31-9120-CA229B4271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24C5E-1BB7-973E-A77F-1CBB5EE75DC8}"/>
              </a:ext>
            </a:extLst>
          </p:cNvPr>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31B44BB-6AE5-6773-D76A-BB35521D6CFC}"/>
              </a:ext>
            </a:extLst>
          </p:cNvPr>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sp>
        <p:nvSpPr>
          <p:cNvPr id="6" name="Footer Placeholder 4">
            <a:extLst>
              <a:ext uri="{FF2B5EF4-FFF2-40B4-BE49-F238E27FC236}">
                <a16:creationId xmlns:a16="http://schemas.microsoft.com/office/drawing/2014/main" id="{6959DBD4-50FC-2E66-D836-A2D32A3F4364}"/>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a:extLst>
              <a:ext uri="{FF2B5EF4-FFF2-40B4-BE49-F238E27FC236}">
                <a16:creationId xmlns:a16="http://schemas.microsoft.com/office/drawing/2014/main" id="{019188D7-CC41-9ED5-BAFD-51B0EE897EB6}"/>
              </a:ext>
            </a:extLst>
          </p:cNvPr>
          <p:cNvPicPr/>
          <p:nvPr/>
        </p:nvPicPr>
        <p:blipFill>
          <a:blip r:embed="rId2"/>
          <a:stretch>
            <a:fillRect/>
          </a:stretch>
        </p:blipFill>
        <p:spPr>
          <a:xfrm>
            <a:off x="1" y="24220"/>
            <a:ext cx="1905000" cy="597376"/>
          </a:xfrm>
          <a:prstGeom prst="rect">
            <a:avLst/>
          </a:prstGeom>
          <a:noFill/>
          <a:ln w="9525">
            <a:noFill/>
          </a:ln>
        </p:spPr>
      </p:pic>
      <p:pic>
        <p:nvPicPr>
          <p:cNvPr id="8" name="Picture 7">
            <a:extLst>
              <a:ext uri="{FF2B5EF4-FFF2-40B4-BE49-F238E27FC236}">
                <a16:creationId xmlns:a16="http://schemas.microsoft.com/office/drawing/2014/main" id="{8DB28929-72EC-C2DB-EFF4-153D53FCAF2D}"/>
              </a:ext>
            </a:extLst>
          </p:cNvPr>
          <p:cNvPicPr/>
          <p:nvPr/>
        </p:nvPicPr>
        <p:blipFill>
          <a:blip r:embed="rId3"/>
          <a:stretch>
            <a:fillRect/>
          </a:stretch>
        </p:blipFill>
        <p:spPr>
          <a:xfrm>
            <a:off x="8475663" y="157957"/>
            <a:ext cx="428625" cy="368300"/>
          </a:xfrm>
          <a:prstGeom prst="rect">
            <a:avLst/>
          </a:prstGeom>
          <a:noFill/>
          <a:ln w="9525">
            <a:noFill/>
          </a:ln>
        </p:spPr>
      </p:pic>
      <p:pic>
        <p:nvPicPr>
          <p:cNvPr id="10" name="Content Placeholder 9">
            <a:extLst>
              <a:ext uri="{FF2B5EF4-FFF2-40B4-BE49-F238E27FC236}">
                <a16:creationId xmlns:a16="http://schemas.microsoft.com/office/drawing/2014/main" id="{93A35E68-6423-23B4-12BB-788F3BB04BDF}"/>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52400" y="951920"/>
            <a:ext cx="4419600" cy="2462349"/>
          </a:xfrm>
        </p:spPr>
      </p:pic>
      <p:pic>
        <p:nvPicPr>
          <p:cNvPr id="13" name="Picture 12">
            <a:extLst>
              <a:ext uri="{FF2B5EF4-FFF2-40B4-BE49-F238E27FC236}">
                <a16:creationId xmlns:a16="http://schemas.microsoft.com/office/drawing/2014/main" id="{D5FF828C-1B02-AD72-55C7-6E426ED122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8777" y="2114550"/>
            <a:ext cx="4225511" cy="2462348"/>
          </a:xfrm>
          <a:prstGeom prst="rect">
            <a:avLst/>
          </a:prstGeom>
        </p:spPr>
      </p:pic>
    </p:spTree>
    <p:extLst>
      <p:ext uri="{BB962C8B-B14F-4D97-AF65-F5344CB8AC3E}">
        <p14:creationId xmlns:p14="http://schemas.microsoft.com/office/powerpoint/2010/main" val="3795818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21</a:t>
            </a:fld>
            <a:endParaRPr lang="en-US" altLang="en-US"/>
          </a:p>
        </p:txBody>
      </p:sp>
      <p:sp>
        <p:nvSpPr>
          <p:cNvPr id="5" name="Content Placeholder 4"/>
          <p:cNvSpPr>
            <a:spLocks noGrp="1"/>
          </p:cNvSpPr>
          <p:nvPr>
            <p:ph sz="quarter" idx="1"/>
          </p:nvPr>
        </p:nvSpPr>
        <p:spPr/>
        <p:txBody>
          <a:bodyPr>
            <a:normAutofit/>
          </a:bodyPr>
          <a:lstStyle/>
          <a:p>
            <a:r>
              <a:rPr lang="en-US" sz="2000" dirty="0"/>
              <a:t>The Online Voting System project shows how technology can make elections secure, clear, and efficient using Java. It uses a graphical user interface (GUI) and secure password encryption (SHA-256) to make sure that only verified voters can vote. The system prevents multiple votes from the same person and displays the results correctly once voting is over.</a:t>
            </a:r>
          </a:p>
          <a:p>
            <a:r>
              <a:rPr lang="en-US" sz="2000" dirty="0"/>
              <a:t>Important features like user login, vote tracking, and showing results are well implemented, creating a simple and secure way to conduct elections. The system is designed in a way that makes it easy to maintain and improve, so it can be used for different types of elections like government, organizations, or schools. This project shows how technology can make elections more trustworthy and accessible.</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p:cNvPicPr/>
          <p:nvPr/>
        </p:nvPicPr>
        <p:blipFill>
          <a:blip r:embed="rId2"/>
          <a:stretch>
            <a:fillRect/>
          </a:stretch>
        </p:blipFill>
        <p:spPr>
          <a:xfrm>
            <a:off x="1" y="24220"/>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457200" y="148872"/>
            <a:ext cx="8229600" cy="685800"/>
          </a:xfrm>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22</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p:cNvPicPr/>
          <p:nvPr/>
        </p:nvPicPr>
        <p:blipFill>
          <a:blip r:embed="rId2"/>
          <a:stretch>
            <a:fillRect/>
          </a:stretch>
        </p:blipFill>
        <p:spPr>
          <a:xfrm>
            <a:off x="1" y="24220"/>
            <a:ext cx="1905000" cy="597376"/>
          </a:xfrm>
          <a:prstGeom prst="rect">
            <a:avLst/>
          </a:prstGeom>
          <a:noFill/>
          <a:ln w="9525">
            <a:noFill/>
          </a:ln>
        </p:spPr>
      </p:pic>
      <p:pic>
        <p:nvPicPr>
          <p:cNvPr id="9" name="Picture 8"/>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428113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186972"/>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399"/>
            <a:ext cx="8229600" cy="3852863"/>
          </a:xfrm>
        </p:spPr>
        <p:txBody>
          <a:bodyPr>
            <a:normAutofit fontScale="92500" lnSpcReduction="20000"/>
          </a:bodyPr>
          <a:lstStyle/>
          <a:p>
            <a:pPr marL="0" indent="0">
              <a:buNone/>
            </a:pPr>
            <a:r>
              <a:rPr lang="en-US" sz="1900" dirty="0"/>
              <a:t>The Online Voting System is designed to automate the voting process, but there are several challenges that need to be addressed for it to work effectively and securely. Here's a simplified version of the problems identified:</a:t>
            </a:r>
            <a:endParaRPr lang="en-US" sz="1900" b="1" dirty="0"/>
          </a:p>
          <a:p>
            <a:r>
              <a:rPr lang="en-US" sz="1900" b="1" dirty="0"/>
              <a:t>Security Issues</a:t>
            </a:r>
            <a:r>
              <a:rPr lang="en-US" sz="1900" dirty="0"/>
              <a:t>: The system uses basic password hashing, which could be vulnerable. Implement stronger security measures like multi-factor authentication.</a:t>
            </a:r>
          </a:p>
          <a:p>
            <a:r>
              <a:rPr lang="en-US" sz="1900" b="1" dirty="0"/>
              <a:t>Scalability</a:t>
            </a:r>
            <a:r>
              <a:rPr lang="en-US" sz="1900" dirty="0"/>
              <a:t>: Data is stored in memory, limiting scalability. Use a database for persistent storage.</a:t>
            </a:r>
          </a:p>
          <a:p>
            <a:r>
              <a:rPr lang="en-US" sz="1900" b="1" dirty="0"/>
              <a:t>Weak Voter Authentication</a:t>
            </a:r>
            <a:r>
              <a:rPr lang="en-US" sz="1900" dirty="0"/>
              <a:t>: Simple ID and password authentication may not be secure. Add stronger identity verification methods.</a:t>
            </a:r>
          </a:p>
          <a:p>
            <a:r>
              <a:rPr lang="en-US" sz="1900" b="1" dirty="0"/>
              <a:t>Preventing Fraud</a:t>
            </a:r>
            <a:r>
              <a:rPr lang="en-US" sz="1900" dirty="0"/>
              <a:t>: The system lacks real-world voter verification. Integrate with government databases or add additional check.</a:t>
            </a:r>
          </a:p>
          <a:p>
            <a:r>
              <a:rPr lang="en-US" sz="1900" b="1" dirty="0"/>
              <a:t>Input Validation</a:t>
            </a:r>
            <a:r>
              <a:rPr lang="en-US" sz="1900" dirty="0"/>
              <a:t>: The system doesn't handle invalid inputs well. Implement better validation and error handling.</a:t>
            </a:r>
          </a:p>
          <a:p>
            <a:r>
              <a:rPr lang="en-US" sz="1900" b="1" dirty="0"/>
              <a:t>Vote Integrity</a:t>
            </a:r>
            <a:r>
              <a:rPr lang="en-US" sz="1900" dirty="0"/>
              <a:t>: Vote counts are lost if the system crashes. Store votes in a secure database.</a:t>
            </a:r>
          </a:p>
          <a:p>
            <a:endParaRPr lang="en-US" sz="1800" dirty="0"/>
          </a:p>
          <a:p>
            <a:endParaRPr lang="en-IN" sz="18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457200" y="914399"/>
            <a:ext cx="8229600" cy="3852863"/>
          </a:xfrm>
        </p:spPr>
        <p:txBody>
          <a:bodyPr>
            <a:normAutofit fontScale="92500"/>
          </a:bodyPr>
          <a:lstStyle/>
          <a:p>
            <a:pPr marR="68580" algn="l">
              <a:lnSpc>
                <a:spcPct val="150000"/>
              </a:lnSpc>
              <a:spcBef>
                <a:spcPts val="345"/>
              </a:spcBef>
            </a:pPr>
            <a:r>
              <a:rPr lang="en-IN" sz="1800" b="0" kern="0" dirty="0">
                <a:effectLst/>
                <a:latin typeface="Times New Roman" panose="02020603050405020304" pitchFamily="18" charset="0"/>
                <a:ea typeface="Times New Roman" panose="02020603050405020304" pitchFamily="18" charset="0"/>
              </a:rPr>
              <a:t>The objective of the Online Voting System is to create a secure, easy-to-use platform for digital voting. The main goals are:</a:t>
            </a:r>
            <a:endParaRPr lang="en-IN" sz="1800" b="1" kern="0" dirty="0">
              <a:effectLst/>
              <a:latin typeface="Times New Roman" panose="02020603050405020304" pitchFamily="18" charset="0"/>
              <a:ea typeface="Times New Roman" panose="02020603050405020304" pitchFamily="18" charset="0"/>
            </a:endParaRPr>
          </a:p>
          <a:p>
            <a:pPr marL="342900" marR="68580" lvl="0" indent="-342900" algn="l">
              <a:lnSpc>
                <a:spcPct val="150000"/>
              </a:lnSpc>
              <a:spcBef>
                <a:spcPts val="345"/>
              </a:spcBef>
              <a:buFont typeface="Wingdings" panose="05000000000000000000" pitchFamily="2" charset="2"/>
              <a:buChar char=""/>
            </a:pPr>
            <a:r>
              <a:rPr lang="en-IN" sz="1800" b="1" kern="0" dirty="0">
                <a:effectLst/>
                <a:latin typeface="Times New Roman" panose="02020603050405020304" pitchFamily="18" charset="0"/>
                <a:ea typeface="Times New Roman" panose="02020603050405020304" pitchFamily="18" charset="0"/>
              </a:rPr>
              <a:t>Secure Login:</a:t>
            </a:r>
            <a:r>
              <a:rPr lang="en-IN" sz="1800" b="0" kern="0" dirty="0">
                <a:effectLst/>
                <a:latin typeface="Times New Roman" panose="02020603050405020304" pitchFamily="18" charset="0"/>
                <a:ea typeface="Times New Roman" panose="02020603050405020304" pitchFamily="18" charset="0"/>
              </a:rPr>
              <a:t> Ensure only authorized voters can vote using a Voter ID and password.</a:t>
            </a:r>
            <a:endParaRPr lang="en-IN" sz="1800" b="1" kern="0" dirty="0">
              <a:effectLst/>
              <a:latin typeface="Times New Roman" panose="02020603050405020304" pitchFamily="18" charset="0"/>
              <a:ea typeface="Times New Roman" panose="02020603050405020304" pitchFamily="18" charset="0"/>
            </a:endParaRPr>
          </a:p>
          <a:p>
            <a:pPr marL="342900" marR="68580" lvl="0" indent="-342900" algn="l">
              <a:lnSpc>
                <a:spcPct val="150000"/>
              </a:lnSpc>
              <a:spcBef>
                <a:spcPts val="345"/>
              </a:spcBef>
              <a:buFont typeface="Wingdings" panose="05000000000000000000" pitchFamily="2" charset="2"/>
              <a:buChar char=""/>
            </a:pPr>
            <a:r>
              <a:rPr lang="en-IN" sz="1800" b="1" kern="0" dirty="0">
                <a:effectLst/>
                <a:latin typeface="Times New Roman" panose="02020603050405020304" pitchFamily="18" charset="0"/>
                <a:ea typeface="Times New Roman" panose="02020603050405020304" pitchFamily="18" charset="0"/>
              </a:rPr>
              <a:t>Easy Voting:</a:t>
            </a:r>
            <a:r>
              <a:rPr lang="en-IN" sz="1800" b="0" kern="0" dirty="0">
                <a:effectLst/>
                <a:latin typeface="Times New Roman" panose="02020603050405020304" pitchFamily="18" charset="0"/>
                <a:ea typeface="Times New Roman" panose="02020603050405020304" pitchFamily="18" charset="0"/>
              </a:rPr>
              <a:t> Allow voters to easily select and vote for their chosen candidate.</a:t>
            </a:r>
            <a:endParaRPr lang="en-IN" sz="1800" b="1" kern="0" dirty="0">
              <a:effectLst/>
              <a:latin typeface="Times New Roman" panose="02020603050405020304" pitchFamily="18" charset="0"/>
              <a:ea typeface="Times New Roman" panose="02020603050405020304" pitchFamily="18" charset="0"/>
            </a:endParaRPr>
          </a:p>
          <a:p>
            <a:pPr marL="342900" marR="68580" lvl="0" indent="-342900" algn="l">
              <a:lnSpc>
                <a:spcPct val="150000"/>
              </a:lnSpc>
              <a:spcBef>
                <a:spcPts val="345"/>
              </a:spcBef>
              <a:buFont typeface="Wingdings" panose="05000000000000000000" pitchFamily="2" charset="2"/>
              <a:buChar char=""/>
            </a:pPr>
            <a:r>
              <a:rPr lang="en-IN" sz="1800" b="1" kern="0" dirty="0">
                <a:effectLst/>
                <a:latin typeface="Times New Roman" panose="02020603050405020304" pitchFamily="18" charset="0"/>
                <a:ea typeface="Times New Roman" panose="02020603050405020304" pitchFamily="18" charset="0"/>
              </a:rPr>
              <a:t>Real-Time Vote Counting:</a:t>
            </a:r>
            <a:r>
              <a:rPr lang="en-IN" sz="1800" b="0" kern="0" dirty="0">
                <a:effectLst/>
                <a:latin typeface="Times New Roman" panose="02020603050405020304" pitchFamily="18" charset="0"/>
                <a:ea typeface="Times New Roman" panose="02020603050405020304" pitchFamily="18" charset="0"/>
              </a:rPr>
              <a:t> Track and update the vote count instantly.</a:t>
            </a:r>
            <a:endParaRPr lang="en-IN" sz="1800" b="1" kern="0" dirty="0">
              <a:effectLst/>
              <a:latin typeface="Times New Roman" panose="02020603050405020304" pitchFamily="18" charset="0"/>
              <a:ea typeface="Times New Roman" panose="02020603050405020304" pitchFamily="18" charset="0"/>
            </a:endParaRPr>
          </a:p>
          <a:p>
            <a:pPr marL="342900" marR="68580" lvl="0" indent="-342900" algn="l">
              <a:lnSpc>
                <a:spcPct val="150000"/>
              </a:lnSpc>
              <a:spcBef>
                <a:spcPts val="345"/>
              </a:spcBef>
              <a:buFont typeface="Wingdings" panose="05000000000000000000" pitchFamily="2" charset="2"/>
              <a:buChar char=""/>
            </a:pPr>
            <a:r>
              <a:rPr lang="en-IN" sz="1800" b="1" kern="0" dirty="0">
                <a:effectLst/>
                <a:latin typeface="Times New Roman" panose="02020603050405020304" pitchFamily="18" charset="0"/>
                <a:ea typeface="Times New Roman" panose="02020603050405020304" pitchFamily="18" charset="0"/>
              </a:rPr>
              <a:t>Show Results:</a:t>
            </a:r>
            <a:r>
              <a:rPr lang="en-IN" sz="1800" b="0" kern="0" dirty="0">
                <a:effectLst/>
                <a:latin typeface="Times New Roman" panose="02020603050405020304" pitchFamily="18" charset="0"/>
                <a:ea typeface="Times New Roman" panose="02020603050405020304" pitchFamily="18" charset="0"/>
              </a:rPr>
              <a:t> Display the election results clearly after voting.</a:t>
            </a:r>
            <a:endParaRPr lang="en-IN" sz="1800" b="1" kern="0" dirty="0">
              <a:effectLst/>
              <a:latin typeface="Times New Roman" panose="02020603050405020304" pitchFamily="18" charset="0"/>
              <a:ea typeface="Times New Roman" panose="02020603050405020304" pitchFamily="18" charset="0"/>
            </a:endParaRPr>
          </a:p>
          <a:p>
            <a:pPr marL="342900" marR="68580" lvl="0" indent="-342900" algn="l">
              <a:lnSpc>
                <a:spcPct val="150000"/>
              </a:lnSpc>
              <a:spcBef>
                <a:spcPts val="345"/>
              </a:spcBef>
              <a:buFont typeface="Wingdings" panose="05000000000000000000" pitchFamily="2" charset="2"/>
              <a:buChar char=""/>
            </a:pPr>
            <a:r>
              <a:rPr lang="en-IN" sz="1800" b="1" kern="0" dirty="0">
                <a:effectLst/>
                <a:latin typeface="Times New Roman" panose="02020603050405020304" pitchFamily="18" charset="0"/>
                <a:ea typeface="Times New Roman" panose="02020603050405020304" pitchFamily="18" charset="0"/>
              </a:rPr>
              <a:t>User-Friendly:</a:t>
            </a:r>
            <a:r>
              <a:rPr lang="en-IN" sz="1800" b="0" kern="0" dirty="0">
                <a:effectLst/>
                <a:latin typeface="Times New Roman" panose="02020603050405020304" pitchFamily="18" charset="0"/>
                <a:ea typeface="Times New Roman" panose="02020603050405020304" pitchFamily="18" charset="0"/>
              </a:rPr>
              <a:t> Make the system simple and accessible for all voters.</a:t>
            </a:r>
            <a:endParaRPr lang="en-IN" sz="1800" b="1" kern="0" dirty="0">
              <a:effectLst/>
              <a:latin typeface="Times New Roman" panose="02020603050405020304" pitchFamily="18" charset="0"/>
              <a:ea typeface="Times New Roman" panose="02020603050405020304" pitchFamily="18" charset="0"/>
            </a:endParaRPr>
          </a:p>
          <a:p>
            <a:pPr marL="342900" marR="68580" lvl="0" indent="-342900" algn="l">
              <a:lnSpc>
                <a:spcPct val="150000"/>
              </a:lnSpc>
              <a:spcBef>
                <a:spcPts val="345"/>
              </a:spcBef>
              <a:buFont typeface="Wingdings" panose="05000000000000000000" pitchFamily="2" charset="2"/>
              <a:buChar char=""/>
            </a:pPr>
            <a:r>
              <a:rPr lang="en-IN" sz="1800" b="1" kern="0" dirty="0">
                <a:effectLst/>
                <a:latin typeface="Times New Roman" panose="02020603050405020304" pitchFamily="18" charset="0"/>
                <a:ea typeface="Times New Roman" panose="02020603050405020304" pitchFamily="18" charset="0"/>
              </a:rPr>
              <a:t>Future Improvements:</a:t>
            </a:r>
            <a:r>
              <a:rPr lang="en-IN" sz="1800" b="0" kern="0" dirty="0">
                <a:effectLst/>
                <a:latin typeface="Times New Roman" panose="02020603050405020304" pitchFamily="18" charset="0"/>
                <a:ea typeface="Times New Roman" panose="02020603050405020304" pitchFamily="18" charset="0"/>
              </a:rPr>
              <a:t> Provide a foundation for adding more security and features for larger elections.</a:t>
            </a:r>
            <a:endParaRPr lang="en-IN" sz="1800" b="1" kern="0" dirty="0">
              <a:effectLst/>
              <a:latin typeface="Times New Roman" panose="02020603050405020304" pitchFamily="18" charset="0"/>
              <a:ea typeface="Times New Roman" panose="02020603050405020304" pitchFamily="18" charset="0"/>
            </a:endParaRPr>
          </a:p>
          <a:p>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22578"/>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9" name="Content Placeholder 8">
            <a:extLst>
              <a:ext uri="{FF2B5EF4-FFF2-40B4-BE49-F238E27FC236}">
                <a16:creationId xmlns:a16="http://schemas.microsoft.com/office/drawing/2014/main" id="{682E4472-35AA-B129-A338-DDCE8EA9865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79877" y="914400"/>
            <a:ext cx="6584245" cy="3703638"/>
          </a:xfrm>
        </p:spPr>
      </p:pic>
      <p:pic>
        <p:nvPicPr>
          <p:cNvPr id="7" name="Picture 6"/>
          <p:cNvPicPr/>
          <p:nvPr/>
        </p:nvPicPr>
        <p:blipFill>
          <a:blip r:embed="rId3"/>
          <a:stretch>
            <a:fillRect/>
          </a:stretch>
        </p:blipFill>
        <p:spPr>
          <a:xfrm>
            <a:off x="1" y="46798"/>
            <a:ext cx="1905000" cy="597376"/>
          </a:xfrm>
          <a:prstGeom prst="rect">
            <a:avLst/>
          </a:prstGeom>
          <a:noFill/>
          <a:ln w="9525">
            <a:noFill/>
          </a:ln>
        </p:spPr>
      </p:pic>
      <p:pic>
        <p:nvPicPr>
          <p:cNvPr id="8" name="Picture 7"/>
          <p:cNvPicPr/>
          <p:nvPr/>
        </p:nvPicPr>
        <p:blipFill>
          <a:blip r:embed="rId4"/>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a:xfrm>
            <a:off x="457200" y="914399"/>
            <a:ext cx="8229600" cy="3852863"/>
          </a:xfrm>
        </p:spPr>
        <p:txBody>
          <a:bodyPr>
            <a:normAutofit lnSpcReduction="10000"/>
          </a:bodyPr>
          <a:lstStyle/>
          <a:p>
            <a:pPr>
              <a:buFont typeface="Wingdings" panose="05000000000000000000" pitchFamily="2" charset="2"/>
              <a:buChar char="Ø"/>
            </a:pPr>
            <a:r>
              <a:rPr lang="en-US" sz="1800" b="1" dirty="0"/>
              <a:t>Object-Oriented Programming (OOP):</a:t>
            </a:r>
            <a:br>
              <a:rPr lang="en-US" sz="1800" dirty="0"/>
            </a:br>
            <a:r>
              <a:rPr lang="en-US" sz="1800" dirty="0"/>
              <a:t>The Online Voting System follows Object-Oriented Programming (OOP) principles to structure the system. It uses classes like Voter, </a:t>
            </a:r>
            <a:r>
              <a:rPr lang="en-US" sz="1800" dirty="0" err="1"/>
              <a:t>VotingSystem</a:t>
            </a:r>
            <a:r>
              <a:rPr lang="en-US" sz="1800" dirty="0"/>
              <a:t>, and Candidate to represent entities and their actions. This helps in organizing the system into different modules, such as login, voting, and results. OOP makes the system more modular, reusable, and easier to maintain. By encapsulating each component in its own class, the system becomes scalable and easier to extend.</a:t>
            </a:r>
          </a:p>
          <a:p>
            <a:pPr>
              <a:buFont typeface="Wingdings" panose="05000000000000000000" pitchFamily="2" charset="2"/>
              <a:buChar char="Ø"/>
            </a:pPr>
            <a:r>
              <a:rPr lang="en-US" sz="1800" b="1" dirty="0"/>
              <a:t>Data Structures (HashMap):</a:t>
            </a:r>
            <a:br>
              <a:rPr lang="en-US" sz="1800" dirty="0"/>
            </a:br>
            <a:r>
              <a:rPr lang="en-US" sz="1800" dirty="0"/>
              <a:t>HashMap is used to store and manage important data efficiently in the system. Voter credentials, such as voter IDs and hashed passwords, are stored in a HashMap for fast validation during login. The vote counts for each candidate are also stored in a HashMap, allowing quick updates and retrieval. This data structure ensures efficient lookups, insertions, and deletions. HashMap’s fast performance makes it ideal for managing real-time vote counting and voter authentication.</a:t>
            </a:r>
            <a:endParaRPr lang="en-IN" sz="1800"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10772"/>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rmAutofit/>
          </a:bodyPr>
          <a:lstStyle/>
          <a:p>
            <a:r>
              <a:rPr lang="en-IN" dirty="0">
                <a:effectLst/>
                <a:latin typeface="Times New Roman" panose="02020603050405020304" pitchFamily="18" charset="0"/>
                <a:ea typeface="Times New Roman" panose="02020603050405020304" pitchFamily="18" charset="0"/>
              </a:rPr>
              <a:t>Login Module</a:t>
            </a:r>
          </a:p>
          <a:p>
            <a:r>
              <a:rPr lang="en-IN" dirty="0">
                <a:effectLst/>
                <a:latin typeface="Times New Roman" panose="02020603050405020304" pitchFamily="18" charset="0"/>
                <a:ea typeface="Times New Roman" panose="02020603050405020304" pitchFamily="18" charset="0"/>
              </a:rPr>
              <a:t>Voting Module</a:t>
            </a:r>
          </a:p>
          <a:p>
            <a:r>
              <a:rPr lang="en-IN" dirty="0">
                <a:effectLst/>
                <a:latin typeface="Times New Roman" panose="02020603050405020304" pitchFamily="18" charset="0"/>
                <a:ea typeface="Times New Roman" panose="02020603050405020304" pitchFamily="18" charset="0"/>
              </a:rPr>
              <a:t>Results Module</a:t>
            </a:r>
          </a:p>
          <a:p>
            <a:r>
              <a:rPr lang="en-IN" dirty="0">
                <a:effectLst/>
                <a:latin typeface="Times New Roman" panose="02020603050405020304" pitchFamily="18" charset="0"/>
                <a:ea typeface="Times New Roman" panose="02020603050405020304" pitchFamily="18" charset="0"/>
              </a:rPr>
              <a:t>Security Module</a:t>
            </a:r>
          </a:p>
          <a:p>
            <a:r>
              <a:rPr lang="en-IN" dirty="0">
                <a:effectLst/>
                <a:latin typeface="Times New Roman" panose="02020603050405020304" pitchFamily="18" charset="0"/>
                <a:ea typeface="Times New Roman" panose="02020603050405020304" pitchFamily="18" charset="0"/>
              </a:rPr>
              <a:t>User Interface (UI) Module</a:t>
            </a:r>
          </a:p>
          <a:p>
            <a:r>
              <a:rPr lang="en-IN" dirty="0">
                <a:latin typeface="Times New Roman" panose="02020603050405020304" pitchFamily="18" charset="0"/>
                <a:ea typeface="Times New Roman" panose="02020603050405020304" pitchFamily="18" charset="0"/>
              </a:rPr>
              <a:t>Vote Counting Module</a:t>
            </a:r>
            <a:br>
              <a:rPr lang="en-IN" dirty="0">
                <a:effectLst/>
                <a:latin typeface="Times New Roman" panose="02020603050405020304" pitchFamily="18" charset="0"/>
                <a:ea typeface="Times New Roman" panose="02020603050405020304" pitchFamily="18" charset="0"/>
              </a:rPr>
            </a:br>
            <a:br>
              <a:rPr lang="en-IN" dirty="0">
                <a:effectLst/>
                <a:latin typeface="Times New Roman" panose="02020603050405020304" pitchFamily="18" charset="0"/>
                <a:ea typeface="Times New Roman" panose="02020603050405020304" pitchFamily="18" charset="0"/>
              </a:rPr>
            </a:br>
            <a:endParaRPr lang="en-IN" dirty="0">
              <a:latin typeface="Times New Roman" pitchFamily="18" charset="0"/>
              <a:cs typeface="Times New Roman" pitchFamily="18" charset="0"/>
            </a:endParaRP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35388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1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5" name="Content Placeholder 4"/>
          <p:cNvSpPr>
            <a:spLocks noGrp="1"/>
          </p:cNvSpPr>
          <p:nvPr>
            <p:ph sz="quarter" idx="1"/>
          </p:nvPr>
        </p:nvSpPr>
        <p:spPr/>
        <p:txBody>
          <a:bodyPr>
            <a:normAutofit lnSpcReduction="10000"/>
          </a:bodyPr>
          <a:lstStyle/>
          <a:p>
            <a:r>
              <a:rPr lang="en-US" b="1" dirty="0"/>
              <a:t>Login Module:</a:t>
            </a:r>
          </a:p>
          <a:p>
            <a:pPr marL="0" indent="0">
              <a:buNone/>
            </a:pPr>
            <a:r>
              <a:rPr lang="en-US" dirty="0"/>
              <a:t>The Login Module handles voter authentication. It allows users to input their Voter ID and password. The entered credentials are compared against stored,</a:t>
            </a:r>
            <a:r>
              <a:rPr lang="en-IN" dirty="0"/>
              <a:t> hashed passwords using the</a:t>
            </a:r>
            <a:r>
              <a:rPr lang="en-US" dirty="0"/>
              <a:t> HashMap data structures.</a:t>
            </a:r>
          </a:p>
          <a:p>
            <a:pPr>
              <a:buFont typeface="Wingdings" panose="05000000000000000000" pitchFamily="2" charset="2"/>
              <a:buChar char="ü"/>
            </a:pPr>
            <a:r>
              <a:rPr lang="en-US" dirty="0"/>
              <a:t>If the credentials are correct and the voter has not already voted, they are granted access to vote.</a:t>
            </a:r>
          </a:p>
          <a:p>
            <a:pPr>
              <a:buFont typeface="Wingdings" panose="05000000000000000000" pitchFamily="2" charset="2"/>
              <a:buChar char="ü"/>
            </a:pPr>
            <a:r>
              <a:rPr lang="en-US" dirty="0"/>
              <a:t>If the credentials are incorrect or the voter has already voted, appropriate messages are displayed.</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22"/>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2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p:txBody>
          <a:bodyPr>
            <a:normAutofit lnSpcReduction="10000"/>
          </a:bodyPr>
          <a:lstStyle/>
          <a:p>
            <a:r>
              <a:rPr lang="en-IN" b="1" dirty="0"/>
              <a:t>Voting Module:</a:t>
            </a:r>
          </a:p>
          <a:p>
            <a:pPr marL="0" indent="0">
              <a:buNone/>
            </a:pPr>
            <a:r>
              <a:rPr lang="en-IN" b="1" dirty="0"/>
              <a:t>     </a:t>
            </a:r>
            <a:r>
              <a:rPr lang="en-US" dirty="0"/>
              <a:t>The Voting Module allows authenticated voters to cast their vote. After successful login, voters are presented with the list of candidates.</a:t>
            </a:r>
          </a:p>
          <a:p>
            <a:pPr marL="0" indent="0">
              <a:buNone/>
            </a:pPr>
            <a:r>
              <a:rPr lang="en-US" dirty="0"/>
              <a:t>     They can input the candidate's name they wish to vote for, which is validated against the available candidates. </a:t>
            </a:r>
          </a:p>
          <a:p>
            <a:pPr marL="0" indent="0">
              <a:buNone/>
            </a:pPr>
            <a:r>
              <a:rPr lang="en-US" dirty="0"/>
              <a:t>    Once a valid candidate is selected, their vote count is updated, and the voter is marked as having voted using a HashMap.</a:t>
            </a:r>
          </a:p>
          <a:p>
            <a:pPr marL="0" indent="0">
              <a:buNone/>
            </a:pPr>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p:cNvPicPr/>
          <p:nvPr/>
        </p:nvPicPr>
        <p:blipFill>
          <a:blip r:embed="rId2"/>
          <a:stretch>
            <a:fillRect/>
          </a:stretch>
        </p:blipFill>
        <p:spPr>
          <a:xfrm>
            <a:off x="1" y="46798"/>
            <a:ext cx="1905000" cy="597376"/>
          </a:xfrm>
          <a:prstGeom prst="rect">
            <a:avLst/>
          </a:prstGeom>
          <a:noFill/>
          <a:ln w="9525">
            <a:noFill/>
          </a:ln>
        </p:spPr>
      </p:pic>
      <p:pic>
        <p:nvPicPr>
          <p:cNvPr id="8" name="Picture 7"/>
          <p:cNvPicPr/>
          <p:nvPr/>
        </p:nvPicPr>
        <p:blipFill>
          <a:blip r:embed="rId3"/>
          <a:stretch>
            <a:fillRect/>
          </a:stretch>
        </p:blipFill>
        <p:spPr>
          <a:xfrm>
            <a:off x="8475663" y="157957"/>
            <a:ext cx="428625" cy="368300"/>
          </a:xfrm>
          <a:prstGeom prst="rect">
            <a:avLst/>
          </a:prstGeom>
          <a:noFill/>
          <a:ln w="9525">
            <a:noFill/>
          </a:ln>
        </p:spPr>
      </p:pic>
    </p:spTree>
    <p:extLst>
      <p:ext uri="{BB962C8B-B14F-4D97-AF65-F5344CB8AC3E}">
        <p14:creationId xmlns:p14="http://schemas.microsoft.com/office/powerpoint/2010/main" val="4150054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2070</Words>
  <Application>Microsoft Office PowerPoint</Application>
  <PresentationFormat>On-screen Show (16:9)</PresentationFormat>
  <Paragraphs>234</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Bookman Old Style</vt:lpstr>
      <vt:lpstr>Calibri</vt:lpstr>
      <vt:lpstr>Gill Sans MT</vt:lpstr>
      <vt:lpstr>Times New Roman</vt:lpstr>
      <vt:lpstr>Wingdings</vt:lpstr>
      <vt:lpstr>Wingdings 3</vt:lpstr>
      <vt:lpstr>Origin</vt:lpstr>
      <vt:lpstr>CGB1201 – JAVA PROGRAMMING </vt:lpstr>
      <vt:lpstr>Title of the Project</vt:lpstr>
      <vt:lpstr>Problem Identification </vt:lpstr>
      <vt:lpstr>Objective</vt:lpstr>
      <vt:lpstr>Proposed Architecture</vt:lpstr>
      <vt:lpstr>Java Programming  - Concepts Used</vt:lpstr>
      <vt:lpstr>List of Modules</vt:lpstr>
      <vt:lpstr>Module 1 Description</vt:lpstr>
      <vt:lpstr>Module 2 Description</vt:lpstr>
      <vt:lpstr>Module 3 Description (Cont..)</vt:lpstr>
      <vt:lpstr>Source Code</vt:lpstr>
      <vt:lpstr>Source Code</vt:lpstr>
      <vt:lpstr>Source Code</vt:lpstr>
      <vt:lpstr>Source Code</vt:lpstr>
      <vt:lpstr>Source Code</vt:lpstr>
      <vt:lpstr>Source Code</vt:lpstr>
      <vt:lpstr>Source Code</vt:lpstr>
      <vt:lpstr>Results </vt:lpstr>
      <vt:lpstr>Results </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2024-12-02T16:24:44Z</dcterms:modified>
</cp:coreProperties>
</file>