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18288000" cy="10287000"/>
  <p:embeddedFontLst>
    <p:embeddedFont>
      <p:font typeface="Corbel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6">
          <p15:clr>
            <a:srgbClr val="A4A3A4"/>
          </p15:clr>
        </p15:guide>
        <p15:guide id="2" pos="1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6" orient="horz"/>
        <p:guide pos="14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22" Type="http://schemas.openxmlformats.org/officeDocument/2006/relationships/font" Target="fonts/QuattrocentoSans-italic.fntdata"/><Relationship Id="rId21" Type="http://schemas.openxmlformats.org/officeDocument/2006/relationships/font" Target="fonts/QuattrocentoSans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19" Type="http://schemas.openxmlformats.org/officeDocument/2006/relationships/font" Target="fonts/Corbel-boldItalic.fntdata"/><Relationship Id="rId18" Type="http://schemas.openxmlformats.org/officeDocument/2006/relationships/font" Target="fonts/Corbe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type="title"/>
          </p:nvPr>
        </p:nvSpPr>
        <p:spPr>
          <a:xfrm>
            <a:off x="2193035" y="3284931"/>
            <a:ext cx="13901928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2525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2193035" y="3284931"/>
            <a:ext cx="13901928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2525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524758" y="4874133"/>
            <a:ext cx="13402944" cy="4999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3395" y="2247900"/>
            <a:ext cx="8982456" cy="718870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2193035" y="3284931"/>
            <a:ext cx="13901928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2525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277868" cy="10288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0"/>
            <a:ext cx="274320" cy="10287000"/>
          </a:xfrm>
          <a:custGeom>
            <a:rect b="b" l="l" r="r" t="t"/>
            <a:pathLst>
              <a:path extrusionOk="0" h="10287000" w="274320">
                <a:moveTo>
                  <a:pt x="274320" y="0"/>
                </a:moveTo>
                <a:lnTo>
                  <a:pt x="0" y="0"/>
                </a:lnTo>
                <a:lnTo>
                  <a:pt x="0" y="10287000"/>
                </a:lnTo>
                <a:lnTo>
                  <a:pt x="274320" y="10287000"/>
                </a:lnTo>
                <a:lnTo>
                  <a:pt x="274320" y="0"/>
                </a:lnTo>
                <a:close/>
              </a:path>
            </a:pathLst>
          </a:custGeom>
          <a:solidFill>
            <a:srgbClr val="766E5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071372"/>
            <a:ext cx="2386965" cy="760730"/>
          </a:xfrm>
          <a:custGeom>
            <a:rect b="b" l="l" r="r" t="t"/>
            <a:pathLst>
              <a:path extrusionOk="0" h="760730" w="2386965">
                <a:moveTo>
                  <a:pt x="343" y="0"/>
                </a:moveTo>
                <a:lnTo>
                  <a:pt x="0" y="41601"/>
                </a:lnTo>
                <a:lnTo>
                  <a:pt x="0" y="755159"/>
                </a:lnTo>
                <a:lnTo>
                  <a:pt x="1867789" y="760476"/>
                </a:lnTo>
                <a:lnTo>
                  <a:pt x="2018157" y="760476"/>
                </a:lnTo>
                <a:lnTo>
                  <a:pt x="2025142" y="753363"/>
                </a:lnTo>
                <a:lnTo>
                  <a:pt x="2027427" y="750951"/>
                </a:lnTo>
                <a:lnTo>
                  <a:pt x="2030222" y="748664"/>
                </a:lnTo>
                <a:lnTo>
                  <a:pt x="2032635" y="746125"/>
                </a:lnTo>
                <a:lnTo>
                  <a:pt x="2375916" y="402971"/>
                </a:lnTo>
                <a:lnTo>
                  <a:pt x="2383917" y="392227"/>
                </a:lnTo>
                <a:lnTo>
                  <a:pt x="2386584" y="381507"/>
                </a:lnTo>
                <a:lnTo>
                  <a:pt x="2383917" y="370788"/>
                </a:lnTo>
                <a:lnTo>
                  <a:pt x="2375916" y="360045"/>
                </a:lnTo>
                <a:lnTo>
                  <a:pt x="2032635" y="16891"/>
                </a:lnTo>
                <a:lnTo>
                  <a:pt x="2025142" y="16891"/>
                </a:lnTo>
                <a:lnTo>
                  <a:pt x="2025142" y="9778"/>
                </a:lnTo>
                <a:lnTo>
                  <a:pt x="2018157" y="9778"/>
                </a:lnTo>
                <a:lnTo>
                  <a:pt x="2010918" y="2539"/>
                </a:lnTo>
                <a:lnTo>
                  <a:pt x="1867789" y="2539"/>
                </a:lnTo>
                <a:lnTo>
                  <a:pt x="34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2193035" y="3284931"/>
            <a:ext cx="13901928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2525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3524758" y="4874133"/>
            <a:ext cx="13402944" cy="4999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://t.me/neizerthv" TargetMode="External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2590800" y="3695700"/>
            <a:ext cx="13471525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Ускорение верстки. Bootstrap-4, -5</a:t>
            </a:r>
            <a:endParaRPr sz="5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502716" y="247015"/>
            <a:ext cx="9956800" cy="12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800">
                <a:latin typeface="Verdana"/>
                <a:ea typeface="Verdana"/>
                <a:cs typeface="Verdana"/>
                <a:sym typeface="Verdana"/>
              </a:rPr>
              <a:t>Задавайте вопросы</a:t>
            </a:r>
            <a:endParaRPr sz="7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490574" y="9256275"/>
            <a:ext cx="3747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4A856D"/>
                </a:solidFill>
                <a:latin typeface="Trebuchet MS"/>
                <a:ea typeface="Trebuchet MS"/>
                <a:cs typeface="Trebuchet MS"/>
                <a:sym typeface="Trebuchet MS"/>
              </a:rPr>
              <a:t>t.me/Luna2064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8633459"/>
            <a:ext cx="1886711" cy="1624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617626" y="8844483"/>
            <a:ext cx="3072765" cy="1002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Трубчик Ирина  Степановна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7630668" y="7499604"/>
            <a:ext cx="499745" cy="499745"/>
            <a:chOff x="7630668" y="7499604"/>
            <a:chExt cx="499745" cy="499745"/>
          </a:xfrm>
        </p:grpSpPr>
        <p:sp>
          <p:nvSpPr>
            <p:cNvPr id="60" name="Google Shape;60;p8"/>
            <p:cNvSpPr/>
            <p:nvPr/>
          </p:nvSpPr>
          <p:spPr>
            <a:xfrm>
              <a:off x="7630668" y="7499604"/>
              <a:ext cx="499745" cy="499745"/>
            </a:xfrm>
            <a:custGeom>
              <a:rect b="b" l="l" r="r" t="t"/>
              <a:pathLst>
                <a:path extrusionOk="0" h="499745" w="499745">
                  <a:moveTo>
                    <a:pt x="249681" y="0"/>
                  </a:moveTo>
                  <a:lnTo>
                    <a:pt x="204850" y="4064"/>
                  </a:lnTo>
                  <a:lnTo>
                    <a:pt x="162559" y="15621"/>
                  </a:lnTo>
                  <a:lnTo>
                    <a:pt x="123698" y="34163"/>
                  </a:lnTo>
                  <a:lnTo>
                    <a:pt x="88900" y="58801"/>
                  </a:lnTo>
                  <a:lnTo>
                    <a:pt x="58800" y="88900"/>
                  </a:lnTo>
                  <a:lnTo>
                    <a:pt x="34162" y="123698"/>
                  </a:lnTo>
                  <a:lnTo>
                    <a:pt x="15621" y="162560"/>
                  </a:lnTo>
                  <a:lnTo>
                    <a:pt x="4063" y="204851"/>
                  </a:lnTo>
                  <a:lnTo>
                    <a:pt x="0" y="249682"/>
                  </a:lnTo>
                  <a:lnTo>
                    <a:pt x="4063" y="294640"/>
                  </a:lnTo>
                  <a:lnTo>
                    <a:pt x="15621" y="336804"/>
                  </a:lnTo>
                  <a:lnTo>
                    <a:pt x="34162" y="375793"/>
                  </a:lnTo>
                  <a:lnTo>
                    <a:pt x="58800" y="410591"/>
                  </a:lnTo>
                  <a:lnTo>
                    <a:pt x="88900" y="440690"/>
                  </a:lnTo>
                  <a:lnTo>
                    <a:pt x="123698" y="465328"/>
                  </a:lnTo>
                  <a:lnTo>
                    <a:pt x="162559" y="483743"/>
                  </a:lnTo>
                  <a:lnTo>
                    <a:pt x="204850" y="495427"/>
                  </a:lnTo>
                  <a:lnTo>
                    <a:pt x="249681" y="499491"/>
                  </a:lnTo>
                  <a:lnTo>
                    <a:pt x="294639" y="495427"/>
                  </a:lnTo>
                  <a:lnTo>
                    <a:pt x="336803" y="483743"/>
                  </a:lnTo>
                  <a:lnTo>
                    <a:pt x="375792" y="465328"/>
                  </a:lnTo>
                  <a:lnTo>
                    <a:pt x="410590" y="440690"/>
                  </a:lnTo>
                  <a:lnTo>
                    <a:pt x="440689" y="410591"/>
                  </a:lnTo>
                  <a:lnTo>
                    <a:pt x="465327" y="375793"/>
                  </a:lnTo>
                  <a:lnTo>
                    <a:pt x="483742" y="336804"/>
                  </a:lnTo>
                  <a:lnTo>
                    <a:pt x="495426" y="294640"/>
                  </a:lnTo>
                  <a:lnTo>
                    <a:pt x="499490" y="249682"/>
                  </a:lnTo>
                  <a:lnTo>
                    <a:pt x="495426" y="204851"/>
                  </a:lnTo>
                  <a:lnTo>
                    <a:pt x="483742" y="162560"/>
                  </a:lnTo>
                  <a:lnTo>
                    <a:pt x="465327" y="123698"/>
                  </a:lnTo>
                  <a:lnTo>
                    <a:pt x="440689" y="88900"/>
                  </a:lnTo>
                  <a:lnTo>
                    <a:pt x="410590" y="58801"/>
                  </a:lnTo>
                  <a:lnTo>
                    <a:pt x="375792" y="34163"/>
                  </a:lnTo>
                  <a:lnTo>
                    <a:pt x="336803" y="15621"/>
                  </a:lnTo>
                  <a:lnTo>
                    <a:pt x="294639" y="4064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49D0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9540" y="7635240"/>
              <a:ext cx="240792" cy="2179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5344795" y="921257"/>
            <a:ext cx="987171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ТРУБЧИК Ирина Степановна</a:t>
            </a:r>
            <a:endParaRPr sz="5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7630150" y="3580900"/>
            <a:ext cx="86157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73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Разработчик курса Web-программирование в  отраслевых задачах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7310" marR="1288415" rtl="0" algn="l">
              <a:lnSpc>
                <a:spcPct val="1522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Доцент каф. Медиатехнологии ДГТУ  Frontend-разработчик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32155" lvl="0" marL="744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Аккаунты в соц.сетях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44220" marR="516382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t.me/</a:t>
            </a:r>
            <a:r>
              <a:rPr lang="ru-RU" sz="2800" u="sng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</a:rPr>
              <a:t>Luna2064 </a:t>
            </a:r>
            <a:r>
              <a:rPr lang="ru-RU" sz="2800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800" u="sng">
                <a:solidFill>
                  <a:srgbClr val="49D09F"/>
                </a:solidFill>
                <a:latin typeface="Trebuchet MS"/>
                <a:ea typeface="Trebuchet MS"/>
                <a:cs typeface="Trebuchet MS"/>
                <a:sym typeface="Trebuchet MS"/>
              </a:rPr>
              <a:t>Vk.com/trira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223" y="1813560"/>
            <a:ext cx="6182867" cy="665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3968622" y="953846"/>
            <a:ext cx="440436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План лекции</a:t>
            </a:r>
            <a:endParaRPr sz="5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3968622" y="2400300"/>
            <a:ext cx="13328778" cy="6283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57150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2F0F"/>
              </a:buClr>
              <a:buSzPts val="4000"/>
              <a:buFont typeface="Noto Sans Symbols"/>
              <a:buChar char="⮚"/>
            </a:pPr>
            <a:r>
              <a:rPr lang="ru-RU" sz="4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Описание фреймворка Bootstrap (назначение, функциональность)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71500" lvl="0" marL="584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2F0F"/>
              </a:buClr>
              <a:buSzPts val="4000"/>
              <a:buFont typeface="Noto Sans Symbols"/>
              <a:buChar char="⮚"/>
            </a:pPr>
            <a:r>
              <a:rPr lang="ru-RU" sz="4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Версии Bootstrap. Различие версий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71500" lvl="0" marL="584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2F0F"/>
              </a:buClr>
              <a:buSzPts val="4000"/>
              <a:buFont typeface="Noto Sans Symbols"/>
              <a:buChar char="⮚"/>
            </a:pPr>
            <a:r>
              <a:rPr lang="ru-RU" sz="4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Компоненты и инструменты Bootstrap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71500" lvl="0" marL="584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2F0F"/>
              </a:buClr>
              <a:buSzPts val="4000"/>
              <a:buFont typeface="Noto Sans Symbols"/>
              <a:buChar char="⮚"/>
            </a:pPr>
            <a:r>
              <a:rPr lang="ru-RU" sz="4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Сетки, таблицы 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71500" lvl="0" marL="584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A42F0F"/>
              </a:buClr>
              <a:buSzPts val="4000"/>
              <a:buFont typeface="Noto Sans Symbols"/>
              <a:buChar char="⮚"/>
            </a:pPr>
            <a:r>
              <a:rPr lang="ru-RU" sz="4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Шрифты, изображения, видео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71500" lvl="0" marL="5842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A42F0F"/>
              </a:buClr>
              <a:buSzPts val="4000"/>
              <a:buFont typeface="Noto Sans Symbols"/>
              <a:buChar char="⮚"/>
            </a:pPr>
            <a:r>
              <a:rPr lang="ru-RU" sz="4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Формы и кнопки</a:t>
            </a:r>
            <a:endParaRPr/>
          </a:p>
          <a:p>
            <a:pPr indent="-571500" lvl="0" marL="5842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A42F0F"/>
              </a:buClr>
              <a:buSzPts val="4000"/>
              <a:buFont typeface="Noto Sans Symbols"/>
              <a:buChar char="⮚"/>
            </a:pPr>
            <a:r>
              <a:rPr lang="ru-RU" sz="4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Элементы навигации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3542600" y="190500"/>
            <a:ext cx="13754799" cy="1459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Общее понятие Bootstrap верстки</a:t>
            </a:r>
            <a:br>
              <a:rPr lang="ru-RU" sz="5400">
                <a:latin typeface="Verdana"/>
                <a:ea typeface="Verdana"/>
                <a:cs typeface="Verdana"/>
                <a:sym typeface="Verdana"/>
              </a:rPr>
            </a:br>
            <a:r>
              <a:rPr lang="ru-RU" sz="4000">
                <a:latin typeface="Verdana"/>
                <a:ea typeface="Verdana"/>
                <a:cs typeface="Verdana"/>
                <a:sym typeface="Verdana"/>
              </a:rPr>
              <a:t>(https://getbootstrap.com/)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2357" y="9456003"/>
            <a:ext cx="75802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https://bootstrap-4.ru/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806448"/>
            <a:ext cx="16078200" cy="756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899342" y="800100"/>
            <a:ext cx="1121029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Основные понятия</a:t>
            </a:r>
            <a:endParaRPr sz="5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3048000" y="2476500"/>
            <a:ext cx="14912975" cy="6157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15619" lvl="0" marL="527685" marR="57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- это разработанная компанией «Twitter» система управления сайтом (фреймворк), которая содержит готовые CSS, HTML и JavaScript компоненты. </a:t>
            </a:r>
            <a:endParaRPr/>
          </a:p>
          <a:p>
            <a:pPr indent="-515619" lvl="0" marL="527685" marR="5715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5619" lvl="0" marL="527685" marR="5715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Фреймворк - программный структурированный каркас, включающий программное обеспечение для создания web-сайтов и облегчающий их разработку.</a:t>
            </a:r>
            <a:endParaRPr/>
          </a:p>
          <a:p>
            <a:pPr indent="-515619" lvl="0" marL="527685" marR="5715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42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15619" lvl="0" marL="527685" marR="5715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используется для самостоятельного конструирования, верстки сайтов любой сложности. Он содержит стили для основных элементов, которые применяются в верстке</a:t>
            </a:r>
            <a:endParaRPr sz="3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3542600" y="190500"/>
            <a:ext cx="13754799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Версии Bootstrap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034321"/>
            <a:ext cx="16406813" cy="889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9FBF6"/>
            </a:gs>
            <a:gs pos="74000">
              <a:srgbClr val="D1E0B4"/>
            </a:gs>
            <a:gs pos="83000">
              <a:srgbClr val="D1E0B4"/>
            </a:gs>
            <a:gs pos="100000">
              <a:srgbClr val="E0EACC"/>
            </a:gs>
          </a:gsLst>
          <a:lin ang="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379894" y="0"/>
            <a:ext cx="13901928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Состав фреймворка</a:t>
            </a:r>
            <a:endParaRPr sz="5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1676400" y="6362700"/>
            <a:ext cx="166116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Фреймворк Bootstrap состоит из следующих папок: css и js.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В папке css хранятся готовые CSS-стили;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в js - файл с набором готовых js сценариев;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056" y="2019300"/>
            <a:ext cx="17240944" cy="38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9FBF6"/>
            </a:gs>
            <a:gs pos="74000">
              <a:srgbClr val="D1E0B4"/>
            </a:gs>
            <a:gs pos="83000">
              <a:srgbClr val="D1E0B4"/>
            </a:gs>
            <a:gs pos="100000">
              <a:srgbClr val="E0EACC"/>
            </a:gs>
          </a:gsLst>
          <a:lin ang="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5149"/>
            <a:ext cx="12468225" cy="1042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955794" y="266700"/>
            <a:ext cx="12045950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latin typeface="Verdana"/>
                <a:ea typeface="Verdana"/>
                <a:cs typeface="Verdana"/>
                <a:sym typeface="Verdana"/>
              </a:rPr>
              <a:t>Компоненты и инструменты</a:t>
            </a:r>
            <a:endParaRPr sz="5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315200" y="2247900"/>
            <a:ext cx="12240895" cy="6553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57250" lvl="0" marL="869950" marR="29952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orbel"/>
              <a:buChar char="−"/>
            </a:pPr>
            <a:r>
              <a:rPr lang="ru-RU" sz="6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Сетки</a:t>
            </a:r>
            <a:endParaRPr/>
          </a:p>
          <a:p>
            <a:pPr indent="-857250" lvl="0" marL="869950" marR="299529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orbel"/>
              <a:buChar char="−"/>
            </a:pPr>
            <a:r>
              <a:rPr lang="ru-RU" sz="6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Компоненты</a:t>
            </a:r>
            <a:endParaRPr/>
          </a:p>
          <a:p>
            <a:pPr indent="-857250" lvl="0" marL="869950" marR="299529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orbel"/>
              <a:buChar char="−"/>
            </a:pPr>
            <a:r>
              <a:rPr lang="ru-RU" sz="6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Таблицы</a:t>
            </a:r>
            <a:endParaRPr/>
          </a:p>
          <a:p>
            <a:pPr indent="-857250" lvl="0" marL="869950" marR="299529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orbel"/>
              <a:buChar char="−"/>
            </a:pPr>
            <a:r>
              <a:rPr lang="ru-RU" sz="6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Типографика</a:t>
            </a:r>
            <a:endParaRPr sz="6000">
              <a:solidFill>
                <a:srgbClr val="40404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0" lvl="0" marL="869950" marR="299529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orbel"/>
              <a:buChar char="−"/>
            </a:pPr>
            <a:r>
              <a:rPr lang="ru-RU" sz="6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Изображения</a:t>
            </a:r>
            <a:endParaRPr/>
          </a:p>
          <a:p>
            <a:pPr indent="-857250" lvl="0" marL="869950" marR="299529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orbel"/>
              <a:buChar char="−"/>
            </a:pPr>
            <a:r>
              <a:rPr lang="ru-RU" sz="6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Утилиты</a:t>
            </a:r>
            <a:endParaRPr/>
          </a:p>
          <a:p>
            <a:pPr indent="-857250" lvl="0" marL="869950" marR="2995295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orbel"/>
              <a:buChar char="−"/>
            </a:pPr>
            <a:r>
              <a:rPr lang="ru-RU" sz="6000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Расширения</a:t>
            </a:r>
            <a:endParaRPr sz="6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