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Nunito" panose="020B0604020202020204" charset="-52"/>
      <p:regular r:id="rId45"/>
      <p:bold r:id="rId46"/>
      <p:italic r:id="rId47"/>
      <p:boldItalic r:id="rId48"/>
    </p:embeddedFont>
    <p:embeddedFont>
      <p:font typeface="Maven Pro" panose="020B0604020202020204" charset="0"/>
      <p:regular r:id="rId49"/>
      <p:bold r:id="rId50"/>
    </p:embeddedFont>
    <p:embeddedFont>
      <p:font typeface="Corbel" panose="020B05030202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ordpress.org/plugin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6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/module/1/item/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cf0c239ef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acf0c239ef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69916ff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61616"/>
                </a:solidFill>
              </a:rPr>
              <a:t>Вероятно, где-то вы не найдёте названий CMS, но увидите фреймворки и шаблонизаторы.</a:t>
            </a:r>
            <a:endParaRPr/>
          </a:p>
        </p:txBody>
      </p:sp>
      <p:sp>
        <p:nvSpPr>
          <p:cNvPr id="339" name="Google Shape;339;g1b69916ff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69916ff5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400">
                <a:solidFill>
                  <a:srgbClr val="161616"/>
                </a:solidFill>
              </a:rPr>
              <a:t>Вероятно, где-то вы не найдёте названий CMS, но увидите фреймворки и шаблонизаторы.</a:t>
            </a:r>
            <a:endParaRPr/>
          </a:p>
        </p:txBody>
      </p:sp>
      <p:sp>
        <p:nvSpPr>
          <p:cNvPr id="345" name="Google Shape;345;g1b69916ff5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69916ff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b69916ff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69916ff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https://up.htmlacademy.ru/levelup-cms/1/module/1/item/2</a:t>
            </a:r>
            <a:r>
              <a:rPr lang="ru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Иногда кажется, что контент-менеджер просто вставляет готовые материалы в визуальный редактор, нажимает кнопку «Опубликовать» — и на этом его задачи заканчиваются. Бывает и так, но порой работа контент-менеджера — это нечто большее.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контент-менеджер, редактор или блогер? Назовём это контент-менеджментом «на максималках». Вот чем он занимается на готовом сайте, когда ничего не нужно настраивать и архитектура уже сложилась: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58" name="Google Shape;358;g1b69916ff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69916ff5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https://up.htmlacademy.ru/levelup-cms/1/module/1/item/2</a:t>
            </a:r>
            <a:r>
              <a:rPr lang="ru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Иногда кажется, что контент-менеджер просто вставляет готовые материалы в визуальный редактор, нажимает кнопку «Опубликовать» — и на этом его задачи заканчиваются. Бывает и так, но порой работа контент-менеджера — это нечто большее.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контент-менеджер, редактор или блогер? Назовём это контент-менеджментом «на максималках». Вот чем он занимается на готовом сайте, когда ничего не нужно настраивать и архитектура уже сложилась: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64" name="Google Shape;364;g1b69916ff5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69916ff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</a:t>
            </a:r>
            <a:r>
              <a:rPr lang="ru"/>
              <a:t>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На Bitrix работают сайты «Эльдорадо», «Альфа-страхования», Petshop, некоторых сервисов «Газпрома», Центральной избирательной комиссии, МГУ и НГУ, многих банков (например, подразделения «Газпрома», «Россельхозбанка», банка «Россия») — перечислять можно долго.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70" name="Google Shape;370;g1b69916ff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b69916ff5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</a:t>
            </a:r>
            <a:r>
              <a:rPr lang="ru"/>
              <a:t>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На Bitrix работают сайты «Эльдорадо», «Альфа-страхования», Petshop, некоторых сервисов «Газпрома», Центральной избирательной комиссии, МГУ и НГУ, многих банков (например, подразделения «Газпрома», «Россельхозбанка», банка «Россия») — перечислять можно долго.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76" name="Google Shape;376;g1b69916ff5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69916ff5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Как и у большинства современных систем управления контентом, у сайта на WordPress есть панель администратора и панель управления «с лица». Кому-то проще работать с визуальной панелью управления, которая находится над страницей. Но зачастую из панели администратора управлять содержимым не менее удобно, к тому же есть доступ внутрь плагинов, что для WP очень важно.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82" name="Google Shape;382;g1b69916ff5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69916ff5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Как и у большинства современных систем управления контентом, у сайта на WordPress есть панель администратора и панель управления «с лица». Кому-то проще работать с визуальной панелью управления, которая находится над страницей. Но зачастую из панели администратора управлять содержимым не менее удобно, к тому же есть доступ внутрь плагинов, что для WP очень важно.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89" name="Google Shape;389;g1b69916ff5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69916ff5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Чтобы плагин заработал, его нужно найти на </a:t>
            </a:r>
            <a:r>
              <a:rPr lang="ru" sz="1200">
                <a:solidFill>
                  <a:srgbClr val="3527B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сайте WP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или нажать на кнопку «Добавить новый» во вкладке плагинов в админке. Затем плагин нужно установить, активировать и, возможно, настроить. Не активированные плагины занимают место и придают вес на хостинге, но не влияют на работу сайта. В особых случаях можно написать и свои плагины.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96" name="Google Shape;396;g1b69916ff5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cf0c239ef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acf0c239ef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69916ff5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Как и у большинства современных систем управления контентом, у сайта на WordPress есть панель администратора и панель управления «с лица». Кому-то проще работать с визуальной панелью управления, которая находится над страницей. Но зачастую из панели администратора управлять содержимым не менее удобно, к тому же есть доступ внутрь плагинов, что для WP очень важно.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403" name="Google Shape;403;g1b69916ff5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69916ff5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Как и у большинства современных систем управления контентом, у сайта на WordPress есть панель администратора и панель управления «с лица». Кому-то проще работать с визуальной панелью управления, которая находится над страницей. Но зачастую из панели администратора управлять содержимым не менее удобно, к тому же есть доступ внутрь плагинов, что для WP очень важно.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410" name="Google Shape;410;g1b69916ff5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69916ff5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 умолчанию у WordPress включены следующие типы материалов: страница, запись и комментарий. Это связано с тем, что CMS была придумана для блогов. Комментарии можно отключить, страницы и записи — нет.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Страница — это фиксированный материал, своего рода лендинг. Страницы не организуются в ленты, не тегируются, им нельзя задать категорию, но зато можно установить их иерархию. Странице можно задать «постоянную ссылку» — удобный адрес. Страницы могут быть независимыми.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Запись — это запись в блоге. Для сортировки каждой записи можно добавлять метки и рубрики. Обычно рубрики применяют для типов контента: советов, заметок, анонсов, новостей, статей. Метки используют для тематик. Например, на сайте про еду могут быть такие метки: супы, горячее, закуски, десерты.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При этом у сайта обязательно будет единая страница, на которую будут выводиться все записи, вне зависимости от их рубрики и метки. По умолчанию это страница «Блог». Она нужна не во всех случаях, поэтому можно сделать такую страницу скрытой и не выводить в меню.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Менять тип материала со страницы на запись и наоборот в WordPress нельзя.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417" name="Google Shape;417;g1b69916ff5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69916ff5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Чтобы создать материал, нужно нажать на одну из двух кнопок: «Добавить» на панели управления «с лица» сайта или «Добавить новую» из панели администратора. Затем следует поместить контент в открывшееся поле, настроить рубрики и метки, если это запись, и настроить иерархию, если это необходимо.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После этого нужно предварительно посмотреть на результат и опубликовать. У WordPress по умолчанию широкие возможности предпросмотра. На скриншоте — просмотр из классического блочного редактора. Также можно выбрать, как просмотреть запись: в режиме мобильного устройства, планшета или десктопа.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4" name="Google Shape;424;g1b69916ff5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69916ff5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Чтобы создать материал, нужно нажать на одну из двух кнопок: «Добавить» на панели управления «с лица» сайта или «Добавить новую» из панели администратора. Затем следует поместить контент в открывшееся поле, настроить рубрики и метки, если это запись, и настроить иерархию, если это необходимо.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После этого нужно предварительно посмотреть на результат и опубликовать. У WordPress по умолчанию широкие возможности предпросмотра. На скриншоте — просмотр из классического блочного редактора. Также можно выбрать, как просмотреть запись: в режиме мобильного устройства, планшета или десктопа.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2" name="Google Shape;432;g1b69916ff5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69916ff5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 умолчанию Wordpress создаёт папки для контента по датам. Это нормально, если сайт — это личный блог. Но совсем неудобно, если речь о чём-то посложнее. Как обычно, в этой CMS проблема решается плагином. По запросу «File Manager Plugins» можно найти множество плагинов, которые позволяют выстроить систему: создать отдельные папки для документов и иллюстраций, структурировать медиа-контент так, чтобы он был доступным впоследствии.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40" name="Google Shape;440;g1b69916ff5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b69916ff5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Темы, стандартные или купленные, не всегда дружелюбны к оптимизации. У них могут повторяться заголовки первого уровня, в них часто есть лишний код, а стили прописываются через </a:t>
            </a:r>
            <a:r>
              <a:rPr lang="ru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Но что можно сделать наверняка — это настроить легко читаемые URL. Для этого нужно открыть в панели администратора </a:t>
            </a:r>
            <a:r>
              <a:rPr lang="ru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Настройки — Настройки постоянных ссылок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и указать, как именно это следует делать.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47" name="Google Shape;447;g1b69916ff5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69916ff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Подготовка вёрстки под CMS — это подготовка HTML файлов перед разделением на PHP файлы. Получается, что к ядру системы ваша работа не относится. Разработчики также используют выражения «натянуть WordPress» или «натянуть Bitrix». Они означают перенос разметки в тему.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55" name="Google Shape;455;g1b69916ff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b69916ff5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https://up.htmlacademy.ru/levelup-cms/1/module/1/item/6</a:t>
            </a: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То есть разработчик, который будет натягивать систему управления на верстку, будет в ваш код встраивать код PHP. И далее в курсе мы будем разбирать, что конкретно может быть изменено, и как сделать так, чтобы после изменений разработчика ваша верстка не сломалась.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63" name="Google Shape;463;g1b69916ff5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69916ff5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Все тексты хранятся в базе данных MySQL. Поэтому при смене темы можно менять внешний вид сайта, не изменяя его содержание. Верстальщику не нужно переносить тексты в базу данных, достаточно подготовить HTML файлы под разделение на PHP файлы. Мы будем это делать чуть позже, а сейчас посмотрим, как смена темы выглядит на практике.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70" name="Google Shape;470;g1b69916ff5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cf0c239ef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acf0c239ef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b69916ff57_0_2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https://up.htmlacademy.ru/levelup-cms/1/module/1/item/7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Все тексты хранятся в базе данных MySQL. Поэтому при смене темы можно менять внешний вид сайта, не изменяя его содержание. Верстальщику не нужно переносить тексты в базу данных, достаточно подготовить HTML файлы под разделение на PHP файлы. Мы будем это делать чуть позже, а сейчас посмотрим, как смена темы выглядит на практике.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77" name="Google Shape;477;g1b69916ff57_0_2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cf0c239ef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cf0c239ef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cf0c239ef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https://up.htmlacademy.ru/levelup-cms/1/module/1/item/1</a:t>
            </a:r>
            <a:r>
              <a:rPr lang="ru"/>
              <a:t> </a:t>
            </a:r>
            <a:endParaRPr/>
          </a:p>
        </p:txBody>
      </p:sp>
      <p:sp>
        <p:nvSpPr>
          <p:cNvPr id="309" name="Google Shape;309;g1acf0c239ef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69916ff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b69916ff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69916ff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b69916ff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69916ff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преимущества для пользователей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g1b69916ff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69916ff5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b69916ff5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1096518" y="1642465"/>
            <a:ext cx="6951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rgbClr val="2525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1762379" y="2437067"/>
            <a:ext cx="67014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2400" b="0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whatruns/cmkdbmfndkfgebldhnkbfhlneefdaa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2ip.ru/cms/" TargetMode="External"/><Relationship Id="rId4" Type="http://schemas.openxmlformats.org/officeDocument/2006/relationships/hyperlink" Target="https://chrome.google.com/webstore/detail/webspotter-technology-che/dleekicmcmdlfpmocbpllipgohgghhoj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licenses/licenses.ru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up.htmlacademy.ru/levelup-cms/1/articles/8g1w6kssoy6so/WordPress.co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t.me/neizerth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tagmanager/answer/6102821?hl=r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p.htmlacademy.ru/levelup-cms/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content_manag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news/news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site.ru/news/stanley-cup" TargetMode="External"/><Relationship Id="rId4" Type="http://schemas.openxmlformats.org/officeDocument/2006/relationships/hyperlink" Target="http://site.ru/news/sports/new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Подготовка адаптивной верстки для СМS WORDPRESS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51576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2: Мобильная и адаптивная верстка Лекция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81100" y="100925"/>
            <a:ext cx="78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Поиграем?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440975" y="575450"/>
            <a:ext cx="8427600" cy="4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2CC"/>
                </a:solidFill>
              </a:rPr>
              <a:t>установите расширение для браузера, которое определяет используемые на сайте технологии, и проверьте любимые ресурсы. </a:t>
            </a:r>
            <a:endParaRPr sz="2400">
              <a:solidFill>
                <a:srgbClr val="FFF2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FFF2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2CC"/>
                </a:solidFill>
              </a:rPr>
              <a:t>в Google Chrome: расширения </a:t>
            </a:r>
            <a:endParaRPr sz="1900">
              <a:solidFill>
                <a:srgbClr val="FFF2CC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➔"/>
            </a:pPr>
            <a:r>
              <a:rPr lang="ru" sz="1900">
                <a:solidFill>
                  <a:srgbClr val="FFF2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WhatRuns</a:t>
            </a:r>
            <a:r>
              <a:rPr lang="ru" sz="1900">
                <a:solidFill>
                  <a:srgbClr val="FFF2CC"/>
                </a:solidFill>
              </a:rPr>
              <a:t> </a:t>
            </a:r>
            <a:r>
              <a:rPr lang="ru" sz="1500">
                <a:solidFill>
                  <a:schemeClr val="dk2"/>
                </a:solidFill>
              </a:rPr>
              <a:t>[https://chrome.google.com/webstore/detail/whatruns/cmkdbmfndkfgebldhnkbfhlneefdaaip]</a:t>
            </a:r>
            <a:endParaRPr sz="15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900"/>
              <a:buChar char="➔"/>
            </a:pPr>
            <a:r>
              <a:rPr lang="ru" sz="1900">
                <a:solidFill>
                  <a:srgbClr val="FFF2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Webspotter Technology Checker</a:t>
            </a:r>
            <a:r>
              <a:rPr lang="ru" sz="1900">
                <a:solidFill>
                  <a:srgbClr val="FFF2CC"/>
                </a:solidFill>
              </a:rPr>
              <a:t>.</a:t>
            </a:r>
            <a:endParaRPr sz="1900">
              <a:solidFill>
                <a:srgbClr val="FFF2CC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[https://chrome.google.com/webstore/detail/webspotter-technology-che/dleekicmcmdlfpmocbpllipgohgghhoj]</a:t>
            </a:r>
            <a:r>
              <a:rPr lang="ru" sz="1900">
                <a:solidFill>
                  <a:srgbClr val="FFF2CC"/>
                </a:solidFill>
              </a:rPr>
              <a:t> </a:t>
            </a:r>
            <a:endParaRPr sz="1900">
              <a:solidFill>
                <a:srgbClr val="FFF2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900">
                <a:solidFill>
                  <a:srgbClr val="FFF2CC"/>
                </a:solidFill>
              </a:rPr>
              <a:t>онлайн-сервисы: </a:t>
            </a:r>
            <a:r>
              <a:rPr lang="ru" sz="1900">
                <a:solidFill>
                  <a:srgbClr val="FFF2C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определитель CMS от 2IP</a:t>
            </a:r>
            <a:r>
              <a:rPr lang="ru" sz="1700">
                <a:solidFill>
                  <a:srgbClr val="FFF2CC"/>
                </a:solidFill>
                <a:highlight>
                  <a:srgbClr val="FFFFFF"/>
                </a:highlight>
              </a:rPr>
              <a:t>.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FCE5CD"/>
                </a:solidFill>
              </a:rPr>
              <a:t> </a:t>
            </a:r>
            <a:endParaRPr sz="22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881100" y="100925"/>
            <a:ext cx="78093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Verdana"/>
                <a:ea typeface="Verdana"/>
                <a:cs typeface="Verdana"/>
                <a:sym typeface="Verdana"/>
              </a:rPr>
              <a:t>Один сайт Sony, на котором два разных расширения браузера показывают, что это WordPress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8175"/>
            <a:ext cx="486437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673" y="2571750"/>
            <a:ext cx="488432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881100" y="100925"/>
            <a:ext cx="78093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CMS можно классифицировать по следующим признакам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489150" y="1309000"/>
            <a:ext cx="81657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платные и бесплатные;</a:t>
            </a:r>
            <a:endParaRPr sz="2100">
              <a:solidFill>
                <a:srgbClr val="FCE5CD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профессиональные и самописные;</a:t>
            </a:r>
            <a:endParaRPr sz="2100">
              <a:solidFill>
                <a:srgbClr val="FCE5CD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конструкторы, фреймворки и CMS с открытым кодом;</a:t>
            </a:r>
            <a:endParaRPr sz="2100">
              <a:solidFill>
                <a:srgbClr val="FCE5CD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свободно распространяемые или лицензируемые;</a:t>
            </a:r>
            <a:endParaRPr sz="2100">
              <a:solidFill>
                <a:srgbClr val="FCE5CD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предназначенные для коммерции, для образовательных проектов, для корпоративного контента; </a:t>
            </a:r>
            <a:endParaRPr sz="2100">
              <a:solidFill>
                <a:srgbClr val="FCE5CD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100"/>
              <a:buChar char="➢"/>
            </a:pPr>
            <a:r>
              <a:rPr lang="ru" sz="2100">
                <a:solidFill>
                  <a:srgbClr val="FCE5CD"/>
                </a:solidFill>
              </a:rPr>
              <a:t>и другие.</a:t>
            </a:r>
            <a:endParaRPr sz="2100">
              <a:solidFill>
                <a:srgbClr val="FCE5C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>
                <a:solidFill>
                  <a:srgbClr val="161616"/>
                </a:solidFill>
              </a:rPr>
              <a:t>рассмотрим Wordpress и Bitrix, как системы, стоящие в противоположных “углах” всех этих классификаций</a:t>
            </a:r>
            <a:endParaRPr sz="22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3669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Контент-менеджер: обзор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40975" y="757300"/>
            <a:ext cx="8493600" cy="5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Читает текст и оценивает его.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Определяет место материала на сайте.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Организовывает работы по снабжению.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Верстает материал на сайт.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Настраивает URL будущего материала.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“Типографит” текст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Делает предварительный просмотр.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Если что-то пошло не так, пишет соответствующий HTML-код статьи</a:t>
            </a:r>
            <a:endParaRPr sz="1900">
              <a:solidFill>
                <a:srgbClr val="FCE5CD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900"/>
              <a:buAutoNum type="arabicPeriod"/>
            </a:pPr>
            <a:r>
              <a:rPr lang="ru" sz="1900">
                <a:solidFill>
                  <a:srgbClr val="FCE5CD"/>
                </a:solidFill>
              </a:rPr>
              <a:t>Шлифует до блеска.</a:t>
            </a:r>
            <a:endParaRPr sz="19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FCE5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500">
              <a:solidFill>
                <a:srgbClr val="FCE5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25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WordPress (WP, Вордпресс)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440975" y="757300"/>
            <a:ext cx="8493600" cy="4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E6B8AF"/>
                </a:solidFill>
              </a:rPr>
              <a:t>PHP, MySQL, свободное распространение по лицензии GNU GPL</a:t>
            </a:r>
            <a:endParaRPr sz="1900">
              <a:solidFill>
                <a:srgbClr val="E6B8A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GNU GPL</a:t>
            </a:r>
            <a:r>
              <a:rPr lang="ru" sz="1600" i="1">
                <a:solidFill>
                  <a:srgbClr val="EFEFEF"/>
                </a:solidFill>
              </a:rPr>
              <a:t> — лицензия открытого ПО (не путайте с open source)..</a:t>
            </a:r>
            <a:endParaRPr sz="1600" i="1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Сейчас WordPress — это система, которая в своей базовой комплектации очень проста и предназначена в основном для ведения личных блогов. Но на этом её функциональность не ограничена. 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На WordPress можно в пару кликов «навесить» шаблон и коллекцию плагинов, которые продвинут сайт до огромного и очень гибкого веб-портала. На официальном сайте можно увидеть коллекции бесплатных шаблонов, но есть и коммерческие — они стоят около 100$. С плагинами так же: часто используют бесплатные, но можно использовать и коммерческие.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40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При этом WordPress в своём изначальном виде предоставляет не только коробочное решение с готовым дизайном и структурой, но и хостинг: можно бесплатно получить адрес в субдомене </a:t>
            </a:r>
            <a:r>
              <a:rPr lang="ru" sz="1700">
                <a:solidFill>
                  <a:srgbClr val="FCE5C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WordPress.com</a:t>
            </a:r>
            <a:endParaRPr sz="25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Bitrix (1С-Битрикс, Битрикс)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440975" y="757300"/>
            <a:ext cx="84936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E6B8AF"/>
                </a:solidFill>
              </a:rPr>
              <a:t>PHP, MySQL, собственная платная лицензия </a:t>
            </a:r>
            <a:endParaRPr sz="1900">
              <a:solidFill>
                <a:srgbClr val="E6B8A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Это часть системы 1С: 1С-Битрикс: Управление сайтом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Это коммерческий продукт, который не подразумевает частного использования. Достоинство этой системы в интеграции с сервисами 1С, которые многие компании используют для ведения бухгалтерии. 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К тому же «под Bitrix» есть свои разработчики и целые студии разработки, которые специально этому учатся. Можно получить гарантированную помощь и решить даже очень сложные бизнес-задачи, есть система поддержки и безопасности.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7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74724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Другие CMS и констукторы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182075" y="343050"/>
            <a:ext cx="8493600" cy="5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900" b="1">
                <a:solidFill>
                  <a:srgbClr val="E6B8AF"/>
                </a:solidFill>
              </a:rPr>
              <a:t>CMS</a:t>
            </a:r>
            <a:endParaRPr sz="21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Joomla (Джумла) - </a:t>
            </a:r>
            <a:r>
              <a:rPr lang="ru">
                <a:solidFill>
                  <a:srgbClr val="EFEFEF"/>
                </a:solidFill>
              </a:rPr>
              <a:t>PHP, MySQL, свободное распространение по лицензии GNU GPL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Drupal (Друпал) - </a:t>
            </a:r>
            <a:r>
              <a:rPr lang="ru">
                <a:solidFill>
                  <a:srgbClr val="EFEFEF"/>
                </a:solidFill>
              </a:rPr>
              <a:t>PHP, MySQL / PostgreSQL / другие, свободное распространение по лицензии GNU GPL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OpenCart - </a:t>
            </a:r>
            <a:r>
              <a:rPr lang="ru">
                <a:solidFill>
                  <a:srgbClr val="EFEFEF"/>
                </a:solidFill>
              </a:rPr>
              <a:t>PHP, MySQL, свободное распространение по лицензии GNU GPL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900" b="1">
                <a:solidFill>
                  <a:srgbClr val="E6B8AF"/>
                </a:solidFill>
              </a:rPr>
              <a:t>Конструкторы</a:t>
            </a:r>
            <a:endParaRPr sz="1900" b="1">
              <a:solidFill>
                <a:srgbClr val="E6B8A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CMS.S3</a:t>
            </a:r>
            <a:r>
              <a:rPr lang="ru" sz="1900">
                <a:solidFill>
                  <a:srgbClr val="E6B8AF"/>
                </a:solidFill>
              </a:rPr>
              <a:t> </a:t>
            </a:r>
            <a:r>
              <a:rPr lang="ru" sz="1700">
                <a:solidFill>
                  <a:srgbClr val="FCE5CD"/>
                </a:solidFill>
              </a:rPr>
              <a:t>- </a:t>
            </a:r>
            <a:r>
              <a:rPr lang="ru">
                <a:solidFill>
                  <a:srgbClr val="EFEFEF"/>
                </a:solidFill>
              </a:rPr>
              <a:t>SaaS (Software as a service, программное обеспечение как услуга) — такой подход, когда пользователя не пускают «внутрь». Система полностью обслуживается на стороне производителя, а клиенты получают интерфейс.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Tilda (Тильда) -</a:t>
            </a:r>
            <a:r>
              <a:rPr lang="ru">
                <a:solidFill>
                  <a:srgbClr val="EFEFEF"/>
                </a:solidFill>
              </a:rPr>
              <a:t>  такая бизнес-модель, по которой можно получить продукт или услугу бесплатно, но этого обычно недостаточно, а для расширения возможностей нужно заплатить.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CE5CD"/>
                </a:solidFill>
              </a:rPr>
              <a:t>Самописные системы -</a:t>
            </a:r>
            <a:r>
              <a:rPr lang="ru">
                <a:solidFill>
                  <a:srgbClr val="EFEFEF"/>
                </a:solidFill>
              </a:rPr>
              <a:t> системы, разработанные под специфические проекты, функционал которых не покрывается возможностями "коробочных" CMS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900"/>
              </a:spcAft>
              <a:buNone/>
            </a:pPr>
            <a:endParaRPr sz="17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WordPress (обзор)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406450" y="4545875"/>
            <a:ext cx="849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Визуальная панель управления, в выпадающем меню — переход в «админку»</a:t>
            </a:r>
            <a:endParaRPr sz="2500">
              <a:solidFill>
                <a:srgbClr val="FCE5CD"/>
              </a:solidFill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300"/>
            <a:ext cx="8839202" cy="30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Плагины и темы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199350" y="4399175"/>
            <a:ext cx="849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Стандартные темы в WordPress 5.8.1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5" y="814800"/>
            <a:ext cx="8839200" cy="277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Плагины и темы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199350" y="43991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По умолчанию установлено всего два плагина, и один из них сразу можно отключить, потому что всё, что он делает — показывает цитату из песни «Hello, Dolly»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0" y="550550"/>
            <a:ext cx="8003825" cy="38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5"/>
          <p:cNvGrpSpPr/>
          <p:nvPr/>
        </p:nvGrpSpPr>
        <p:grpSpPr>
          <a:xfrm>
            <a:off x="680434" y="3634477"/>
            <a:ext cx="249872" cy="249872"/>
            <a:chOff x="7630668" y="7499604"/>
            <a:chExt cx="499745" cy="499745"/>
          </a:xfrm>
        </p:grpSpPr>
        <p:sp>
          <p:nvSpPr>
            <p:cNvPr id="290" name="Google Shape;290;p15"/>
            <p:cNvSpPr/>
            <p:nvPr/>
          </p:nvSpPr>
          <p:spPr>
            <a:xfrm>
              <a:off x="7630668" y="7499604"/>
              <a:ext cx="499745" cy="499745"/>
            </a:xfrm>
            <a:custGeom>
              <a:avLst/>
              <a:gdLst/>
              <a:ahLst/>
              <a:cxnLst/>
              <a:rect l="l" t="t" r="r" b="b"/>
              <a:pathLst>
                <a:path w="499745" h="499745" extrusionOk="0">
                  <a:moveTo>
                    <a:pt x="249681" y="0"/>
                  </a:moveTo>
                  <a:lnTo>
                    <a:pt x="204850" y="4064"/>
                  </a:lnTo>
                  <a:lnTo>
                    <a:pt x="162559" y="15621"/>
                  </a:lnTo>
                  <a:lnTo>
                    <a:pt x="123698" y="34163"/>
                  </a:lnTo>
                  <a:lnTo>
                    <a:pt x="88900" y="58801"/>
                  </a:lnTo>
                  <a:lnTo>
                    <a:pt x="58800" y="88900"/>
                  </a:lnTo>
                  <a:lnTo>
                    <a:pt x="34162" y="123698"/>
                  </a:lnTo>
                  <a:lnTo>
                    <a:pt x="15621" y="162560"/>
                  </a:lnTo>
                  <a:lnTo>
                    <a:pt x="4063" y="204851"/>
                  </a:lnTo>
                  <a:lnTo>
                    <a:pt x="0" y="249682"/>
                  </a:lnTo>
                  <a:lnTo>
                    <a:pt x="4063" y="294640"/>
                  </a:lnTo>
                  <a:lnTo>
                    <a:pt x="15621" y="336804"/>
                  </a:lnTo>
                  <a:lnTo>
                    <a:pt x="34162" y="375793"/>
                  </a:lnTo>
                  <a:lnTo>
                    <a:pt x="58800" y="410591"/>
                  </a:lnTo>
                  <a:lnTo>
                    <a:pt x="88900" y="440690"/>
                  </a:lnTo>
                  <a:lnTo>
                    <a:pt x="123698" y="465328"/>
                  </a:lnTo>
                  <a:lnTo>
                    <a:pt x="162559" y="483743"/>
                  </a:lnTo>
                  <a:lnTo>
                    <a:pt x="204850" y="495427"/>
                  </a:lnTo>
                  <a:lnTo>
                    <a:pt x="249681" y="499491"/>
                  </a:lnTo>
                  <a:lnTo>
                    <a:pt x="294639" y="495427"/>
                  </a:lnTo>
                  <a:lnTo>
                    <a:pt x="336803" y="483743"/>
                  </a:lnTo>
                  <a:lnTo>
                    <a:pt x="375792" y="465328"/>
                  </a:lnTo>
                  <a:lnTo>
                    <a:pt x="410590" y="440690"/>
                  </a:lnTo>
                  <a:lnTo>
                    <a:pt x="440689" y="410591"/>
                  </a:lnTo>
                  <a:lnTo>
                    <a:pt x="465327" y="375793"/>
                  </a:lnTo>
                  <a:lnTo>
                    <a:pt x="483742" y="336804"/>
                  </a:lnTo>
                  <a:lnTo>
                    <a:pt x="495426" y="294640"/>
                  </a:lnTo>
                  <a:lnTo>
                    <a:pt x="499490" y="249682"/>
                  </a:lnTo>
                  <a:lnTo>
                    <a:pt x="495426" y="204851"/>
                  </a:lnTo>
                  <a:lnTo>
                    <a:pt x="483742" y="162560"/>
                  </a:lnTo>
                  <a:lnTo>
                    <a:pt x="465327" y="123698"/>
                  </a:lnTo>
                  <a:lnTo>
                    <a:pt x="440689" y="88900"/>
                  </a:lnTo>
                  <a:lnTo>
                    <a:pt x="410590" y="58801"/>
                  </a:lnTo>
                  <a:lnTo>
                    <a:pt x="375792" y="34163"/>
                  </a:lnTo>
                  <a:lnTo>
                    <a:pt x="336803" y="15621"/>
                  </a:lnTo>
                  <a:lnTo>
                    <a:pt x="294639" y="4064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49D09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9540" y="7635240"/>
              <a:ext cx="240792" cy="2179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316500" y="368288"/>
            <a:ext cx="42555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FCE5CD"/>
                </a:solidFill>
                <a:latin typeface="Verdana"/>
                <a:ea typeface="Verdana"/>
                <a:cs typeface="Verdana"/>
                <a:sym typeface="Verdana"/>
              </a:rPr>
              <a:t>ТРУБЧИК Ирина Степановна</a:t>
            </a:r>
            <a:endParaRPr sz="2700">
              <a:solidFill>
                <a:srgbClr val="FCE5C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11317" y="1846371"/>
            <a:ext cx="40977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CE5CD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Разработчик курса Web-программирование в  отраслевых задачах</a:t>
            </a:r>
            <a:endParaRPr sz="1500">
              <a:solidFill>
                <a:srgbClr val="FCE5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" marR="647700" lvl="0" indent="0" algn="l" rtl="0">
              <a:lnSpc>
                <a:spcPct val="1522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CE5CD"/>
                </a:solidFill>
                <a:latin typeface="Trebuchet MS"/>
                <a:ea typeface="Trebuchet MS"/>
                <a:cs typeface="Trebuchet MS"/>
                <a:sym typeface="Trebuchet MS"/>
              </a:rPr>
              <a:t>Доцент каф. Медиатехнологии ДГТУ  Frontend-разработчик</a:t>
            </a:r>
            <a:endParaRPr sz="1600">
              <a:solidFill>
                <a:srgbClr val="FCE5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FCE5CD"/>
                </a:solidFill>
                <a:latin typeface="Trebuchet MS"/>
                <a:ea typeface="Trebuchet MS"/>
                <a:cs typeface="Trebuchet MS"/>
                <a:sym typeface="Trebuchet MS"/>
              </a:rPr>
              <a:t>Аккаунты в соц.сетях</a:t>
            </a:r>
            <a:endParaRPr sz="1200">
              <a:solidFill>
                <a:srgbClr val="FCE5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2384041" lvl="0" indent="0" algn="l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t.me</a:t>
            </a:r>
            <a:r>
              <a:rPr lang="ru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" sz="1400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Luna2064 </a:t>
            </a:r>
            <a:r>
              <a:rPr lang="ru" sz="1400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400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Vk.com/trira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5">
            <a:alphaModFix/>
          </a:blip>
          <a:srcRect l="6289" t="5864" r="9400"/>
          <a:stretch/>
        </p:blipFill>
        <p:spPr>
          <a:xfrm>
            <a:off x="6146825" y="1107150"/>
            <a:ext cx="2606350" cy="3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Плагины и темы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406450" y="45458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Визуальный редактор кода после установки и активации рекомендованного плагина «Classic Editor»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07" name="Google Shape;4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00" y="806150"/>
            <a:ext cx="6725467" cy="33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Пользователи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406450" y="4545875"/>
            <a:ext cx="849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Пользователи созданы, у всех разные уровни доступа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14" name="Google Shape;4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0" y="865750"/>
            <a:ext cx="8493601" cy="353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Типы материалов и структура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406450" y="45458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В настройках чтения указано, что первая страница — лендинг, а не блог, и какая из страниц будет блогом со всеми записями сайта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5" y="752113"/>
            <a:ext cx="8155374" cy="36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Типы материалов и структура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406450" y="4545875"/>
            <a:ext cx="849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Добавить материал из панели управления сайта и опубликовать его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5" y="744948"/>
            <a:ext cx="6257826" cy="29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651" y="2325025"/>
            <a:ext cx="2390699" cy="210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Структурировать и навигировать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406450" y="45458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В панели администратора во вкладке «Внешний вид» можно настроить существующие и создать новые меню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708599"/>
            <a:ext cx="6502199" cy="30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950" y="2449745"/>
            <a:ext cx="5170401" cy="2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Медиаконтент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406450" y="45458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По умолчанию файлохранилище для пользователя выглядит так, немногочисленные настройки лежат в соответствующей вкладке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0" y="814775"/>
            <a:ext cx="7582845" cy="33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Статистика и SEO-оптимизация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415075" y="4692600"/>
            <a:ext cx="849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Настроили адрес так, чтобы в нём отображались категория и название поста</a:t>
            </a:r>
            <a:endParaRPr sz="1600" i="1">
              <a:solidFill>
                <a:srgbClr val="EFEFEF"/>
              </a:solidFill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215775" y="647250"/>
            <a:ext cx="8535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i="1">
                <a:solidFill>
                  <a:srgbClr val="EFEFEF"/>
                </a:solidFill>
              </a:rPr>
              <a:t>У Wordpress нет собственной статистики, поэтому придётся воспользоваться плагином для подключения Google Tag Manager (подробнее про него </a:t>
            </a:r>
            <a:r>
              <a:rPr lang="ru" sz="1500" i="1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ответит Google</a:t>
            </a:r>
            <a:r>
              <a:rPr lang="ru" sz="1500" i="1">
                <a:solidFill>
                  <a:srgbClr val="EFEFEF"/>
                </a:solidFill>
              </a:rPr>
              <a:t>) и через него встроить все необходимые аналитические инструменты.</a:t>
            </a:r>
            <a:endParaRPr sz="1500" i="1">
              <a:solidFill>
                <a:srgbClr val="EFEFEF"/>
              </a:solidFill>
            </a:endParaRPr>
          </a:p>
        </p:txBody>
      </p:sp>
      <p:pic>
        <p:nvPicPr>
          <p:cNvPr id="452" name="Google Shape;4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963" y="1524450"/>
            <a:ext cx="6657525" cy="30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>
            <a:spLocks noGrp="1"/>
          </p:cNvSpPr>
          <p:nvPr>
            <p:ph type="title"/>
          </p:nvPr>
        </p:nvSpPr>
        <p:spPr>
          <a:xfrm>
            <a:off x="579850" y="161350"/>
            <a:ext cx="8146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Принципы организации шаблонов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406450" y="4545875"/>
            <a:ext cx="8493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То есть шаблон WordPress и файл шаблона Bitrix — это просто файлы с расширением PHP, которые содержат в себе HTML-код и PHP-функции.</a:t>
            </a:r>
            <a:endParaRPr sz="1600" i="1">
              <a:solidFill>
                <a:srgbClr val="EFEFEF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258900" y="742175"/>
            <a:ext cx="352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CMS состоят из двух частей:</a:t>
            </a:r>
            <a:endParaRPr sz="1600" i="1">
              <a:solidFill>
                <a:srgbClr val="EFEFEF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811200" y="1216175"/>
            <a:ext cx="63957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AutoNum type="arabicPeriod"/>
            </a:pPr>
            <a:r>
              <a:rPr lang="ru" sz="1600" i="1">
                <a:solidFill>
                  <a:srgbClr val="FCE5CD"/>
                </a:solidFill>
              </a:rPr>
              <a:t>Служебные файлы, то есть ядро системы.</a:t>
            </a:r>
            <a:endParaRPr sz="1600" i="1">
              <a:solidFill>
                <a:srgbClr val="FCE5CD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AutoNum type="arabicPeriod"/>
            </a:pPr>
            <a:r>
              <a:rPr lang="ru" sz="1600" i="1">
                <a:solidFill>
                  <a:srgbClr val="FCE5CD"/>
                </a:solidFill>
              </a:rPr>
              <a:t>Файлы, которые отвечают за внешний вид сайта. В разных системах управления они называются по-разному. </a:t>
            </a:r>
            <a:endParaRPr sz="1600" i="1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FCE5CD"/>
                </a:solidFill>
              </a:rPr>
              <a:t>В WordPress все эти файлы называются темой, а отдельный файл — шаблоном. </a:t>
            </a:r>
            <a:endParaRPr sz="1600" i="1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ru" sz="1600" i="1">
                <a:solidFill>
                  <a:srgbClr val="FCE5CD"/>
                </a:solidFill>
              </a:rPr>
              <a:t>В Bitrix все файлы называются шаблоном, а отдельный файл — файлом шаблона. Поэтому если в части про WordPress упоминается шаблон, то для Bitrix это означает файл шаблона.</a:t>
            </a:r>
            <a:endParaRPr sz="1600" i="1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/>
        </p:nvSpPr>
        <p:spPr>
          <a:xfrm>
            <a:off x="258925" y="207125"/>
            <a:ext cx="853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Пример встроенного PHP кода в разметку файла </a:t>
            </a:r>
            <a:r>
              <a:rPr lang="ru" sz="1500" i="1">
                <a:solidFill>
                  <a:srgbClr val="EFEFEF"/>
                </a:solidFill>
              </a:rPr>
              <a:t>index.html</a:t>
            </a:r>
            <a:endParaRPr sz="1500" i="1">
              <a:solidFill>
                <a:srgbClr val="EFEFEF"/>
              </a:solidFill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250"/>
            <a:ext cx="6604943" cy="37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425" y="3643325"/>
            <a:ext cx="3626250" cy="1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Подготовка вёрстки для CMS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345200" y="4660225"/>
            <a:ext cx="73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Тема — это набор всех файлов сайта: PHP, CSS, графика и JavaScript.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74" name="Google Shape;4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00" y="604258"/>
            <a:ext cx="6735299" cy="383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ctrTitle"/>
          </p:nvPr>
        </p:nvSpPr>
        <p:spPr>
          <a:xfrm>
            <a:off x="554750" y="299913"/>
            <a:ext cx="4255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FCE5CD"/>
                </a:solidFill>
                <a:latin typeface="Verdana"/>
                <a:ea typeface="Verdana"/>
                <a:cs typeface="Verdana"/>
                <a:sym typeface="Verdana"/>
              </a:rPr>
              <a:t>План лекции</a:t>
            </a:r>
            <a:endParaRPr sz="2700">
              <a:solidFill>
                <a:srgbClr val="FCE5C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54740" y="1180596"/>
            <a:ext cx="46752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600" rIns="0" bIns="0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Обзор популярных систем управления контентом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Принципы организации шаблонов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Работа с генерируемым контентом. Текст, графика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Работа с генерируемым контентом. 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Работа с генерируемым контентом. Формы, меню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Corbel"/>
              <a:buAutoNum type="arabicPeriod"/>
            </a:pPr>
            <a:r>
              <a:rPr lang="ru" sz="200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Расширяемость верстки</a:t>
            </a:r>
            <a:endParaRPr sz="2000">
              <a:solidFill>
                <a:srgbClr val="FCE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8682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Задавайте вопросы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308822" y="4349650"/>
            <a:ext cx="35505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i="1">
                <a:solidFill>
                  <a:srgbClr val="EFEFEF"/>
                </a:solidFill>
              </a:rPr>
              <a:t>Трубчик Ирина  Степановна</a:t>
            </a:r>
            <a:endParaRPr sz="1600" i="1">
              <a:solidFill>
                <a:srgbClr val="EFEFEF"/>
              </a:solidFill>
            </a:endParaRPr>
          </a:p>
        </p:txBody>
      </p:sp>
      <p:pic>
        <p:nvPicPr>
          <p:cNvPr id="481" name="Google Shape;4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952" y="4251001"/>
            <a:ext cx="658825" cy="5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3"/>
          <p:cNvSpPr txBox="1"/>
          <p:nvPr/>
        </p:nvSpPr>
        <p:spPr>
          <a:xfrm>
            <a:off x="4264775" y="4288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t.me/Luna2064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999838" y="231025"/>
            <a:ext cx="7418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400"/>
              <a:buFont typeface="Corbel"/>
              <a:buAutoNum type="arabicPeriod"/>
            </a:pPr>
            <a:r>
              <a:rPr lang="ru" sz="2400" b="0">
                <a:solidFill>
                  <a:srgbClr val="FCE5CD"/>
                </a:solidFill>
                <a:latin typeface="Corbel"/>
                <a:ea typeface="Corbel"/>
                <a:cs typeface="Corbel"/>
                <a:sym typeface="Corbel"/>
              </a:rPr>
              <a:t>Обзор популярных систем управления контентом</a:t>
            </a:r>
            <a:endParaRPr sz="3100">
              <a:solidFill>
                <a:srgbClr val="FCE5C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13" y="785225"/>
            <a:ext cx="7851979" cy="42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366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Что такое CMS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085700" y="791200"/>
            <a:ext cx="77712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CE5CD"/>
                </a:solidFill>
              </a:rPr>
              <a:t>CMS — content management system, система управления содержимым. </a:t>
            </a:r>
            <a:endParaRPr sz="2500">
              <a:solidFill>
                <a:srgbClr val="FCE5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>
              <a:solidFill>
                <a:srgbClr val="FCE5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2500">
                <a:solidFill>
                  <a:srgbClr val="FCE5CD"/>
                </a:solidFill>
              </a:rPr>
              <a:t>Это программное обеспечение, которое создаёт прослойку между пользователями и кодом, позволяет организовать совместную работу</a:t>
            </a:r>
            <a:endParaRPr sz="25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469275" y="92300"/>
            <a:ext cx="6721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Из чего примерно состоит CMS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6800"/>
            <a:ext cx="8839198" cy="405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265500" y="679150"/>
            <a:ext cx="4306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Verdana"/>
                <a:ea typeface="Verdana"/>
                <a:cs typeface="Verdana"/>
                <a:sym typeface="Verdana"/>
              </a:rPr>
              <a:t>Статистика без CMS на осень 2022 г., источник </a:t>
            </a:r>
            <a:r>
              <a:rPr lang="ru" sz="1800"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W3Techs.com</a:t>
            </a:r>
            <a:r>
              <a:rPr lang="ru" sz="1800">
                <a:latin typeface="Verdana"/>
                <a:ea typeface="Verdana"/>
                <a:cs typeface="Verdana"/>
                <a:sym typeface="Verdana"/>
              </a:rPr>
              <a:t>. Серым показаны значения среди всех сайтов, зелёным — среди сайтов с CMS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525" y="74750"/>
            <a:ext cx="3809600" cy="4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193100" y="57775"/>
            <a:ext cx="75222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Панель администратора WordPress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9550"/>
            <a:ext cx="8839202" cy="408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881100" y="100925"/>
            <a:ext cx="78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Verdana"/>
                <a:ea typeface="Verdana"/>
                <a:cs typeface="Verdana"/>
                <a:sym typeface="Verdana"/>
              </a:rPr>
              <a:t>Что могут делать пользователи  CMS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702900" y="765325"/>
            <a:ext cx="81657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Создать новый материал;</a:t>
            </a:r>
            <a:endParaRPr sz="1700">
              <a:solidFill>
                <a:srgbClr val="FCE5CD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Настроить его название, наполнение, иллюстрации;</a:t>
            </a:r>
            <a:endParaRPr sz="1700">
              <a:solidFill>
                <a:srgbClr val="FCE5CD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Редактировать другие материалы, в некоторых случаях только созданные этим пользователем;</a:t>
            </a:r>
            <a:endParaRPr sz="1700">
              <a:solidFill>
                <a:srgbClr val="FCE5CD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Указать место материала на сайте: категории, метки;</a:t>
            </a:r>
            <a:endParaRPr sz="1700">
              <a:solidFill>
                <a:srgbClr val="FCE5CD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Редактировать меню: добавлять и удалять пункты, привязывать категории или отдельные материалы к пунктам;</a:t>
            </a:r>
            <a:endParaRPr sz="1700">
              <a:solidFill>
                <a:srgbClr val="FCE5CD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ts val="1700"/>
              <a:buChar char="➢"/>
            </a:pPr>
            <a:r>
              <a:rPr lang="ru" sz="1700">
                <a:solidFill>
                  <a:srgbClr val="FCE5CD"/>
                </a:solidFill>
              </a:rPr>
              <a:t>Управлять адресом материала (URL — Uniform Resource Locator, унифицированный указатель ресурса), не только с точки зрения уровня (категории), но и тем, что будет закодировано в URL. </a:t>
            </a:r>
            <a:endParaRPr sz="17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>
                <a:solidFill>
                  <a:srgbClr val="161616"/>
                </a:solidFill>
              </a:rPr>
              <a:t>Например, можно поменять вложенность материала с </a:t>
            </a:r>
            <a:r>
              <a:rPr lang="ru">
                <a:solidFill>
                  <a:srgbClr val="16161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http://site.ru/news/news1</a:t>
            </a:r>
            <a:r>
              <a:rPr lang="ru">
                <a:solidFill>
                  <a:srgbClr val="161616"/>
                </a:solidFill>
              </a:rPr>
              <a:t> на </a:t>
            </a:r>
            <a:r>
              <a:rPr lang="ru">
                <a:solidFill>
                  <a:srgbClr val="16161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http://site.ru/news/sports/news1</a:t>
            </a:r>
            <a:r>
              <a:rPr lang="ru">
                <a:solidFill>
                  <a:srgbClr val="161616"/>
                </a:solidFill>
              </a:rPr>
              <a:t> или поменять название материала с </a:t>
            </a:r>
            <a:r>
              <a:rPr lang="ru">
                <a:solidFill>
                  <a:srgbClr val="16161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http://site.ru/news/news1</a:t>
            </a:r>
            <a:r>
              <a:rPr lang="ru">
                <a:solidFill>
                  <a:srgbClr val="161616"/>
                </a:solidFill>
              </a:rPr>
              <a:t> на </a:t>
            </a:r>
            <a:r>
              <a:rPr lang="ru">
                <a:solidFill>
                  <a:srgbClr val="16161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http://site.ru/news/stanley-cup</a:t>
            </a:r>
            <a:endParaRPr sz="22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2576</Words>
  <Application>Microsoft Office PowerPoint</Application>
  <PresentationFormat>Экран (16:9)</PresentationFormat>
  <Paragraphs>181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Trebuchet MS</vt:lpstr>
      <vt:lpstr>Verdana</vt:lpstr>
      <vt:lpstr>Consolas</vt:lpstr>
      <vt:lpstr>Nunito</vt:lpstr>
      <vt:lpstr>Maven Pro</vt:lpstr>
      <vt:lpstr>Corbel</vt:lpstr>
      <vt:lpstr>Momentum</vt:lpstr>
      <vt:lpstr>Подготовка адаптивной верстки для СМS WORDPRESS</vt:lpstr>
      <vt:lpstr>ТРУБЧИК Ирина Степановна</vt:lpstr>
      <vt:lpstr>План лекции</vt:lpstr>
      <vt:lpstr>Обзор популярных систем управления контентом</vt:lpstr>
      <vt:lpstr>Что такое CMS</vt:lpstr>
      <vt:lpstr>Из чего примерно состоит CMS</vt:lpstr>
      <vt:lpstr>Статистика без CMS на осень 2022 г., источник W3Techs.com. Серым показаны значения среди всех сайтов, зелёным — среди сайтов с CMS</vt:lpstr>
      <vt:lpstr>Панель администратора WordPress</vt:lpstr>
      <vt:lpstr>Что могут делать пользователи  CMS</vt:lpstr>
      <vt:lpstr>Поиграем?</vt:lpstr>
      <vt:lpstr>Один сайт Sony, на котором два разных расширения браузера показывают, что это WordPress</vt:lpstr>
      <vt:lpstr>CMS можно классифицировать по следующим признакам</vt:lpstr>
      <vt:lpstr>Контент-менеджер: обзор </vt:lpstr>
      <vt:lpstr>WordPress (WP, Вордпресс) </vt:lpstr>
      <vt:lpstr>Bitrix (1С-Битрикс, Битрикс)  </vt:lpstr>
      <vt:lpstr>Другие CMS и констукторы  </vt:lpstr>
      <vt:lpstr>WordPress (обзор) </vt:lpstr>
      <vt:lpstr>Плагины и темы </vt:lpstr>
      <vt:lpstr>Плагины и темы </vt:lpstr>
      <vt:lpstr>Плагины и темы </vt:lpstr>
      <vt:lpstr>Пользователи </vt:lpstr>
      <vt:lpstr>Типы материалов и структура </vt:lpstr>
      <vt:lpstr>Типы материалов и структура </vt:lpstr>
      <vt:lpstr>Структурировать и навигировать </vt:lpstr>
      <vt:lpstr>Медиаконтент </vt:lpstr>
      <vt:lpstr>Статистика и SEO-оптимизация </vt:lpstr>
      <vt:lpstr>Принципы организации шаблонов</vt:lpstr>
      <vt:lpstr>Презентация PowerPoint</vt:lpstr>
      <vt:lpstr>Подготовка вёрстки для CMS</vt:lpstr>
      <vt:lpstr>Задавайте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адаптивной верстки для СМS WORDPRESS</dc:title>
  <dc:creator>PC</dc:creator>
  <cp:lastModifiedBy>Ирина Трубчик</cp:lastModifiedBy>
  <cp:revision>1</cp:revision>
  <dcterms:modified xsi:type="dcterms:W3CDTF">2023-04-06T02:40:12Z</dcterms:modified>
</cp:coreProperties>
</file>