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6" r:id="rId2"/>
    <p:sldId id="257" r:id="rId3"/>
    <p:sldId id="261" r:id="rId4"/>
    <p:sldId id="262" r:id="rId5"/>
    <p:sldId id="266" r:id="rId6"/>
    <p:sldId id="267" r:id="rId7"/>
    <p:sldId id="268" r:id="rId8"/>
    <p:sldId id="270" r:id="rId9"/>
    <p:sldId id="269" r:id="rId10"/>
    <p:sldId id="272" r:id="rId11"/>
    <p:sldId id="273" r:id="rId12"/>
    <p:sldId id="263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89" r:id="rId47"/>
    <p:sldId id="290" r:id="rId48"/>
    <p:sldId id="295" r:id="rId49"/>
    <p:sldId id="296" r:id="rId50"/>
    <p:sldId id="264" r:id="rId51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16" y="67"/>
      </p:cViewPr>
      <p:guideLst>
        <p:guide orient="horz" pos="3012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23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78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87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588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04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7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4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49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11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2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6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88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1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1594485"/>
            <a:ext cx="7772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ru-RU" sz="4400" b="1" spc="-110" dirty="0" smtClean="0">
                <a:solidFill>
                  <a:schemeClr val="accent5">
                    <a:lumMod val="75000"/>
                  </a:schemeClr>
                </a:solidFill>
              </a:rPr>
              <a:t>Введение в </a:t>
            </a:r>
            <a:r>
              <a:rPr lang="en-US" sz="4400" b="1" spc="-110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endParaRPr sz="4400" dirty="0">
              <a:solidFill>
                <a:schemeClr val="accent5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idx="1"/>
          </p:nvPr>
        </p:nvSpPr>
        <p:spPr>
          <a:xfrm>
            <a:off x="1066800" y="3028950"/>
            <a:ext cx="7772400" cy="1107996"/>
          </a:xfrm>
        </p:spPr>
        <p:txBody>
          <a:bodyPr/>
          <a:lstStyle/>
          <a:p>
            <a:r>
              <a:rPr lang="ru-RU" sz="3600" b="1" spc="-110" dirty="0">
                <a:solidFill>
                  <a:schemeClr val="accent5">
                    <a:lumMod val="75000"/>
                  </a:schemeClr>
                </a:solidFill>
              </a:rPr>
              <a:t>Основы разработки </a:t>
            </a:r>
            <a:r>
              <a:rPr lang="en-US" sz="3600" b="1" spc="-110" dirty="0">
                <a:solidFill>
                  <a:schemeClr val="accent5">
                    <a:lumMod val="75000"/>
                  </a:schemeClr>
                </a:solidFill>
              </a:rPr>
              <a:t>web-</a:t>
            </a:r>
            <a:r>
              <a:rPr lang="ru-RU" sz="3600" b="1" spc="-110" dirty="0">
                <a:solidFill>
                  <a:schemeClr val="accent5">
                    <a:lumMod val="75000"/>
                  </a:schemeClr>
                </a:solidFill>
              </a:rPr>
              <a:t>интерфейсов</a:t>
            </a:r>
            <a:endParaRPr lang="ru-RU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598409" cy="2588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40" dirty="0">
                <a:solidFill>
                  <a:srgbClr val="7B4EFF"/>
                </a:solidFill>
                <a:latin typeface="Trebuchet MS"/>
                <a:cs typeface="Trebuchet MS"/>
              </a:rPr>
              <a:t>Имена</a:t>
            </a:r>
            <a:r>
              <a:rPr sz="2500" spc="-10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7B4EFF"/>
                </a:solidFill>
                <a:latin typeface="Trebuchet MS"/>
                <a:cs typeface="Trebuchet MS"/>
              </a:rPr>
              <a:t>переменных</a:t>
            </a:r>
            <a:r>
              <a:rPr sz="2500" spc="-10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7B4EFF"/>
                </a:solidFill>
                <a:latin typeface="Trebuchet MS"/>
                <a:cs typeface="Trebuchet MS"/>
              </a:rPr>
              <a:t>и</a:t>
            </a:r>
            <a:r>
              <a:rPr sz="2500" spc="-10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7B4EFF"/>
                </a:solidFill>
                <a:latin typeface="Trebuchet MS"/>
                <a:cs typeface="Trebuchet MS"/>
              </a:rPr>
              <a:t>констант</a:t>
            </a:r>
            <a:endParaRPr sz="2500">
              <a:latin typeface="Trebuchet MS"/>
              <a:cs typeface="Trebuchet MS"/>
            </a:endParaRPr>
          </a:p>
          <a:p>
            <a:pPr marL="469900" indent="-292100">
              <a:lnSpc>
                <a:spcPct val="100000"/>
              </a:lnSpc>
              <a:spcBef>
                <a:spcPts val="258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должны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начинаться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цифры,</a:t>
            </a:r>
            <a:endParaRPr sz="1800">
              <a:latin typeface="Roboto"/>
              <a:cs typeface="Roboto"/>
            </a:endParaRPr>
          </a:p>
          <a:p>
            <a:pPr marL="469900" marR="5080" indent="-292100">
              <a:lnSpc>
                <a:spcPct val="114999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25" dirty="0">
                <a:latin typeface="Roboto"/>
                <a:cs typeface="Roboto"/>
              </a:rPr>
              <a:t>из</a:t>
            </a:r>
            <a:r>
              <a:rPr sz="1800" dirty="0">
                <a:latin typeface="Roboto"/>
                <a:cs typeface="Roboto"/>
              </a:rPr>
              <a:t> спецсимволов </a:t>
            </a:r>
            <a:r>
              <a:rPr sz="1800" spc="-15" dirty="0">
                <a:latin typeface="Roboto"/>
                <a:cs typeface="Roboto"/>
              </a:rPr>
              <a:t>разрешены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только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нижнее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подчеркивание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«_»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доллар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«$»,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20" dirty="0">
                <a:latin typeface="Roboto"/>
                <a:cs typeface="Roboto"/>
              </a:rPr>
              <a:t>чувствительны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регистру:</a:t>
            </a:r>
            <a:endParaRPr sz="180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spc="-30" dirty="0">
                <a:latin typeface="Roboto"/>
                <a:cs typeface="Roboto"/>
              </a:rPr>
              <a:t>header,</a:t>
            </a:r>
            <a:r>
              <a:rPr sz="1800" spc="-5" dirty="0">
                <a:latin typeface="Roboto"/>
                <a:cs typeface="Roboto"/>
              </a:rPr>
              <a:t> Header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dirty="0">
                <a:latin typeface="Roboto"/>
                <a:cs typeface="Roboto"/>
              </a:rPr>
              <a:t> HEADER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разные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переменные,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5" dirty="0">
                <a:latin typeface="Roboto"/>
                <a:cs typeface="Roboto"/>
              </a:rPr>
              <a:t>должны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описывать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то,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что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них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хранится.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381875" cy="1521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5" dirty="0">
                <a:solidFill>
                  <a:srgbClr val="7B4EFF"/>
                </a:solidFill>
                <a:latin typeface="Trebuchet MS"/>
                <a:cs typeface="Trebuchet MS"/>
              </a:rPr>
              <a:t>Переменные</a:t>
            </a:r>
            <a:r>
              <a:rPr sz="2500" spc="-12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7B4EFF"/>
                </a:solidFill>
                <a:latin typeface="Trebuchet MS"/>
                <a:cs typeface="Trebuchet MS"/>
              </a:rPr>
              <a:t>и</a:t>
            </a:r>
            <a:r>
              <a:rPr sz="2500" spc="-114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7B4EFF"/>
                </a:solidFill>
                <a:latin typeface="Trebuchet MS"/>
                <a:cs typeface="Trebuchet MS"/>
              </a:rPr>
              <a:t>константы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ts val="2050"/>
              </a:lnSpc>
              <a:spcBef>
                <a:spcPts val="2650"/>
              </a:spcBef>
            </a:pPr>
            <a:r>
              <a:rPr sz="1800" spc="-30" dirty="0">
                <a:latin typeface="Roboto"/>
                <a:cs typeface="Roboto"/>
              </a:rPr>
              <a:t>Обратите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внимание,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что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let/const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мы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пишем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только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при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объявлении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переменной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spc="-5" dirty="0">
                <a:latin typeface="Roboto"/>
                <a:cs typeface="Roboto"/>
              </a:rPr>
              <a:t> первый </a:t>
            </a:r>
            <a:r>
              <a:rPr sz="1800" spc="-30" dirty="0">
                <a:latin typeface="Roboto"/>
                <a:cs typeface="Roboto"/>
              </a:rPr>
              <a:t>раз.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После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этого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мы</a:t>
            </a:r>
            <a:r>
              <a:rPr sz="1800" spc="-10" dirty="0">
                <a:latin typeface="Roboto"/>
                <a:cs typeface="Roboto"/>
              </a:rPr>
              <a:t> используем 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переменную/константу,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просто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указывая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её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имя.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585416"/>
            <a:ext cx="2421255" cy="26098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1800" spc="-20" dirty="0">
                <a:latin typeface="Roboto"/>
                <a:cs typeface="Roboto"/>
              </a:rPr>
              <a:t>const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myName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 </a:t>
            </a:r>
            <a:r>
              <a:rPr sz="1800" spc="-50" dirty="0">
                <a:latin typeface="Roboto"/>
                <a:cs typeface="Roboto"/>
              </a:rPr>
              <a:t>'Вася';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2846020"/>
            <a:ext cx="1558925" cy="26098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1800" spc="-15" dirty="0">
                <a:latin typeface="Roboto"/>
                <a:cs typeface="Roboto"/>
              </a:rPr>
              <a:t>let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myAge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15;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3106623"/>
            <a:ext cx="1789430" cy="25648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1800" spc="-10" dirty="0">
                <a:latin typeface="Roboto"/>
                <a:cs typeface="Roboto"/>
              </a:rPr>
              <a:t>myName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45" dirty="0" smtClean="0">
                <a:latin typeface="Roboto"/>
                <a:cs typeface="Roboto"/>
              </a:rPr>
              <a:t>'</a:t>
            </a:r>
            <a:r>
              <a:rPr lang="ru-RU" spc="-45" dirty="0" smtClean="0">
                <a:latin typeface="Roboto"/>
                <a:cs typeface="Roboto"/>
              </a:rPr>
              <a:t>Торт</a:t>
            </a:r>
            <a:r>
              <a:rPr sz="1800" spc="-45" dirty="0" smtClean="0">
                <a:latin typeface="Roboto"/>
                <a:cs typeface="Roboto"/>
              </a:rPr>
              <a:t>';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5" y="3367228"/>
            <a:ext cx="1122680" cy="26098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1800" spc="-10" dirty="0">
                <a:latin typeface="Roboto"/>
                <a:cs typeface="Roboto"/>
              </a:rPr>
              <a:t>myAge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50" dirty="0">
                <a:latin typeface="Roboto"/>
                <a:cs typeface="Roboto"/>
              </a:rPr>
              <a:t>3;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4008019"/>
            <a:ext cx="7524750" cy="5607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</a:pPr>
            <a:r>
              <a:rPr sz="1800" spc="35" dirty="0">
                <a:latin typeface="Roboto"/>
                <a:cs typeface="Roboto"/>
              </a:rPr>
              <a:t>А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так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35" dirty="0">
                <a:latin typeface="Roboto"/>
                <a:cs typeface="Roboto"/>
              </a:rPr>
              <a:t>же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каждую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команду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нужно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80" dirty="0">
                <a:latin typeface="Roboto"/>
                <a:cs typeface="Roboto"/>
              </a:rPr>
              <a:t>как-то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отделять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от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другой,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для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этого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каждая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строчка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должна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заканчиваться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точкой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запятой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«;».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8312784" cy="2893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5" dirty="0">
                <a:solidFill>
                  <a:srgbClr val="7B4EFF"/>
                </a:solidFill>
                <a:latin typeface="Trebuchet MS"/>
                <a:cs typeface="Trebuchet MS"/>
              </a:rPr>
              <a:t>Что</a:t>
            </a:r>
            <a:r>
              <a:rPr sz="2500" spc="-11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20" dirty="0">
                <a:solidFill>
                  <a:srgbClr val="7B4EFF"/>
                </a:solidFill>
                <a:latin typeface="Trebuchet MS"/>
                <a:cs typeface="Trebuchet MS"/>
              </a:rPr>
              <a:t>такое</a:t>
            </a:r>
            <a:r>
              <a:rPr sz="2500" spc="-10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7B4EFF"/>
                </a:solidFill>
                <a:latin typeface="Trebuchet MS"/>
                <a:cs typeface="Trebuchet MS"/>
              </a:rPr>
              <a:t>алгоритм?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sz="1800" b="1" dirty="0">
                <a:latin typeface="Roboto"/>
                <a:cs typeface="Roboto"/>
              </a:rPr>
              <a:t>Алгоритм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b="1" spc="-15" dirty="0">
                <a:latin typeface="Roboto"/>
                <a:cs typeface="Roboto"/>
              </a:rPr>
              <a:t>законченный</a:t>
            </a:r>
            <a:r>
              <a:rPr sz="1800" b="1" spc="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упорядоченный</a:t>
            </a:r>
            <a:r>
              <a:rPr sz="1800" b="1" spc="4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набор действий,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которые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нужно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предпринять,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чтобы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достигнуть</a:t>
            </a:r>
            <a:r>
              <a:rPr sz="1800" spc="2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прогнозируемого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результата.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10" dirty="0">
                <a:latin typeface="Roboto"/>
                <a:cs typeface="Roboto"/>
              </a:rPr>
              <a:t>Универсальный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5" dirty="0">
                <a:latin typeface="Roboto"/>
                <a:cs typeface="Roboto"/>
              </a:rPr>
              <a:t>Простой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25" dirty="0">
                <a:latin typeface="Roboto"/>
                <a:cs typeface="Roboto"/>
              </a:rPr>
              <a:t>Всегда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дает</a:t>
            </a:r>
            <a:r>
              <a:rPr sz="1800" spc="-10" dirty="0">
                <a:latin typeface="Roboto"/>
                <a:cs typeface="Roboto"/>
              </a:rPr>
              <a:t> конечный </a:t>
            </a:r>
            <a:r>
              <a:rPr sz="1800" spc="-40" dirty="0">
                <a:latin typeface="Roboto"/>
                <a:cs typeface="Roboto"/>
              </a:rPr>
              <a:t>результат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8312784" cy="2854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500" spc="35" dirty="0" smtClean="0">
                <a:solidFill>
                  <a:srgbClr val="7B4EFF"/>
                </a:solidFill>
                <a:latin typeface="Trebuchet MS"/>
                <a:cs typeface="Trebuchet MS"/>
              </a:rPr>
              <a:t>Оператор</a:t>
            </a:r>
            <a:endParaRPr sz="25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lang="ru-RU" sz="1800" b="1" dirty="0" smtClean="0">
                <a:latin typeface="Roboto"/>
                <a:cs typeface="Roboto"/>
              </a:rPr>
              <a:t>Оператор</a:t>
            </a:r>
            <a:r>
              <a:rPr sz="1800" b="1" spc="5" dirty="0" smtClean="0">
                <a:latin typeface="Roboto"/>
                <a:cs typeface="Roboto"/>
              </a:rPr>
              <a:t> </a:t>
            </a:r>
            <a:r>
              <a:rPr sz="1800" spc="-55" dirty="0" smtClean="0">
                <a:latin typeface="Roboto"/>
                <a:cs typeface="Roboto"/>
              </a:rPr>
              <a:t>—</a:t>
            </a:r>
            <a:r>
              <a:rPr lang="ru-RU" sz="1800" spc="-55" dirty="0" smtClean="0">
                <a:latin typeface="Roboto"/>
                <a:cs typeface="Roboto"/>
              </a:rPr>
              <a:t> это наименьшая автономная часть ЯП.</a:t>
            </a: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lang="ru-RU" spc="-55" dirty="0" smtClean="0">
                <a:latin typeface="Roboto"/>
                <a:cs typeface="Roboto"/>
              </a:rPr>
              <a:t>Операторы бывают:</a:t>
            </a:r>
          </a:p>
          <a:p>
            <a:pPr marL="298450" marR="5080" indent="-285750">
              <a:lnSpc>
                <a:spcPct val="114999"/>
              </a:lnSpc>
              <a:spcBef>
                <a:spcPts val="2255"/>
              </a:spcBef>
              <a:buFontTx/>
              <a:buChar char="-"/>
            </a:pPr>
            <a:r>
              <a:rPr lang="ru-RU" sz="1800" spc="-55" dirty="0" smtClean="0">
                <a:latin typeface="Roboto"/>
                <a:cs typeface="Roboto"/>
              </a:rPr>
              <a:t>унарные;</a:t>
            </a:r>
          </a:p>
          <a:p>
            <a:pPr marL="298450" marR="5080" indent="-285750">
              <a:lnSpc>
                <a:spcPct val="114999"/>
              </a:lnSpc>
              <a:spcBef>
                <a:spcPts val="2255"/>
              </a:spcBef>
              <a:buFontTx/>
              <a:buChar char="-"/>
            </a:pPr>
            <a:r>
              <a:rPr lang="ru-RU" spc="-55" dirty="0" smtClean="0">
                <a:latin typeface="Roboto"/>
                <a:cs typeface="Roboto"/>
              </a:rPr>
              <a:t>Бинарные.</a:t>
            </a:r>
            <a:endParaRPr sz="18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329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8312784" cy="10136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500" spc="35" dirty="0" smtClean="0">
                <a:solidFill>
                  <a:srgbClr val="7B4EFF"/>
                </a:solidFill>
                <a:latin typeface="Trebuchet MS"/>
                <a:cs typeface="Trebuchet MS"/>
              </a:rPr>
              <a:t>Унарный оператор</a:t>
            </a: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lang="ru-RU" sz="1800" b="1" dirty="0" smtClean="0">
                <a:latin typeface="Roboto"/>
                <a:cs typeface="Roboto"/>
              </a:rPr>
              <a:t>Применяется к одному операнду: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647950"/>
            <a:ext cx="7310973" cy="11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8312784" cy="10136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500" spc="35" dirty="0" smtClean="0">
                <a:solidFill>
                  <a:srgbClr val="7B4EFF"/>
                </a:solidFill>
                <a:latin typeface="Trebuchet MS"/>
                <a:cs typeface="Trebuchet MS"/>
              </a:rPr>
              <a:t>Бинарный оператор</a:t>
            </a: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lang="ru-RU" sz="1800" b="1" dirty="0" smtClean="0">
                <a:latin typeface="Roboto"/>
                <a:cs typeface="Roboto"/>
              </a:rPr>
              <a:t>Применяется к двум операндам: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375" y="2930024"/>
            <a:ext cx="6302035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8312784" cy="2890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500" spc="35" dirty="0" smtClean="0">
                <a:solidFill>
                  <a:srgbClr val="7B4EFF"/>
                </a:solidFill>
                <a:latin typeface="Trebuchet MS"/>
                <a:cs typeface="Trebuchet MS"/>
              </a:rPr>
              <a:t>Особенности названий операторов</a:t>
            </a:r>
          </a:p>
          <a:p>
            <a:pPr marL="363855" marR="5080" indent="-351790">
              <a:lnSpc>
                <a:spcPct val="1159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endParaRPr lang="ru-RU" b="1" spc="-10" dirty="0" smtClean="0">
              <a:solidFill>
                <a:srgbClr val="2C2D30"/>
              </a:solidFill>
              <a:latin typeface="Arial"/>
              <a:cs typeface="Arial"/>
            </a:endParaRPr>
          </a:p>
          <a:p>
            <a:pPr marL="363855" marR="5080" indent="-351790">
              <a:lnSpc>
                <a:spcPct val="1159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lang="ru-RU" b="1" spc="-10" dirty="0" smtClean="0">
                <a:solidFill>
                  <a:srgbClr val="2C2D30"/>
                </a:solidFill>
                <a:latin typeface="Arial"/>
                <a:cs typeface="Arial"/>
              </a:rPr>
              <a:t>инкремент </a:t>
            </a:r>
            <a:r>
              <a:rPr lang="ru-RU" spc="660" dirty="0">
                <a:solidFill>
                  <a:srgbClr val="2C2D30"/>
                </a:solidFill>
                <a:latin typeface="Microsoft Sans Serif"/>
                <a:cs typeface="Microsoft Sans Serif"/>
              </a:rPr>
              <a:t>— </a:t>
            </a:r>
            <a:r>
              <a:rPr lang="ru-RU" spc="-30" dirty="0">
                <a:solidFill>
                  <a:srgbClr val="2C2D30"/>
                </a:solidFill>
                <a:latin typeface="Microsoft Sans Serif"/>
                <a:cs typeface="Microsoft Sans Serif"/>
              </a:rPr>
              <a:t>означает </a:t>
            </a:r>
            <a:r>
              <a:rPr lang="ru-RU" spc="-15" dirty="0">
                <a:solidFill>
                  <a:srgbClr val="2C2D30"/>
                </a:solidFill>
                <a:latin typeface="Microsoft Sans Serif"/>
                <a:cs typeface="Microsoft Sans Serif"/>
              </a:rPr>
              <a:t>увеличение </a:t>
            </a:r>
            <a:r>
              <a:rPr lang="ru-RU" spc="-10" dirty="0">
                <a:solidFill>
                  <a:srgbClr val="2C2D30"/>
                </a:solidFill>
                <a:latin typeface="Microsoft Sans Serif"/>
                <a:cs typeface="Microsoft Sans Serif"/>
              </a:rPr>
              <a:t>операнда на установленный </a:t>
            </a:r>
            <a:r>
              <a:rPr lang="ru-RU" spc="-409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15" dirty="0">
                <a:solidFill>
                  <a:srgbClr val="2C2D30"/>
                </a:solidFill>
                <a:latin typeface="Microsoft Sans Serif"/>
                <a:cs typeface="Microsoft Sans Serif"/>
              </a:rPr>
              <a:t>фиксированный</a:t>
            </a:r>
            <a:r>
              <a:rPr lang="ru-RU" spc="15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15" dirty="0">
                <a:solidFill>
                  <a:srgbClr val="2C2D30"/>
                </a:solidFill>
                <a:latin typeface="Microsoft Sans Serif"/>
                <a:cs typeface="Microsoft Sans Serif"/>
              </a:rPr>
              <a:t>шаг</a:t>
            </a:r>
            <a:r>
              <a:rPr lang="ru-RU" spc="15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45" dirty="0">
                <a:solidFill>
                  <a:srgbClr val="2C2D30"/>
                </a:solidFill>
                <a:latin typeface="Microsoft Sans Serif"/>
                <a:cs typeface="Microsoft Sans Serif"/>
              </a:rPr>
              <a:t>(как</a:t>
            </a:r>
            <a:r>
              <a:rPr lang="ru-RU" spc="2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5" dirty="0">
                <a:solidFill>
                  <a:srgbClr val="2C2D30"/>
                </a:solidFill>
                <a:latin typeface="Microsoft Sans Serif"/>
                <a:cs typeface="Microsoft Sans Serif"/>
              </a:rPr>
              <a:t>правило,</a:t>
            </a:r>
            <a:r>
              <a:rPr lang="ru-RU" spc="15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10" dirty="0">
                <a:solidFill>
                  <a:srgbClr val="2C2D30"/>
                </a:solidFill>
                <a:latin typeface="Microsoft Sans Serif"/>
                <a:cs typeface="Microsoft Sans Serif"/>
              </a:rPr>
              <a:t>единицу).</a:t>
            </a:r>
            <a:r>
              <a:rPr lang="ru-RU" spc="15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10" dirty="0">
                <a:solidFill>
                  <a:srgbClr val="2C2D30"/>
                </a:solidFill>
                <a:latin typeface="Microsoft Sans Serif"/>
                <a:cs typeface="Microsoft Sans Serif"/>
              </a:rPr>
              <a:t>Он</a:t>
            </a:r>
            <a:r>
              <a:rPr lang="ru-RU" spc="2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35" dirty="0">
                <a:solidFill>
                  <a:srgbClr val="2C2D30"/>
                </a:solidFill>
                <a:latin typeface="Microsoft Sans Serif"/>
                <a:cs typeface="Microsoft Sans Serif"/>
              </a:rPr>
              <a:t>же</a:t>
            </a:r>
            <a:r>
              <a:rPr lang="ru-RU" spc="55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b="1" spc="-5" dirty="0">
                <a:solidFill>
                  <a:srgbClr val="2C2D30"/>
                </a:solidFill>
                <a:latin typeface="Arial"/>
                <a:cs typeface="Arial"/>
              </a:rPr>
              <a:t>a++</a:t>
            </a:r>
            <a:r>
              <a:rPr lang="ru-RU" b="1" dirty="0">
                <a:solidFill>
                  <a:srgbClr val="2C2D30"/>
                </a:solidFill>
                <a:latin typeface="Arial"/>
                <a:cs typeface="Arial"/>
              </a:rPr>
              <a:t> </a:t>
            </a:r>
            <a:r>
              <a:rPr lang="ru-RU" dirty="0">
                <a:solidFill>
                  <a:srgbClr val="2C2D30"/>
                </a:solidFill>
                <a:latin typeface="Microsoft Sans Serif"/>
                <a:cs typeface="Microsoft Sans Serif"/>
              </a:rPr>
              <a:t>или</a:t>
            </a:r>
            <a:r>
              <a:rPr lang="ru-RU" spc="2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b="1" spc="-5" dirty="0">
                <a:solidFill>
                  <a:srgbClr val="2C2D30"/>
                </a:solidFill>
                <a:latin typeface="Arial"/>
                <a:cs typeface="Arial"/>
              </a:rPr>
              <a:t>a+1</a:t>
            </a:r>
            <a:r>
              <a:rPr lang="ru-RU" spc="-5" dirty="0">
                <a:solidFill>
                  <a:srgbClr val="2C2D30"/>
                </a:solidFill>
                <a:latin typeface="Microsoft Sans Serif"/>
                <a:cs typeface="Microsoft Sans Serif"/>
              </a:rPr>
              <a:t>;</a:t>
            </a:r>
            <a:endParaRPr lang="ru-RU" dirty="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lang="ru-RU" b="1" spc="-10" dirty="0">
                <a:solidFill>
                  <a:srgbClr val="2C2D30"/>
                </a:solidFill>
                <a:latin typeface="Arial"/>
                <a:cs typeface="Arial"/>
              </a:rPr>
              <a:t>декремент</a:t>
            </a:r>
            <a:r>
              <a:rPr lang="ru-RU" b="1" spc="5" dirty="0">
                <a:solidFill>
                  <a:srgbClr val="2C2D30"/>
                </a:solidFill>
                <a:latin typeface="Arial"/>
                <a:cs typeface="Arial"/>
              </a:rPr>
              <a:t> </a:t>
            </a:r>
            <a:r>
              <a:rPr lang="ru-RU" spc="660" dirty="0">
                <a:solidFill>
                  <a:srgbClr val="2C2D30"/>
                </a:solidFill>
                <a:latin typeface="Microsoft Sans Serif"/>
                <a:cs typeface="Microsoft Sans Serif"/>
              </a:rPr>
              <a:t>—</a:t>
            </a:r>
            <a:r>
              <a:rPr lang="ru-RU" spc="15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10" dirty="0">
                <a:solidFill>
                  <a:srgbClr val="2C2D30"/>
                </a:solidFill>
                <a:latin typeface="Microsoft Sans Serif"/>
                <a:cs typeface="Microsoft Sans Serif"/>
              </a:rPr>
              <a:t>обратная</a:t>
            </a:r>
            <a:r>
              <a:rPr lang="ru-RU" spc="2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20" dirty="0">
                <a:solidFill>
                  <a:srgbClr val="2C2D30"/>
                </a:solidFill>
                <a:latin typeface="Microsoft Sans Serif"/>
                <a:cs typeface="Microsoft Sans Serif"/>
              </a:rPr>
              <a:t>инкременту</a:t>
            </a:r>
            <a:r>
              <a:rPr lang="ru-RU" spc="15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10" dirty="0">
                <a:solidFill>
                  <a:srgbClr val="2C2D30"/>
                </a:solidFill>
                <a:latin typeface="Microsoft Sans Serif"/>
                <a:cs typeface="Microsoft Sans Serif"/>
              </a:rPr>
              <a:t>операция:</a:t>
            </a:r>
            <a:r>
              <a:rPr lang="ru-RU" spc="35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b="1" spc="-5" dirty="0">
                <a:solidFill>
                  <a:srgbClr val="2C2D30"/>
                </a:solidFill>
                <a:latin typeface="Arial"/>
                <a:cs typeface="Arial"/>
              </a:rPr>
              <a:t>a--</a:t>
            </a:r>
            <a:r>
              <a:rPr lang="ru-RU" b="1" spc="440" dirty="0">
                <a:solidFill>
                  <a:srgbClr val="2C2D30"/>
                </a:solidFill>
                <a:latin typeface="Arial"/>
                <a:cs typeface="Arial"/>
              </a:rPr>
              <a:t> </a:t>
            </a:r>
            <a:r>
              <a:rPr lang="ru-RU" dirty="0">
                <a:solidFill>
                  <a:srgbClr val="2C2D30"/>
                </a:solidFill>
                <a:latin typeface="Microsoft Sans Serif"/>
                <a:cs typeface="Microsoft Sans Serif"/>
              </a:rPr>
              <a:t>или</a:t>
            </a:r>
            <a:r>
              <a:rPr lang="ru-RU" spc="3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b="1" spc="-5" dirty="0">
                <a:solidFill>
                  <a:srgbClr val="2C2D30"/>
                </a:solidFill>
                <a:latin typeface="Arial"/>
                <a:cs typeface="Arial"/>
              </a:rPr>
              <a:t>a-1</a:t>
            </a:r>
            <a:r>
              <a:rPr lang="ru-RU" spc="-5" dirty="0">
                <a:solidFill>
                  <a:srgbClr val="2C2D30"/>
                </a:solidFill>
                <a:latin typeface="Microsoft Sans Serif"/>
                <a:cs typeface="Microsoft Sans Serif"/>
              </a:rPr>
              <a:t>;</a:t>
            </a:r>
            <a:endParaRPr lang="ru-RU" dirty="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1305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r>
              <a:rPr lang="ru-RU" b="1" spc="-10" dirty="0">
                <a:solidFill>
                  <a:srgbClr val="2C2D30"/>
                </a:solidFill>
                <a:latin typeface="Arial"/>
                <a:cs typeface="Arial"/>
              </a:rPr>
              <a:t>конкатенация</a:t>
            </a:r>
            <a:r>
              <a:rPr lang="ru-RU" b="1" spc="5" dirty="0">
                <a:solidFill>
                  <a:srgbClr val="2C2D30"/>
                </a:solidFill>
                <a:latin typeface="Arial"/>
                <a:cs typeface="Arial"/>
              </a:rPr>
              <a:t> </a:t>
            </a:r>
            <a:r>
              <a:rPr lang="ru-RU" spc="660" dirty="0">
                <a:solidFill>
                  <a:srgbClr val="2C2D30"/>
                </a:solidFill>
                <a:latin typeface="Microsoft Sans Serif"/>
                <a:cs typeface="Microsoft Sans Serif"/>
              </a:rPr>
              <a:t>—</a:t>
            </a:r>
            <a:r>
              <a:rPr lang="ru-RU" spc="2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10" dirty="0">
                <a:solidFill>
                  <a:srgbClr val="2C2D30"/>
                </a:solidFill>
                <a:latin typeface="Microsoft Sans Serif"/>
                <a:cs typeface="Microsoft Sans Serif"/>
              </a:rPr>
              <a:t>сложение</a:t>
            </a:r>
            <a:r>
              <a:rPr lang="ru-RU" spc="2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20" dirty="0">
                <a:solidFill>
                  <a:srgbClr val="2C2D30"/>
                </a:solidFill>
                <a:latin typeface="Microsoft Sans Serif"/>
                <a:cs typeface="Microsoft Sans Serif"/>
              </a:rPr>
              <a:t>строк.</a:t>
            </a:r>
            <a:r>
              <a:rPr lang="ru-RU" spc="2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10" dirty="0">
                <a:solidFill>
                  <a:srgbClr val="2C2D30"/>
                </a:solidFill>
                <a:latin typeface="Microsoft Sans Serif"/>
                <a:cs typeface="Microsoft Sans Serif"/>
              </a:rPr>
              <a:t>Обратной</a:t>
            </a:r>
            <a:r>
              <a:rPr lang="ru-RU" spc="2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10" dirty="0">
                <a:solidFill>
                  <a:srgbClr val="2C2D30"/>
                </a:solidFill>
                <a:latin typeface="Microsoft Sans Serif"/>
                <a:cs typeface="Microsoft Sans Serif"/>
              </a:rPr>
              <a:t>операции</a:t>
            </a:r>
            <a:r>
              <a:rPr lang="ru-RU" spc="20" dirty="0">
                <a:solidFill>
                  <a:srgbClr val="2C2D30"/>
                </a:solidFill>
                <a:latin typeface="Microsoft Sans Serif"/>
                <a:cs typeface="Microsoft Sans Serif"/>
              </a:rPr>
              <a:t> </a:t>
            </a:r>
            <a:r>
              <a:rPr lang="ru-RU" spc="-65" dirty="0">
                <a:solidFill>
                  <a:srgbClr val="2C2D30"/>
                </a:solidFill>
                <a:latin typeface="Microsoft Sans Serif"/>
                <a:cs typeface="Microsoft Sans Serif"/>
              </a:rPr>
              <a:t>нет.</a:t>
            </a:r>
            <a:endParaRPr lang="ru-RU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endParaRPr sz="18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077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8312784" cy="13477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500" spc="35" dirty="0" smtClean="0">
                <a:solidFill>
                  <a:srgbClr val="7B4EFF"/>
                </a:solidFill>
                <a:latin typeface="Trebuchet MS"/>
                <a:cs typeface="Trebuchet MS"/>
              </a:rPr>
              <a:t>Приоритеты операторов</a:t>
            </a:r>
          </a:p>
          <a:p>
            <a:pPr marL="363855" marR="5080" indent="-351790">
              <a:lnSpc>
                <a:spcPct val="1159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endParaRPr lang="ru-RU" b="1" spc="-10" dirty="0" smtClean="0">
              <a:solidFill>
                <a:srgbClr val="2C2D30"/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endParaRPr sz="1800" dirty="0">
              <a:latin typeface="Roboto"/>
              <a:cs typeface="Roboto"/>
            </a:endParaRPr>
          </a:p>
        </p:txBody>
      </p:sp>
      <p:graphicFrame>
        <p:nvGraphicFramePr>
          <p:cNvPr id="6" name="object 2"/>
          <p:cNvGraphicFramePr>
            <a:graphicFrameLocks noGrp="1"/>
          </p:cNvGraphicFramePr>
          <p:nvPr/>
        </p:nvGraphicFramePr>
        <p:xfrm>
          <a:off x="564822" y="1595072"/>
          <a:ext cx="6989445" cy="35420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8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19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Оператор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Описание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9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]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704215">
                        <a:lnSpc>
                          <a:spcPct val="114599"/>
                        </a:lnSpc>
                        <a:spcBef>
                          <a:spcPts val="155"/>
                        </a:spcBef>
                      </a:pPr>
                      <a:r>
                        <a:rPr sz="1200" spc="-2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Доступ </a:t>
                      </a:r>
                      <a:r>
                        <a:rPr sz="1200" spc="-7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к</a:t>
                      </a:r>
                      <a:r>
                        <a:rPr sz="1200" spc="-7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полям,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индексация массивов,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вызовы функций 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 </a:t>
                      </a:r>
                      <a:r>
                        <a:rPr sz="1200" spc="-30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группировка</a:t>
                      </a:r>
                      <a:r>
                        <a:rPr sz="1200" spc="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выражений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 marR="56515">
                        <a:lnSpc>
                          <a:spcPct val="114599"/>
                        </a:lnSpc>
                        <a:spcBef>
                          <a:spcPts val="3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++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--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!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delete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sz="1200" b="1" spc="-3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typeof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643890">
                        <a:lnSpc>
                          <a:spcPct val="114599"/>
                        </a:lnSpc>
                        <a:spcBef>
                          <a:spcPts val="355"/>
                        </a:spcBef>
                      </a:pP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Унарные</a:t>
                      </a:r>
                      <a:r>
                        <a:rPr sz="1200" spc="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операторы,</a:t>
                      </a:r>
                      <a:r>
                        <a:rPr sz="1200" spc="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тип</a:t>
                      </a:r>
                      <a:r>
                        <a:rPr sz="1200" spc="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возвращаемых</a:t>
                      </a:r>
                      <a:r>
                        <a:rPr sz="1200" spc="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данных,</a:t>
                      </a:r>
                      <a:r>
                        <a:rPr sz="1200" spc="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создание </a:t>
                      </a:r>
                      <a:r>
                        <a:rPr sz="1200" spc="-30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объектов,</a:t>
                      </a:r>
                      <a:r>
                        <a:rPr sz="1200" spc="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неопределенные</a:t>
                      </a:r>
                      <a:r>
                        <a:rPr sz="1200" spc="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значения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Умножение,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деление,</a:t>
                      </a:r>
                      <a:r>
                        <a:rPr sz="120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деление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sz="120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модулю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Сложение,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вычитание,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объединение</a:t>
                      </a:r>
                      <a:r>
                        <a:rPr sz="120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строк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&lt;&lt;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&gt;&gt;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&gt;&gt;&gt;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Сдвиг</a:t>
                      </a:r>
                      <a:r>
                        <a:rPr sz="1200" spc="-2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битов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4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8312784" cy="13477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500" spc="35" dirty="0" smtClean="0">
                <a:solidFill>
                  <a:srgbClr val="7B4EFF"/>
                </a:solidFill>
                <a:latin typeface="Trebuchet MS"/>
                <a:cs typeface="Trebuchet MS"/>
              </a:rPr>
              <a:t>Приоритеты операторов</a:t>
            </a:r>
          </a:p>
          <a:p>
            <a:pPr marL="363855" marR="5080" indent="-351790">
              <a:lnSpc>
                <a:spcPct val="1159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endParaRPr lang="ru-RU" b="1" spc="-10" dirty="0" smtClean="0">
              <a:solidFill>
                <a:srgbClr val="2C2D30"/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endParaRPr sz="1800" dirty="0">
              <a:latin typeface="Roboto"/>
              <a:cs typeface="Roboto"/>
            </a:endParaRPr>
          </a:p>
        </p:txBody>
      </p:sp>
      <p:graphicFrame>
        <p:nvGraphicFramePr>
          <p:cNvPr id="7" name="object 2"/>
          <p:cNvGraphicFramePr>
            <a:graphicFrameLocks noGrp="1"/>
          </p:cNvGraphicFramePr>
          <p:nvPr/>
        </p:nvGraphicFramePr>
        <p:xfrm>
          <a:off x="564822" y="1588223"/>
          <a:ext cx="6960870" cy="3548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624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Оператор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Описание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9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&lt;=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&gt;=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instanceof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741045">
                        <a:lnSpc>
                          <a:spcPct val="114599"/>
                        </a:lnSpc>
                        <a:spcBef>
                          <a:spcPts val="155"/>
                        </a:spcBef>
                      </a:pP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Меньше,</a:t>
                      </a:r>
                      <a:r>
                        <a:rPr sz="1200" spc="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меньше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или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равно,</a:t>
                      </a:r>
                      <a:r>
                        <a:rPr sz="1200" spc="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больше,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больше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или</a:t>
                      </a:r>
                      <a:r>
                        <a:rPr sz="1200" spc="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равно, </a:t>
                      </a:r>
                      <a:r>
                        <a:rPr sz="1200" spc="-30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instanceof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==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!=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===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!==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Равенство,</a:t>
                      </a:r>
                      <a:r>
                        <a:rPr sz="1200" spc="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неравенство,</a:t>
                      </a:r>
                      <a:r>
                        <a:rPr sz="1200" spc="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строгое</a:t>
                      </a:r>
                      <a:r>
                        <a:rPr sz="1200" spc="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равенство,</a:t>
                      </a:r>
                      <a:r>
                        <a:rPr sz="1200" spc="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строгое</a:t>
                      </a:r>
                      <a:r>
                        <a:rPr sz="1200" spc="2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неравенство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Побитовое</a:t>
                      </a:r>
                      <a:r>
                        <a:rPr sz="1200" spc="-2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^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Побитовое</a:t>
                      </a:r>
                      <a:r>
                        <a:rPr sz="120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исключающее</a:t>
                      </a:r>
                      <a:r>
                        <a:rPr sz="120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ИЛИ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|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Побитовое</a:t>
                      </a:r>
                      <a:r>
                        <a:rPr sz="1200" spc="-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ИЛИ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9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8312784" cy="13477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500" spc="35" dirty="0" smtClean="0">
                <a:solidFill>
                  <a:srgbClr val="7B4EFF"/>
                </a:solidFill>
                <a:latin typeface="Trebuchet MS"/>
                <a:cs typeface="Trebuchet MS"/>
              </a:rPr>
              <a:t>Приоритеты операторов</a:t>
            </a:r>
          </a:p>
          <a:p>
            <a:pPr marL="363855" marR="5080" indent="-351790">
              <a:lnSpc>
                <a:spcPct val="115900"/>
              </a:lnSpc>
              <a:spcBef>
                <a:spcPts val="100"/>
              </a:spcBef>
              <a:buFont typeface="Microsoft Sans Serif"/>
              <a:buChar char="●"/>
              <a:tabLst>
                <a:tab pos="363855" algn="l"/>
                <a:tab pos="364490" algn="l"/>
              </a:tabLst>
            </a:pPr>
            <a:endParaRPr lang="ru-RU" b="1" spc="-10" dirty="0" smtClean="0">
              <a:solidFill>
                <a:srgbClr val="2C2D30"/>
              </a:solidFill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endParaRPr sz="1800" dirty="0">
              <a:latin typeface="Roboto"/>
              <a:cs typeface="Roboto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/>
        </p:nvGraphicFramePr>
        <p:xfrm>
          <a:off x="1181271" y="1574422"/>
          <a:ext cx="6389370" cy="2943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624"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Оператор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Описание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2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&amp;&amp;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Логическое</a:t>
                      </a:r>
                      <a:r>
                        <a:rPr sz="1200" spc="-3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62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Логическое</a:t>
                      </a:r>
                      <a:r>
                        <a:rPr sz="1200" spc="-3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3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ИЛИ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62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?: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Условный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оператор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62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Присваивание,</a:t>
                      </a:r>
                      <a:r>
                        <a:rPr sz="1200" spc="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присваивание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с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операцией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(например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+=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и</a:t>
                      </a:r>
                      <a:r>
                        <a:rPr sz="1200" spc="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&amp;=)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62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Вычисление</a:t>
                      </a:r>
                      <a:r>
                        <a:rPr sz="1200" spc="-1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20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нескольких</a:t>
                      </a:r>
                      <a:r>
                        <a:rPr sz="1200" spc="-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5" dirty="0">
                          <a:solidFill>
                            <a:srgbClr val="222222"/>
                          </a:solidFill>
                          <a:latin typeface="Microsoft Sans Serif"/>
                          <a:cs typeface="Microsoft Sans Serif"/>
                        </a:rPr>
                        <a:t>выражений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DC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2750" y="1581150"/>
            <a:ext cx="810125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Основные возможности </a:t>
            </a:r>
            <a:r>
              <a:rPr lang="en-US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JS.</a:t>
            </a:r>
            <a:r>
              <a:rPr lang="ru-RU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/>
            </a:r>
            <a:br>
              <a:rPr lang="ru-RU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</a:br>
            <a:r>
              <a:rPr lang="ru-RU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Базовые </a:t>
            </a:r>
            <a:r>
              <a:rPr lang="ru-RU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структуры и типы данных. </a:t>
            </a:r>
            <a:r>
              <a:rPr lang="ru-RU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/>
            </a:r>
            <a:br>
              <a:rPr lang="ru-RU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</a:br>
            <a:r>
              <a:rPr lang="ru-RU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Организация </a:t>
            </a:r>
            <a:r>
              <a:rPr lang="ru-RU" sz="3200" b="1" spc="-20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кода.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4840605" cy="11695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500" spc="60" dirty="0" smtClean="0">
                <a:solidFill>
                  <a:srgbClr val="7B4EFF"/>
                </a:solidFill>
                <a:latin typeface="Trebuchet MS"/>
                <a:cs typeface="Trebuchet MS"/>
              </a:rPr>
              <a:t>Блок-схемы для предварительной работы с программой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66950"/>
            <a:ext cx="680385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1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4840605" cy="11695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500" spc="60" dirty="0" smtClean="0">
                <a:solidFill>
                  <a:srgbClr val="7B4EFF"/>
                </a:solidFill>
                <a:latin typeface="Trebuchet MS"/>
                <a:cs typeface="Trebuchet MS"/>
              </a:rPr>
              <a:t>Блок-схемы для предварительного проектирования программы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5" y="2086653"/>
            <a:ext cx="3200400" cy="14330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91" y="1581150"/>
            <a:ext cx="1643809" cy="24017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32" y="4019550"/>
            <a:ext cx="4997151" cy="107859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124" y="1855470"/>
            <a:ext cx="3722399" cy="20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59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4725" y="657648"/>
            <a:ext cx="6941820" cy="164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80" dirty="0">
                <a:solidFill>
                  <a:srgbClr val="F66C41"/>
                </a:solidFill>
                <a:latin typeface="Trebuchet MS"/>
                <a:cs typeface="Trebuchet MS"/>
              </a:rPr>
              <a:t>Начало</a:t>
            </a:r>
            <a:r>
              <a:rPr sz="2500" spc="-110" dirty="0">
                <a:solidFill>
                  <a:srgbClr val="F66C41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F66C41"/>
                </a:solidFill>
                <a:latin typeface="Trebuchet MS"/>
                <a:cs typeface="Trebuchet MS"/>
              </a:rPr>
              <a:t>работы</a:t>
            </a:r>
            <a:r>
              <a:rPr sz="2500" spc="-105" dirty="0">
                <a:solidFill>
                  <a:srgbClr val="F66C41"/>
                </a:solidFill>
                <a:latin typeface="Trebuchet MS"/>
                <a:cs typeface="Trebuchet MS"/>
              </a:rPr>
              <a:t> </a:t>
            </a:r>
            <a:r>
              <a:rPr sz="2500" spc="-40" dirty="0">
                <a:solidFill>
                  <a:srgbClr val="F66C41"/>
                </a:solidFill>
                <a:latin typeface="Trebuchet MS"/>
                <a:cs typeface="Trebuchet MS"/>
              </a:rPr>
              <a:t>с</a:t>
            </a:r>
            <a:r>
              <a:rPr sz="2500" spc="-105" dirty="0">
                <a:solidFill>
                  <a:srgbClr val="F66C41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F66C41"/>
                </a:solidFill>
                <a:latin typeface="Trebuchet MS"/>
                <a:cs typeface="Trebuchet MS"/>
              </a:rPr>
              <a:t>кодом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sz="1800" spc="-30" dirty="0">
                <a:latin typeface="Roboto"/>
                <a:cs typeface="Roboto"/>
              </a:rPr>
              <a:t>Откройте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файлы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index.html</a:t>
            </a:r>
            <a:r>
              <a:rPr sz="1800" b="1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script.js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редакторе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кода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VS</a:t>
            </a:r>
            <a:r>
              <a:rPr sz="1800" dirty="0">
                <a:latin typeface="Roboto"/>
                <a:cs typeface="Roboto"/>
              </a:rPr>
              <a:t> Code.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Проверьте,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что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скрипт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подключен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странице.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Roboto"/>
                <a:cs typeface="Roboto"/>
              </a:rPr>
              <a:t>Далее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будем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писать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0" dirty="0">
                <a:latin typeface="Roboto"/>
                <a:cs typeface="Roboto"/>
              </a:rPr>
              <a:t>код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файле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script.js</a:t>
            </a:r>
            <a:r>
              <a:rPr sz="1800" spc="-5" dirty="0">
                <a:latin typeface="Roboto"/>
                <a:cs typeface="Roboto"/>
              </a:rPr>
              <a:t> со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строки</a:t>
            </a:r>
            <a:r>
              <a:rPr sz="1800" spc="-10" dirty="0">
                <a:latin typeface="Roboto"/>
                <a:cs typeface="Roboto"/>
              </a:rPr>
              <a:t> 34.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14775"/>
            <a:ext cx="9143999" cy="14942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4725" y="657648"/>
            <a:ext cx="7840345" cy="1326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80" dirty="0">
                <a:solidFill>
                  <a:srgbClr val="F66C41"/>
                </a:solidFill>
                <a:latin typeface="Trebuchet MS"/>
                <a:cs typeface="Trebuchet MS"/>
              </a:rPr>
              <a:t>Начало</a:t>
            </a:r>
            <a:r>
              <a:rPr sz="2500" spc="-110" dirty="0">
                <a:solidFill>
                  <a:srgbClr val="F66C41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F66C41"/>
                </a:solidFill>
                <a:latin typeface="Trebuchet MS"/>
                <a:cs typeface="Trebuchet MS"/>
              </a:rPr>
              <a:t>работы</a:t>
            </a:r>
            <a:r>
              <a:rPr sz="2500" spc="-105" dirty="0">
                <a:solidFill>
                  <a:srgbClr val="F66C41"/>
                </a:solidFill>
                <a:latin typeface="Trebuchet MS"/>
                <a:cs typeface="Trebuchet MS"/>
              </a:rPr>
              <a:t> </a:t>
            </a:r>
            <a:r>
              <a:rPr sz="2500" spc="-40" dirty="0">
                <a:solidFill>
                  <a:srgbClr val="F66C41"/>
                </a:solidFill>
                <a:latin typeface="Trebuchet MS"/>
                <a:cs typeface="Trebuchet MS"/>
              </a:rPr>
              <a:t>с</a:t>
            </a:r>
            <a:r>
              <a:rPr sz="2500" spc="-105" dirty="0">
                <a:solidFill>
                  <a:srgbClr val="F66C41"/>
                </a:solidFill>
                <a:latin typeface="Trebuchet MS"/>
                <a:cs typeface="Trebuchet MS"/>
              </a:rPr>
              <a:t> </a:t>
            </a:r>
            <a:r>
              <a:rPr sz="2500" spc="30" dirty="0">
                <a:solidFill>
                  <a:srgbClr val="F66C41"/>
                </a:solidFill>
                <a:latin typeface="Trebuchet MS"/>
                <a:cs typeface="Trebuchet MS"/>
              </a:rPr>
              <a:t>кодом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sz="1800" spc="-25" dirty="0">
                <a:latin typeface="Roboto"/>
                <a:cs typeface="Roboto"/>
              </a:rPr>
              <a:t>Создадим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dirty="0">
                <a:latin typeface="Roboto"/>
                <a:cs typeface="Roboto"/>
              </a:rPr>
              <a:t> нашей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программе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переменные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что-нибудь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них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запишем,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например,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ваше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имя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возраст: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2173936"/>
            <a:ext cx="242125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0" dirty="0">
                <a:latin typeface="Roboto"/>
                <a:cs typeface="Roboto"/>
              </a:rPr>
              <a:t>const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myName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 </a:t>
            </a:r>
            <a:r>
              <a:rPr sz="1800" spc="-50" dirty="0">
                <a:latin typeface="Roboto"/>
                <a:cs typeface="Roboto"/>
              </a:rPr>
              <a:t>'Вася';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2489404"/>
            <a:ext cx="155892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5" dirty="0">
                <a:latin typeface="Roboto"/>
                <a:cs typeface="Roboto"/>
              </a:rPr>
              <a:t>let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myAge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15;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4724400" y="30058"/>
            <a:ext cx="4346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484060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solidFill>
                  <a:srgbClr val="7B4EFF"/>
                </a:solidFill>
                <a:latin typeface="Trebuchet MS"/>
                <a:cs typeface="Trebuchet MS"/>
              </a:rPr>
              <a:t>Как</a:t>
            </a:r>
            <a:r>
              <a:rPr sz="2500" spc="-9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7B4EFF"/>
                </a:solidFill>
                <a:latin typeface="Trebuchet MS"/>
                <a:cs typeface="Trebuchet MS"/>
              </a:rPr>
              <a:t>узнать,</a:t>
            </a:r>
            <a:r>
              <a:rPr sz="2500" spc="-9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7B4EFF"/>
                </a:solidFill>
                <a:latin typeface="Trebuchet MS"/>
                <a:cs typeface="Trebuchet MS"/>
              </a:rPr>
              <a:t>что</a:t>
            </a:r>
            <a:r>
              <a:rPr sz="2500" spc="-9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7B4EFF"/>
                </a:solidFill>
                <a:latin typeface="Trebuchet MS"/>
                <a:cs typeface="Trebuchet MS"/>
              </a:rPr>
              <a:t>делает</a:t>
            </a:r>
            <a:r>
              <a:rPr sz="2500" spc="-9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7B4EFF"/>
                </a:solidFill>
                <a:latin typeface="Trebuchet MS"/>
                <a:cs typeface="Trebuchet MS"/>
              </a:rPr>
              <a:t>наш</a:t>
            </a:r>
            <a:r>
              <a:rPr sz="2500" spc="-9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7B4EFF"/>
                </a:solidFill>
                <a:latin typeface="Trebuchet MS"/>
                <a:cs typeface="Trebuchet MS"/>
              </a:rPr>
              <a:t>код?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795476"/>
            <a:ext cx="791083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Консоль</a:t>
            </a:r>
            <a:r>
              <a:rPr sz="1800" b="1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инструмент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разработчика,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который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помогает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тестировать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код.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Если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во </a:t>
            </a:r>
            <a:r>
              <a:rPr sz="1800" spc="-15" dirty="0">
                <a:latin typeface="Roboto"/>
                <a:cs typeface="Roboto"/>
              </a:rPr>
              <a:t>время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выполнения </a:t>
            </a:r>
            <a:r>
              <a:rPr sz="1800" spc="-15" dirty="0">
                <a:latin typeface="Roboto"/>
                <a:cs typeface="Roboto"/>
              </a:rPr>
              <a:t>скрипта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возникнет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ошибка,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dirty="0">
                <a:latin typeface="Roboto"/>
                <a:cs typeface="Roboto"/>
              </a:rPr>
              <a:t> консоли 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появится </a:t>
            </a:r>
            <a:r>
              <a:rPr sz="1800" spc="-5" dirty="0">
                <a:latin typeface="Roboto"/>
                <a:cs typeface="Roboto"/>
              </a:rPr>
              <a:t>сообщение </a:t>
            </a:r>
            <a:r>
              <a:rPr sz="1800" dirty="0">
                <a:latin typeface="Roboto"/>
                <a:cs typeface="Roboto"/>
              </a:rPr>
              <a:t>о ней. </a:t>
            </a:r>
            <a:r>
              <a:rPr sz="1800" spc="35" dirty="0">
                <a:latin typeface="Roboto"/>
                <a:cs typeface="Roboto"/>
              </a:rPr>
              <a:t>А </a:t>
            </a:r>
            <a:r>
              <a:rPr sz="1800" spc="-5" dirty="0">
                <a:latin typeface="Roboto"/>
                <a:cs typeface="Roboto"/>
              </a:rPr>
              <a:t>ещё </a:t>
            </a:r>
            <a:r>
              <a:rPr sz="1800" spc="5" dirty="0">
                <a:latin typeface="Roboto"/>
                <a:cs typeface="Roboto"/>
              </a:rPr>
              <a:t>в </a:t>
            </a:r>
            <a:r>
              <a:rPr sz="1800" spc="-5" dirty="0">
                <a:latin typeface="Roboto"/>
                <a:cs typeface="Roboto"/>
              </a:rPr>
              <a:t>консоль </a:t>
            </a:r>
            <a:r>
              <a:rPr sz="1800" spc="10" dirty="0">
                <a:latin typeface="Roboto"/>
                <a:cs typeface="Roboto"/>
              </a:rPr>
              <a:t>можно </a:t>
            </a:r>
            <a:r>
              <a:rPr sz="1800" spc="-25" dirty="0">
                <a:latin typeface="Roboto"/>
                <a:cs typeface="Roboto"/>
              </a:rPr>
              <a:t>выводить </a:t>
            </a:r>
            <a:r>
              <a:rPr sz="1800" spc="-35" dirty="0">
                <a:latin typeface="Roboto"/>
                <a:cs typeface="Roboto"/>
              </a:rPr>
              <a:t>текстовые 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подсказки.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4724400" y="30058"/>
            <a:ext cx="4346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1600" y="100436"/>
            <a:ext cx="38894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6373" y="2152387"/>
            <a:ext cx="3183498" cy="29510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725" y="657648"/>
            <a:ext cx="7112634" cy="2740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0" dirty="0">
                <a:solidFill>
                  <a:srgbClr val="F66C41"/>
                </a:solidFill>
                <a:latin typeface="Trebuchet MS"/>
                <a:cs typeface="Trebuchet MS"/>
              </a:rPr>
              <a:t>Консоль</a:t>
            </a:r>
            <a:endParaRPr sz="2500">
              <a:latin typeface="Trebuchet MS"/>
              <a:cs typeface="Trebuchet MS"/>
            </a:endParaRPr>
          </a:p>
          <a:p>
            <a:pPr marL="12700" marR="5080" algn="just">
              <a:lnSpc>
                <a:spcPct val="114999"/>
              </a:lnSpc>
              <a:spcBef>
                <a:spcPts val="2255"/>
              </a:spcBef>
            </a:pPr>
            <a:r>
              <a:rPr sz="1800" spc="-30" dirty="0">
                <a:latin typeface="Roboto"/>
                <a:cs typeface="Roboto"/>
              </a:rPr>
              <a:t>Чтобы открыть </a:t>
            </a:r>
            <a:r>
              <a:rPr sz="1800" spc="-5" dirty="0">
                <a:latin typeface="Roboto"/>
                <a:cs typeface="Roboto"/>
              </a:rPr>
              <a:t>консоль, </a:t>
            </a:r>
            <a:r>
              <a:rPr sz="1800" spc="-30" dirty="0">
                <a:latin typeface="Roboto"/>
                <a:cs typeface="Roboto"/>
              </a:rPr>
              <a:t>откройте </a:t>
            </a:r>
            <a:r>
              <a:rPr sz="1800" spc="-20" dirty="0">
                <a:latin typeface="Roboto"/>
                <a:cs typeface="Roboto"/>
              </a:rPr>
              <a:t>страницу index.html </a:t>
            </a:r>
            <a:r>
              <a:rPr sz="1800" spc="5" dirty="0">
                <a:latin typeface="Roboto"/>
                <a:cs typeface="Roboto"/>
              </a:rPr>
              <a:t>в </a:t>
            </a:r>
            <a:r>
              <a:rPr sz="1800" spc="-25" dirty="0">
                <a:latin typeface="Roboto"/>
                <a:cs typeface="Roboto"/>
              </a:rPr>
              <a:t>браузере,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 </a:t>
            </a:r>
            <a:r>
              <a:rPr sz="1800" dirty="0">
                <a:latin typeface="Roboto"/>
                <a:cs typeface="Roboto"/>
              </a:rPr>
              <a:t>любом </a:t>
            </a:r>
            <a:r>
              <a:rPr sz="1800" spc="-30" dirty="0">
                <a:latin typeface="Roboto"/>
                <a:cs typeface="Roboto"/>
              </a:rPr>
              <a:t>месте </a:t>
            </a:r>
            <a:r>
              <a:rPr sz="1800" spc="-15" dirty="0">
                <a:latin typeface="Roboto"/>
                <a:cs typeface="Roboto"/>
              </a:rPr>
              <a:t>страницы </a:t>
            </a:r>
            <a:r>
              <a:rPr sz="1800" spc="5" dirty="0">
                <a:latin typeface="Roboto"/>
                <a:cs typeface="Roboto"/>
              </a:rPr>
              <a:t>нужно </a:t>
            </a:r>
            <a:r>
              <a:rPr sz="1800" spc="-15" dirty="0">
                <a:latin typeface="Roboto"/>
                <a:cs typeface="Roboto"/>
              </a:rPr>
              <a:t>кликнуть </a:t>
            </a:r>
            <a:r>
              <a:rPr sz="1800" spc="-5" dirty="0">
                <a:latin typeface="Roboto"/>
                <a:cs typeface="Roboto"/>
              </a:rPr>
              <a:t>правой кнопкой </a:t>
            </a:r>
            <a:r>
              <a:rPr sz="1800" spc="-10" dirty="0">
                <a:latin typeface="Roboto"/>
                <a:cs typeface="Roboto"/>
              </a:rPr>
              <a:t>мыши, 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выбрать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последний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пункт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«Просмотреть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код».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Roboto"/>
              <a:cs typeface="Roboto"/>
            </a:endParaRPr>
          </a:p>
          <a:p>
            <a:pPr marL="12700" marR="2146300">
              <a:lnSpc>
                <a:spcPct val="114999"/>
              </a:lnSpc>
            </a:pPr>
            <a:r>
              <a:rPr sz="1800" spc="25" dirty="0">
                <a:latin typeface="Roboto"/>
                <a:cs typeface="Roboto"/>
              </a:rPr>
              <a:t>Или </a:t>
            </a:r>
            <a:r>
              <a:rPr sz="1800" spc="-5" dirty="0">
                <a:latin typeface="Roboto"/>
                <a:cs typeface="Roboto"/>
              </a:rPr>
              <a:t>нажать </a:t>
            </a:r>
            <a:r>
              <a:rPr sz="1800" spc="-10" dirty="0">
                <a:latin typeface="Roboto"/>
                <a:cs typeface="Roboto"/>
              </a:rPr>
              <a:t>комбинацию </a:t>
            </a:r>
            <a:r>
              <a:rPr sz="1800" dirty="0">
                <a:latin typeface="Roboto"/>
                <a:cs typeface="Roboto"/>
              </a:rPr>
              <a:t>клавиш </a:t>
            </a:r>
            <a:r>
              <a:rPr sz="1800" spc="-20" dirty="0">
                <a:latin typeface="Roboto"/>
                <a:cs typeface="Roboto"/>
              </a:rPr>
              <a:t>клавиатуры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CTRL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+</a:t>
            </a:r>
            <a:r>
              <a:rPr sz="1800" spc="-10" dirty="0">
                <a:latin typeface="Roboto"/>
                <a:cs typeface="Roboto"/>
              </a:rPr>
              <a:t> SHIFT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+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I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4400" y="30058"/>
            <a:ext cx="4346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8284209" cy="22625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0" dirty="0">
                <a:solidFill>
                  <a:srgbClr val="F66C41"/>
                </a:solidFill>
                <a:latin typeface="Trebuchet MS"/>
                <a:cs typeface="Trebuchet MS"/>
              </a:rPr>
              <a:t>Консоль</a:t>
            </a:r>
            <a:endParaRPr sz="2500" dirty="0">
              <a:latin typeface="Trebuchet MS"/>
              <a:cs typeface="Trebuchet MS"/>
            </a:endParaRPr>
          </a:p>
          <a:p>
            <a:pPr marL="12700" marR="669290">
              <a:lnSpc>
                <a:spcPct val="114999"/>
              </a:lnSpc>
              <a:spcBef>
                <a:spcPts val="2255"/>
              </a:spcBef>
            </a:pPr>
            <a:r>
              <a:rPr sz="1800" spc="-50" dirty="0">
                <a:latin typeface="Roboto"/>
                <a:cs typeface="Roboto"/>
              </a:rPr>
              <a:t>Так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мы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открываем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самый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важный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инструмент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для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работы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DevTools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браузера.</a:t>
            </a:r>
            <a:endParaRPr sz="1800" dirty="0">
              <a:latin typeface="Roboto"/>
              <a:cs typeface="Roboto"/>
            </a:endParaRPr>
          </a:p>
          <a:p>
            <a:pPr marL="12700" marR="5080">
              <a:lnSpc>
                <a:spcPct val="170600"/>
              </a:lnSpc>
            </a:pPr>
            <a:r>
              <a:rPr sz="1800" dirty="0">
                <a:latin typeface="Roboto"/>
                <a:cs typeface="Roboto"/>
              </a:rPr>
              <a:t>Далее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нажимаем</a:t>
            </a:r>
            <a:r>
              <a:rPr sz="1800" spc="-5" dirty="0">
                <a:latin typeface="Roboto"/>
                <a:cs typeface="Roboto"/>
              </a:rPr>
              <a:t> на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вкладку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Console.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Это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есть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вывод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сообщений консоли.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Сейчас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там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ничего </a:t>
            </a:r>
            <a:r>
              <a:rPr sz="1800" spc="-15" dirty="0">
                <a:latin typeface="Roboto"/>
                <a:cs typeface="Roboto"/>
              </a:rPr>
              <a:t>нет,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но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мы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выведем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туда</a:t>
            </a:r>
            <a:r>
              <a:rPr sz="1800" spc="-5" dirty="0">
                <a:latin typeface="Roboto"/>
                <a:cs typeface="Roboto"/>
              </a:rPr>
              <a:t> сообщение.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5400" y="3667125"/>
            <a:ext cx="6355249" cy="98435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355205" cy="1326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85" dirty="0">
                <a:solidFill>
                  <a:srgbClr val="7B4EFF"/>
                </a:solidFill>
                <a:latin typeface="Trebuchet MS"/>
                <a:cs typeface="Trebuchet MS"/>
              </a:rPr>
              <a:t>Вывод</a:t>
            </a:r>
            <a:r>
              <a:rPr sz="2500" spc="-10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7B4EFF"/>
                </a:solidFill>
                <a:latin typeface="Trebuchet MS"/>
                <a:cs typeface="Trebuchet MS"/>
              </a:rPr>
              <a:t>сообщений</a:t>
            </a:r>
            <a:r>
              <a:rPr sz="2500" spc="-9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7B4EFF"/>
                </a:solidFill>
                <a:latin typeface="Trebuchet MS"/>
                <a:cs typeface="Trebuchet MS"/>
              </a:rPr>
              <a:t>в</a:t>
            </a:r>
            <a:r>
              <a:rPr sz="2500" spc="-9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7B4EFF"/>
                </a:solidFill>
                <a:latin typeface="Trebuchet MS"/>
                <a:cs typeface="Trebuchet MS"/>
              </a:rPr>
              <a:t>консоль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sz="1800" spc="-30" dirty="0">
                <a:latin typeface="Roboto"/>
                <a:cs typeface="Roboto"/>
              </a:rPr>
              <a:t>Чтобы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вывести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сообщение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консоль,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нужно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использовать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 </a:t>
            </a:r>
            <a:r>
              <a:rPr sz="1800" dirty="0">
                <a:latin typeface="Roboto"/>
                <a:cs typeface="Roboto"/>
              </a:rPr>
              <a:t>нашей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программе </a:t>
            </a:r>
            <a:r>
              <a:rPr sz="1800" spc="-25" dirty="0">
                <a:latin typeface="Roboto"/>
                <a:cs typeface="Roboto"/>
              </a:rPr>
              <a:t>команду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console.log</a:t>
            </a:r>
            <a:r>
              <a:rPr sz="1800" spc="-5" dirty="0"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73936"/>
            <a:ext cx="372808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5" dirty="0">
                <a:latin typeface="Roboto"/>
                <a:cs typeface="Roboto"/>
              </a:rPr>
              <a:t>console.log('Привет </a:t>
            </a:r>
            <a:r>
              <a:rPr sz="1800" spc="-40" dirty="0">
                <a:latin typeface="Roboto"/>
                <a:cs typeface="Roboto"/>
              </a:rPr>
              <a:t>от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JavaScript!');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578812"/>
            <a:ext cx="668528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25" dirty="0">
                <a:latin typeface="Roboto"/>
                <a:cs typeface="Roboto"/>
              </a:rPr>
              <a:t>В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результате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этой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инструкции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dirty="0">
                <a:latin typeface="Roboto"/>
                <a:cs typeface="Roboto"/>
              </a:rPr>
              <a:t> консоли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появится</a:t>
            </a:r>
            <a:r>
              <a:rPr sz="1800" spc="-5" dirty="0">
                <a:latin typeface="Roboto"/>
                <a:cs typeface="Roboto"/>
              </a:rPr>
              <a:t> сообщение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'Привет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от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JavaScript!'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3600450"/>
            <a:ext cx="7734299" cy="1381124"/>
          </a:xfrm>
          <a:prstGeom prst="rect">
            <a:avLst/>
          </a:prstGeom>
        </p:spPr>
      </p:pic>
      <p:sp>
        <p:nvSpPr>
          <p:cNvPr id="9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 txBox="1">
            <a:spLocks noGrp="1"/>
          </p:cNvSpPr>
          <p:nvPr>
            <p:ph type="title"/>
          </p:nvPr>
        </p:nvSpPr>
        <p:spPr>
          <a:xfrm>
            <a:off x="4724400" y="30058"/>
            <a:ext cx="4346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4400" y="5614"/>
            <a:ext cx="4346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7999095" cy="179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0" dirty="0">
                <a:solidFill>
                  <a:srgbClr val="F66C41"/>
                </a:solidFill>
                <a:latin typeface="Trebuchet MS"/>
                <a:cs typeface="Trebuchet MS"/>
              </a:rPr>
              <a:t>Консоль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sz="1800" spc="-25" dirty="0">
                <a:latin typeface="Roboto"/>
                <a:cs typeface="Roboto"/>
              </a:rPr>
              <a:t>В</a:t>
            </a:r>
            <a:r>
              <a:rPr sz="1800" spc="-5" dirty="0">
                <a:latin typeface="Roboto"/>
                <a:cs typeface="Roboto"/>
              </a:rPr>
              <a:t> консоль </a:t>
            </a:r>
            <a:r>
              <a:rPr sz="1800" spc="10" dirty="0">
                <a:latin typeface="Roboto"/>
                <a:cs typeface="Roboto"/>
              </a:rPr>
              <a:t>можно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выводить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только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текст,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но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результаты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выполнения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инструкций.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30" dirty="0">
                <a:latin typeface="Roboto"/>
                <a:cs typeface="Roboto"/>
              </a:rPr>
              <a:t>Давайте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выведем</a:t>
            </a:r>
            <a:r>
              <a:rPr sz="1800" spc="5" dirty="0">
                <a:latin typeface="Roboto"/>
                <a:cs typeface="Roboto"/>
              </a:rPr>
              <a:t> в </a:t>
            </a:r>
            <a:r>
              <a:rPr sz="1800" spc="-5" dirty="0">
                <a:latin typeface="Roboto"/>
                <a:cs typeface="Roboto"/>
              </a:rPr>
              <a:t>консоль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значение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ваших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новых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данных.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2641804"/>
            <a:ext cx="229870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5" dirty="0">
                <a:latin typeface="Roboto"/>
                <a:cs typeface="Roboto"/>
              </a:rPr>
              <a:t>console.log(myName);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2957272"/>
            <a:ext cx="2088514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5" dirty="0">
                <a:latin typeface="Roboto"/>
                <a:cs typeface="Roboto"/>
              </a:rPr>
              <a:t>console.log(myAge);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209550"/>
            <a:ext cx="8915400" cy="4659175"/>
            <a:chOff x="0" y="484324"/>
            <a:chExt cx="9143986" cy="4659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4324"/>
              <a:ext cx="5114912" cy="266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5212" y="2838450"/>
              <a:ext cx="5438774" cy="2305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8202295" cy="25781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5" dirty="0">
                <a:solidFill>
                  <a:srgbClr val="7B4EFF"/>
                </a:solidFill>
                <a:latin typeface="Trebuchet MS"/>
                <a:cs typeface="Trebuchet MS"/>
              </a:rPr>
              <a:t>Что</a:t>
            </a:r>
            <a:r>
              <a:rPr sz="2500" spc="-11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20" dirty="0">
                <a:solidFill>
                  <a:srgbClr val="7B4EFF"/>
                </a:solidFill>
                <a:latin typeface="Trebuchet MS"/>
                <a:cs typeface="Trebuchet MS"/>
              </a:rPr>
              <a:t>такое</a:t>
            </a:r>
            <a:r>
              <a:rPr sz="2500" spc="-11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-5" dirty="0">
                <a:solidFill>
                  <a:srgbClr val="7B4EFF"/>
                </a:solidFill>
                <a:latin typeface="Trebuchet MS"/>
                <a:cs typeface="Trebuchet MS"/>
              </a:rPr>
              <a:t>JavaScript?</a:t>
            </a:r>
            <a:endParaRPr sz="25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sz="1800" spc="-10" dirty="0">
                <a:latin typeface="Roboto"/>
                <a:cs typeface="Roboto"/>
              </a:rPr>
              <a:t>Язык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программирования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JavaScript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придумали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специально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для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того,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чтобы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создавать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интерактивные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сайты.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Roboto"/>
              <a:cs typeface="Roboto"/>
            </a:endParaRPr>
          </a:p>
          <a:p>
            <a:pPr marL="12700" marR="438150">
              <a:lnSpc>
                <a:spcPct val="114999"/>
              </a:lnSpc>
            </a:pPr>
            <a:r>
              <a:rPr sz="1800" spc="-20" dirty="0">
                <a:latin typeface="Roboto"/>
                <a:cs typeface="Roboto"/>
              </a:rPr>
              <a:t>Сегодня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один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из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самых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популярных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востребованных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языков 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программирования,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поэтому</a:t>
            </a:r>
            <a:r>
              <a:rPr sz="1800" spc="5" dirty="0">
                <a:latin typeface="Roboto"/>
                <a:cs typeface="Roboto"/>
              </a:rPr>
              <a:t> он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пригодится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каждому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веб-разработчику.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743825" cy="28930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solidFill>
                  <a:srgbClr val="7B4EFF"/>
                </a:solidFill>
                <a:latin typeface="Trebuchet MS"/>
                <a:cs typeface="Trebuchet MS"/>
              </a:rPr>
              <a:t>Типы</a:t>
            </a:r>
            <a:r>
              <a:rPr sz="2500" spc="-12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7B4EFF"/>
                </a:solidFill>
                <a:latin typeface="Trebuchet MS"/>
                <a:cs typeface="Trebuchet MS"/>
              </a:rPr>
              <a:t>данных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1800" spc="-25" dirty="0">
                <a:latin typeface="Roboto"/>
                <a:cs typeface="Roboto"/>
              </a:rPr>
              <a:t>В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эти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переменные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мы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записали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разную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информацию: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15" dirty="0">
                <a:latin typeface="Roboto"/>
                <a:cs typeface="Roboto"/>
              </a:rPr>
              <a:t>имя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текст</a:t>
            </a:r>
            <a:r>
              <a:rPr sz="1800" dirty="0">
                <a:latin typeface="Roboto"/>
                <a:cs typeface="Roboto"/>
              </a:rPr>
              <a:t> (</a:t>
            </a:r>
            <a:r>
              <a:rPr sz="1800" b="1" dirty="0">
                <a:latin typeface="Roboto"/>
                <a:cs typeface="Roboto"/>
              </a:rPr>
              <a:t>String</a:t>
            </a:r>
            <a:r>
              <a:rPr sz="1800" dirty="0">
                <a:latin typeface="Roboto"/>
                <a:cs typeface="Roboto"/>
              </a:rPr>
              <a:t>),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возраст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число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(</a:t>
            </a:r>
            <a:r>
              <a:rPr sz="1800" b="1" spc="5" dirty="0">
                <a:latin typeface="Roboto"/>
                <a:cs typeface="Roboto"/>
              </a:rPr>
              <a:t>Number</a:t>
            </a:r>
            <a:r>
              <a:rPr sz="1800" spc="5" dirty="0">
                <a:latin typeface="Roboto"/>
                <a:cs typeface="Roboto"/>
              </a:rPr>
              <a:t>).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Это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типы</a:t>
            </a:r>
            <a:r>
              <a:rPr sz="1800" b="1" dirty="0">
                <a:latin typeface="Roboto"/>
                <a:cs typeface="Roboto"/>
              </a:rPr>
              <a:t> </a:t>
            </a:r>
            <a:r>
              <a:rPr sz="1800" b="1" spc="-15" dirty="0">
                <a:latin typeface="Roboto"/>
                <a:cs typeface="Roboto"/>
              </a:rPr>
              <a:t>данных</a:t>
            </a:r>
            <a:r>
              <a:rPr sz="1800" spc="-15" dirty="0"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Roboto"/>
                <a:cs typeface="Roboto"/>
              </a:rPr>
              <a:t>Действия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 </a:t>
            </a:r>
            <a:r>
              <a:rPr sz="1800" spc="-5" dirty="0">
                <a:latin typeface="Roboto"/>
                <a:cs typeface="Roboto"/>
              </a:rPr>
              <a:t>переменными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называют</a:t>
            </a:r>
            <a:r>
              <a:rPr sz="1800" spc="5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операциями</a:t>
            </a:r>
            <a:r>
              <a:rPr sz="1800" spc="-5" dirty="0"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2700" marR="1027430">
              <a:lnSpc>
                <a:spcPct val="114999"/>
              </a:lnSpc>
            </a:pPr>
            <a:r>
              <a:rPr sz="1800" spc="-5" dirty="0">
                <a:latin typeface="Roboto"/>
                <a:cs typeface="Roboto"/>
              </a:rPr>
              <a:t>Например,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возраст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можно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умножить</a:t>
            </a:r>
            <a:r>
              <a:rPr sz="1800" spc="-5" dirty="0">
                <a:latin typeface="Roboto"/>
                <a:cs typeface="Roboto"/>
              </a:rPr>
              <a:t> на 2,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или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разделить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на </a:t>
            </a:r>
            <a:r>
              <a:rPr sz="1800" spc="-10" dirty="0">
                <a:latin typeface="Roboto"/>
                <a:cs typeface="Roboto"/>
              </a:rPr>
              <a:t>3,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нему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можно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прибавить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или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отнять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10.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-9312"/>
            <a:ext cx="42704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7055484" cy="179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45" dirty="0">
                <a:solidFill>
                  <a:srgbClr val="F66C41"/>
                </a:solidFill>
                <a:latin typeface="Trebuchet MS"/>
                <a:cs typeface="Trebuchet MS"/>
              </a:rPr>
              <a:t>Задание</a:t>
            </a:r>
            <a:endParaRPr sz="250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sz="1800" spc="-20" dirty="0">
                <a:latin typeface="Roboto"/>
                <a:cs typeface="Roboto"/>
              </a:rPr>
              <a:t>Попробуйте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использовать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математические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операции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</a:t>
            </a:r>
            <a:r>
              <a:rPr sz="1800" dirty="0">
                <a:latin typeface="Roboto"/>
                <a:cs typeface="Roboto"/>
              </a:rPr>
              <a:t> числовой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переменной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b="1" spc="10" dirty="0">
                <a:latin typeface="Roboto"/>
                <a:cs typeface="Roboto"/>
              </a:rPr>
              <a:t>myAge</a:t>
            </a:r>
            <a:r>
              <a:rPr sz="1800" spc="10" dirty="0">
                <a:latin typeface="Roboto"/>
                <a:cs typeface="Roboto"/>
              </a:rPr>
              <a:t>.</a:t>
            </a:r>
            <a:endParaRPr sz="18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35" dirty="0">
                <a:latin typeface="Roboto"/>
                <a:cs typeface="Roboto"/>
              </a:rPr>
              <a:t>Обсудите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результат.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6800" y="-9312"/>
            <a:ext cx="41942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8820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65" dirty="0">
                <a:solidFill>
                  <a:srgbClr val="F66C41"/>
                </a:solidFill>
                <a:latin typeface="Trebuchet MS"/>
                <a:cs typeface="Trebuchet MS"/>
              </a:rPr>
              <a:t>От</a:t>
            </a:r>
            <a:r>
              <a:rPr sz="2500" spc="50" dirty="0">
                <a:solidFill>
                  <a:srgbClr val="F66C41"/>
                </a:solidFill>
                <a:latin typeface="Trebuchet MS"/>
                <a:cs typeface="Trebuchet MS"/>
              </a:rPr>
              <a:t>в</a:t>
            </a:r>
            <a:r>
              <a:rPr sz="2500" spc="-60" dirty="0">
                <a:solidFill>
                  <a:srgbClr val="F66C41"/>
                </a:solidFill>
                <a:latin typeface="Trebuchet MS"/>
                <a:cs typeface="Trebuchet MS"/>
              </a:rPr>
              <a:t>е</a:t>
            </a:r>
            <a:r>
              <a:rPr sz="2500" dirty="0">
                <a:solidFill>
                  <a:srgbClr val="F66C41"/>
                </a:solidFill>
                <a:latin typeface="Trebuchet MS"/>
                <a:cs typeface="Trebuchet MS"/>
              </a:rPr>
              <a:t>т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1390600"/>
            <a:ext cx="242824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console.log(myAge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*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2);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1858468"/>
            <a:ext cx="242443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console.log(myAge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/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3);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5" y="2326336"/>
            <a:ext cx="252158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console.log(myAg</a:t>
            </a:r>
            <a:r>
              <a:rPr sz="1800" spc="-5" dirty="0">
                <a:latin typeface="Roboto"/>
                <a:cs typeface="Roboto"/>
              </a:rPr>
              <a:t>e </a:t>
            </a:r>
            <a:r>
              <a:rPr sz="1800" spc="-315" dirty="0">
                <a:latin typeface="Roboto"/>
                <a:cs typeface="Roboto"/>
              </a:rPr>
              <a:t>-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10);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2731212"/>
            <a:ext cx="759460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20" dirty="0">
                <a:latin typeface="Roboto"/>
                <a:cs typeface="Roboto"/>
              </a:rPr>
              <a:t>Математические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операции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выполняются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верно,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dirty="0">
                <a:latin typeface="Roboto"/>
                <a:cs typeface="Roboto"/>
              </a:rPr>
              <a:t> консоли </a:t>
            </a:r>
            <a:r>
              <a:rPr sz="1800" spc="-35" dirty="0">
                <a:latin typeface="Roboto"/>
                <a:cs typeface="Roboto"/>
              </a:rPr>
              <a:t>выводится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этих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действий.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0" y="-9312"/>
            <a:ext cx="40418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7712709" cy="1478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45" dirty="0">
                <a:solidFill>
                  <a:srgbClr val="F66C41"/>
                </a:solidFill>
                <a:latin typeface="Trebuchet MS"/>
                <a:cs typeface="Trebuchet MS"/>
              </a:rPr>
              <a:t>Задание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70600"/>
              </a:lnSpc>
              <a:spcBef>
                <a:spcPts val="1055"/>
              </a:spcBef>
            </a:pPr>
            <a:r>
              <a:rPr sz="1800" spc="35" dirty="0">
                <a:latin typeface="Roboto"/>
                <a:cs typeface="Roboto"/>
              </a:rPr>
              <a:t>А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теперь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попробуйте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те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35" dirty="0">
                <a:latin typeface="Roboto"/>
                <a:cs typeface="Roboto"/>
              </a:rPr>
              <a:t>же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операции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текстовой</a:t>
            </a:r>
            <a:r>
              <a:rPr sz="1800" dirty="0">
                <a:latin typeface="Roboto"/>
                <a:cs typeface="Roboto"/>
              </a:rPr>
              <a:t> переменной</a:t>
            </a:r>
            <a:r>
              <a:rPr sz="1800" spc="6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myName</a:t>
            </a:r>
            <a:r>
              <a:rPr sz="1800" spc="-5" dirty="0">
                <a:latin typeface="Roboto"/>
                <a:cs typeface="Roboto"/>
              </a:rPr>
              <a:t>.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Обсудите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8820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65" dirty="0">
                <a:solidFill>
                  <a:srgbClr val="F66C41"/>
                </a:solidFill>
                <a:latin typeface="Trebuchet MS"/>
                <a:cs typeface="Trebuchet MS"/>
              </a:rPr>
              <a:t>От</a:t>
            </a:r>
            <a:r>
              <a:rPr sz="2500" spc="50" dirty="0">
                <a:solidFill>
                  <a:srgbClr val="F66C41"/>
                </a:solidFill>
                <a:latin typeface="Trebuchet MS"/>
                <a:cs typeface="Trebuchet MS"/>
              </a:rPr>
              <a:t>в</a:t>
            </a:r>
            <a:r>
              <a:rPr sz="2500" spc="-60" dirty="0">
                <a:solidFill>
                  <a:srgbClr val="F66C41"/>
                </a:solidFill>
                <a:latin typeface="Trebuchet MS"/>
                <a:cs typeface="Trebuchet MS"/>
              </a:rPr>
              <a:t>е</a:t>
            </a:r>
            <a:r>
              <a:rPr sz="2500" dirty="0">
                <a:solidFill>
                  <a:srgbClr val="F66C41"/>
                </a:solidFill>
                <a:latin typeface="Trebuchet MS"/>
                <a:cs typeface="Trebuchet MS"/>
              </a:rPr>
              <a:t>т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1390600"/>
            <a:ext cx="263906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console.log(myName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*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2);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1858468"/>
            <a:ext cx="263461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console.log(myName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/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3);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5" y="2326336"/>
            <a:ext cx="273177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console.log(myNam</a:t>
            </a:r>
            <a:r>
              <a:rPr sz="1800" spc="-5" dirty="0">
                <a:latin typeface="Roboto"/>
                <a:cs typeface="Roboto"/>
              </a:rPr>
              <a:t>e </a:t>
            </a:r>
            <a:r>
              <a:rPr sz="1800" spc="-315" dirty="0">
                <a:latin typeface="Roboto"/>
                <a:cs typeface="Roboto"/>
              </a:rPr>
              <a:t>-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10);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2731212"/>
            <a:ext cx="802830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latin typeface="Roboto"/>
                <a:cs typeface="Roboto"/>
              </a:rPr>
              <a:t>Каждый </a:t>
            </a:r>
            <a:r>
              <a:rPr sz="1800" spc="-30" dirty="0">
                <a:latin typeface="Roboto"/>
                <a:cs typeface="Roboto"/>
              </a:rPr>
              <a:t>раз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dirty="0">
                <a:latin typeface="Roboto"/>
                <a:cs typeface="Roboto"/>
              </a:rPr>
              <a:t> консоли </a:t>
            </a:r>
            <a:r>
              <a:rPr sz="1800" spc="-35" dirty="0">
                <a:latin typeface="Roboto"/>
                <a:cs typeface="Roboto"/>
              </a:rPr>
              <a:t>выводится</a:t>
            </a:r>
            <a:r>
              <a:rPr sz="1800" dirty="0">
                <a:latin typeface="Roboto"/>
                <a:cs typeface="Roboto"/>
              </a:rPr>
              <a:t> NaN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качестве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результата.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800" spc="-25" dirty="0">
                <a:latin typeface="Roboto"/>
                <a:cs typeface="Roboto"/>
              </a:rPr>
              <a:t>Строку</a:t>
            </a:r>
            <a:r>
              <a:rPr sz="1800" spc="-10" dirty="0">
                <a:latin typeface="Roboto"/>
                <a:cs typeface="Roboto"/>
              </a:rPr>
              <a:t> нельзя умножить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или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поделить</a:t>
            </a:r>
            <a:r>
              <a:rPr sz="1800" spc="-5" dirty="0">
                <a:latin typeface="Roboto"/>
                <a:cs typeface="Roboto"/>
              </a:rPr>
              <a:t> на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число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математические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операции,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NaN </a:t>
            </a:r>
            <a:r>
              <a:rPr sz="1800" b="1" spc="-10" dirty="0">
                <a:latin typeface="Roboto"/>
                <a:cs typeface="Roboto"/>
              </a:rPr>
              <a:t>(Not</a:t>
            </a:r>
            <a:r>
              <a:rPr sz="1800" b="1" spc="-5" dirty="0">
                <a:latin typeface="Roboto"/>
                <a:cs typeface="Roboto"/>
              </a:rPr>
              <a:t> a</a:t>
            </a:r>
            <a:r>
              <a:rPr sz="1800" b="1" dirty="0">
                <a:latin typeface="Roboto"/>
                <a:cs typeface="Roboto"/>
              </a:rPr>
              <a:t> Number)</a:t>
            </a:r>
            <a:r>
              <a:rPr sz="1800" b="1" spc="-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операции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число.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5922010" cy="1299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45" dirty="0">
                <a:solidFill>
                  <a:srgbClr val="7B4EFF"/>
                </a:solidFill>
                <a:latin typeface="Trebuchet MS"/>
                <a:cs typeface="Trebuchet MS"/>
              </a:rPr>
              <a:t>Конкатенация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05000"/>
              </a:lnSpc>
              <a:spcBef>
                <a:spcPts val="2470"/>
              </a:spcBef>
            </a:pPr>
            <a:r>
              <a:rPr sz="1800" spc="-10" dirty="0">
                <a:latin typeface="Roboto"/>
                <a:cs typeface="Roboto"/>
              </a:rPr>
              <a:t>Строки </a:t>
            </a:r>
            <a:r>
              <a:rPr sz="1800" spc="10" dirty="0">
                <a:latin typeface="Roboto"/>
                <a:cs typeface="Roboto"/>
              </a:rPr>
              <a:t>можно </a:t>
            </a:r>
            <a:r>
              <a:rPr sz="1800" spc="-15" dirty="0">
                <a:latin typeface="Roboto"/>
                <a:cs typeface="Roboto"/>
              </a:rPr>
              <a:t>объединять </a:t>
            </a:r>
            <a:r>
              <a:rPr sz="1800" spc="-10" dirty="0">
                <a:latin typeface="Roboto"/>
                <a:cs typeface="Roboto"/>
              </a:rPr>
              <a:t>между </a:t>
            </a:r>
            <a:r>
              <a:rPr sz="1800" dirty="0">
                <a:latin typeface="Roboto"/>
                <a:cs typeface="Roboto"/>
              </a:rPr>
              <a:t>собой с </a:t>
            </a:r>
            <a:r>
              <a:rPr sz="1800" spc="-10" dirty="0">
                <a:latin typeface="Roboto"/>
                <a:cs typeface="Roboto"/>
              </a:rPr>
              <a:t>помощью +.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Такая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операция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называется</a:t>
            </a:r>
            <a:r>
              <a:rPr sz="1800" spc="30" dirty="0">
                <a:latin typeface="Roboto"/>
                <a:cs typeface="Roboto"/>
              </a:rPr>
              <a:t> </a:t>
            </a:r>
            <a:r>
              <a:rPr sz="1800" b="1" spc="-15" dirty="0">
                <a:latin typeface="Roboto"/>
                <a:cs typeface="Roboto"/>
              </a:rPr>
              <a:t>конкатенация</a:t>
            </a:r>
            <a:r>
              <a:rPr sz="1800" spc="-15" dirty="0"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19072"/>
            <a:ext cx="2069464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0" dirty="0">
                <a:latin typeface="Roboto"/>
                <a:cs typeface="Roboto"/>
              </a:rPr>
              <a:t>const </a:t>
            </a:r>
            <a:r>
              <a:rPr sz="1800" spc="-10" dirty="0">
                <a:latin typeface="Roboto"/>
                <a:cs typeface="Roboto"/>
              </a:rPr>
              <a:t>name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lang="ru-RU" sz="1800" spc="-45" dirty="0" smtClean="0">
                <a:latin typeface="Roboto"/>
                <a:cs typeface="Roboto"/>
              </a:rPr>
              <a:t>Торт</a:t>
            </a:r>
            <a:r>
              <a:rPr sz="1800" spc="-45" dirty="0" smtClean="0">
                <a:latin typeface="Roboto"/>
                <a:cs typeface="Roboto"/>
              </a:rPr>
              <a:t>';</a:t>
            </a:r>
            <a:endParaRPr sz="1800" dirty="0">
              <a:latin typeface="Roboto"/>
              <a:cs typeface="Robo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416450"/>
              </p:ext>
            </p:extLst>
          </p:nvPr>
        </p:nvGraphicFramePr>
        <p:xfrm>
          <a:off x="397425" y="2559508"/>
          <a:ext cx="5704202" cy="1117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177">
                <a:tc>
                  <a:txBody>
                    <a:bodyPr/>
                    <a:lstStyle/>
                    <a:p>
                      <a:pPr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800" spc="5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30" dirty="0">
                          <a:latin typeface="Roboto"/>
                          <a:cs typeface="Roboto"/>
                        </a:rPr>
                        <a:t>Обратите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внимание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5" dirty="0">
                          <a:latin typeface="Roboto"/>
                          <a:cs typeface="Roboto"/>
                        </a:rPr>
                        <a:t>на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пробелы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265">
                <a:tc gridSpan="2">
                  <a:txBody>
                    <a:bodyPr/>
                    <a:lstStyle/>
                    <a:p>
                      <a:pPr>
                        <a:lnSpc>
                          <a:spcPts val="2140"/>
                        </a:lnSpc>
                        <a:tabLst>
                          <a:tab pos="2366645" algn="l"/>
                        </a:tabLst>
                      </a:pPr>
                      <a:r>
                        <a:rPr sz="1800" spc="-40" dirty="0" smtClean="0">
                          <a:latin typeface="Roboto"/>
                          <a:cs typeface="Roboto"/>
                        </a:rPr>
                        <a:t>'</a:t>
                      </a:r>
                      <a:r>
                        <a:rPr lang="ru-RU" sz="1800" spc="-40" dirty="0" smtClean="0">
                          <a:latin typeface="Roboto"/>
                          <a:cs typeface="Roboto"/>
                        </a:rPr>
                        <a:t>Вкусный</a:t>
                      </a:r>
                      <a:r>
                        <a:rPr sz="1800" spc="-40" dirty="0" smtClean="0">
                          <a:latin typeface="Roboto"/>
                          <a:cs typeface="Roboto"/>
                        </a:rPr>
                        <a:t>'</a:t>
                      </a:r>
                      <a:r>
                        <a:rPr sz="1800" spc="10" dirty="0" smtClean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5" dirty="0">
                          <a:latin typeface="Roboto"/>
                          <a:cs typeface="Roboto"/>
                        </a:rPr>
                        <a:t>+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lang="ru-RU" sz="1800" spc="-45" dirty="0" smtClean="0">
                          <a:latin typeface="Roboto"/>
                          <a:cs typeface="Roboto"/>
                        </a:rPr>
                        <a:t>Торт</a:t>
                      </a:r>
                      <a:r>
                        <a:rPr sz="1800" spc="-45" dirty="0" smtClean="0">
                          <a:latin typeface="Roboto"/>
                          <a:cs typeface="Roboto"/>
                        </a:rPr>
                        <a:t>';</a:t>
                      </a:r>
                      <a:r>
                        <a:rPr sz="1800" spc="-45" dirty="0">
                          <a:latin typeface="Roboto"/>
                          <a:cs typeface="Roboto"/>
                        </a:rPr>
                        <a:t>	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800" spc="50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40" dirty="0">
                          <a:latin typeface="Roboto"/>
                          <a:cs typeface="Roboto"/>
                        </a:rPr>
                        <a:t>Результат:</a:t>
                      </a:r>
                      <a:r>
                        <a:rPr sz="1800" spc="-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30" dirty="0" smtClean="0">
                          <a:latin typeface="Roboto"/>
                          <a:cs typeface="Roboto"/>
                        </a:rPr>
                        <a:t>'</a:t>
                      </a:r>
                      <a:r>
                        <a:rPr lang="ru-RU" sz="1800" spc="-30" dirty="0" err="1" smtClean="0">
                          <a:latin typeface="Roboto"/>
                          <a:cs typeface="Roboto"/>
                        </a:rPr>
                        <a:t>ВкусныйТорт</a:t>
                      </a:r>
                      <a:r>
                        <a:rPr sz="1800" spc="-30" dirty="0" smtClean="0">
                          <a:latin typeface="Roboto"/>
                          <a:cs typeface="Roboto"/>
                        </a:rPr>
                        <a:t>'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5">
                <a:tc gridSpan="3">
                  <a:txBody>
                    <a:bodyPr/>
                    <a:lstStyle/>
                    <a:p>
                      <a:pPr marR="12065">
                        <a:lnSpc>
                          <a:spcPts val="2140"/>
                        </a:lnSpc>
                      </a:pPr>
                      <a:r>
                        <a:rPr sz="1800" spc="-35" dirty="0" smtClean="0">
                          <a:latin typeface="Roboto"/>
                          <a:cs typeface="Roboto"/>
                        </a:rPr>
                        <a:t>'</a:t>
                      </a:r>
                      <a:r>
                        <a:rPr lang="ru-RU" sz="1800" spc="-35" dirty="0" smtClean="0">
                          <a:latin typeface="Roboto"/>
                          <a:cs typeface="Roboto"/>
                        </a:rPr>
                        <a:t>Вкусный</a:t>
                      </a:r>
                      <a:r>
                        <a:rPr sz="1800" dirty="0" smtClean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80" dirty="0">
                          <a:latin typeface="Roboto"/>
                          <a:cs typeface="Roboto"/>
                        </a:rPr>
                        <a:t>'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5" dirty="0">
                          <a:latin typeface="Roboto"/>
                          <a:cs typeface="Roboto"/>
                        </a:rPr>
                        <a:t>+ </a:t>
                      </a:r>
                      <a:r>
                        <a:rPr sz="1800" spc="-45" dirty="0" smtClean="0">
                          <a:latin typeface="Roboto"/>
                          <a:cs typeface="Roboto"/>
                        </a:rPr>
                        <a:t>'</a:t>
                      </a:r>
                      <a:r>
                        <a:rPr lang="ru-RU" sz="1800" spc="-45" dirty="0" smtClean="0">
                          <a:latin typeface="Roboto"/>
                          <a:cs typeface="Roboto"/>
                        </a:rPr>
                        <a:t>Торт</a:t>
                      </a:r>
                      <a:r>
                        <a:rPr sz="1800" spc="-45" dirty="0" smtClean="0">
                          <a:latin typeface="Roboto"/>
                          <a:cs typeface="Roboto"/>
                        </a:rPr>
                        <a:t>';</a:t>
                      </a:r>
                      <a:r>
                        <a:rPr sz="1800" spc="455" dirty="0" smtClean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800" spc="5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40" dirty="0">
                          <a:latin typeface="Roboto"/>
                          <a:cs typeface="Roboto"/>
                        </a:rPr>
                        <a:t>Результат:</a:t>
                      </a:r>
                      <a:r>
                        <a:rPr sz="180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35" dirty="0" smtClean="0">
                          <a:latin typeface="Roboto"/>
                          <a:cs typeface="Roboto"/>
                        </a:rPr>
                        <a:t>'</a:t>
                      </a:r>
                      <a:r>
                        <a:rPr lang="ru-RU" sz="1800" spc="-35" dirty="0" smtClean="0">
                          <a:latin typeface="Roboto"/>
                          <a:cs typeface="Roboto"/>
                        </a:rPr>
                        <a:t>Вкусный</a:t>
                      </a:r>
                      <a:r>
                        <a:rPr sz="1800" spc="5" dirty="0" smtClean="0">
                          <a:latin typeface="Roboto"/>
                          <a:cs typeface="Roboto"/>
                        </a:rPr>
                        <a:t> </a:t>
                      </a:r>
                      <a:r>
                        <a:rPr lang="ru-RU" sz="1800" spc="5" dirty="0" smtClean="0">
                          <a:latin typeface="Roboto"/>
                          <a:cs typeface="Roboto"/>
                        </a:rPr>
                        <a:t>Торт</a:t>
                      </a:r>
                      <a:r>
                        <a:rPr sz="1800" spc="-25" dirty="0" smtClean="0">
                          <a:latin typeface="Roboto"/>
                          <a:cs typeface="Roboto"/>
                        </a:rPr>
                        <a:t>'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77">
                <a:tc gridSpan="3">
                  <a:txBody>
                    <a:bodyPr/>
                    <a:lstStyle/>
                    <a:p>
                      <a:pPr>
                        <a:lnSpc>
                          <a:spcPts val="2115"/>
                        </a:lnSpc>
                        <a:tabLst>
                          <a:tab pos="2411730" algn="l"/>
                        </a:tabLst>
                      </a:pPr>
                      <a:r>
                        <a:rPr sz="1800" spc="-35" dirty="0" smtClean="0">
                          <a:latin typeface="Roboto"/>
                          <a:cs typeface="Roboto"/>
                        </a:rPr>
                        <a:t>'</a:t>
                      </a:r>
                      <a:r>
                        <a:rPr lang="ru-RU" sz="1800" spc="-35" dirty="0" smtClean="0">
                          <a:latin typeface="Roboto"/>
                          <a:cs typeface="Roboto"/>
                        </a:rPr>
                        <a:t>Вкусный</a:t>
                      </a:r>
                      <a:r>
                        <a:rPr sz="1800" spc="5" dirty="0" smtClean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80" dirty="0">
                          <a:latin typeface="Roboto"/>
                          <a:cs typeface="Roboto"/>
                        </a:rPr>
                        <a:t>'</a:t>
                      </a:r>
                      <a:r>
                        <a:rPr sz="180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5" dirty="0">
                          <a:latin typeface="Roboto"/>
                          <a:cs typeface="Roboto"/>
                        </a:rPr>
                        <a:t>+</a:t>
                      </a:r>
                      <a:r>
                        <a:rPr sz="1800" spc="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30" dirty="0">
                          <a:latin typeface="Roboto"/>
                          <a:cs typeface="Roboto"/>
                        </a:rPr>
                        <a:t>name;	</a:t>
                      </a:r>
                      <a:r>
                        <a:rPr sz="1800" spc="-10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800" spc="5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40" dirty="0">
                          <a:latin typeface="Roboto"/>
                          <a:cs typeface="Roboto"/>
                        </a:rPr>
                        <a:t>Результат:</a:t>
                      </a:r>
                      <a:r>
                        <a:rPr sz="1800" spc="-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spc="-35" dirty="0" smtClean="0">
                          <a:latin typeface="Roboto"/>
                          <a:cs typeface="Roboto"/>
                        </a:rPr>
                        <a:t>'</a:t>
                      </a:r>
                      <a:r>
                        <a:rPr lang="ru-RU" sz="1800" spc="-35" dirty="0" smtClean="0">
                          <a:latin typeface="Roboto"/>
                          <a:cs typeface="Roboto"/>
                        </a:rPr>
                        <a:t>Вкусный</a:t>
                      </a:r>
                      <a:r>
                        <a:rPr sz="1800" spc="-10" dirty="0" smtClean="0">
                          <a:latin typeface="Roboto"/>
                          <a:cs typeface="Roboto"/>
                        </a:rPr>
                        <a:t> </a:t>
                      </a:r>
                      <a:r>
                        <a:rPr lang="ru-RU" sz="1800" spc="-10" dirty="0" smtClean="0">
                          <a:latin typeface="Roboto"/>
                          <a:cs typeface="Roboto"/>
                        </a:rPr>
                        <a:t>Торт</a:t>
                      </a:r>
                      <a:r>
                        <a:rPr sz="1800" spc="-25" dirty="0" smtClean="0">
                          <a:latin typeface="Roboto"/>
                          <a:cs typeface="Roboto"/>
                        </a:rPr>
                        <a:t>'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831455" cy="2315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solidFill>
                  <a:srgbClr val="7B4EFF"/>
                </a:solidFill>
                <a:latin typeface="Trebuchet MS"/>
                <a:cs typeface="Trebuchet MS"/>
              </a:rPr>
              <a:t>Типы</a:t>
            </a:r>
            <a:r>
              <a:rPr sz="2500" spc="-12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7B4EFF"/>
                </a:solidFill>
                <a:latin typeface="Trebuchet MS"/>
                <a:cs typeface="Trebuchet MS"/>
              </a:rPr>
              <a:t>данных</a:t>
            </a:r>
            <a:endParaRPr sz="2500" dirty="0">
              <a:latin typeface="Trebuchet MS"/>
              <a:cs typeface="Trebuchet MS"/>
            </a:endParaRPr>
          </a:p>
          <a:p>
            <a:pPr marL="12700" marR="36830">
              <a:lnSpc>
                <a:spcPct val="105000"/>
              </a:lnSpc>
              <a:spcBef>
                <a:spcPts val="2470"/>
              </a:spcBef>
            </a:pPr>
            <a:r>
              <a:rPr sz="1800" dirty="0">
                <a:latin typeface="Roboto"/>
                <a:cs typeface="Roboto"/>
              </a:rPr>
              <a:t>Еще </a:t>
            </a:r>
            <a:r>
              <a:rPr sz="1800" spc="-20" dirty="0">
                <a:latin typeface="Roboto"/>
                <a:cs typeface="Roboto"/>
              </a:rPr>
              <a:t>есть</a:t>
            </a:r>
            <a:r>
              <a:rPr sz="1800" spc="-5" dirty="0">
                <a:latin typeface="Roboto"/>
                <a:cs typeface="Roboto"/>
              </a:rPr>
              <a:t> логический/булевый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тип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данных</a:t>
            </a:r>
            <a:r>
              <a:rPr sz="1800" spc="5" dirty="0">
                <a:latin typeface="Roboto"/>
                <a:cs typeface="Roboto"/>
              </a:rPr>
              <a:t> (</a:t>
            </a:r>
            <a:r>
              <a:rPr sz="1800" b="1" spc="5" dirty="0">
                <a:latin typeface="Roboto"/>
                <a:cs typeface="Roboto"/>
              </a:rPr>
              <a:t>Boolean</a:t>
            </a:r>
            <a:r>
              <a:rPr sz="1800" spc="5" dirty="0">
                <a:latin typeface="Roboto"/>
                <a:cs typeface="Roboto"/>
              </a:rPr>
              <a:t>),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он </a:t>
            </a:r>
            <a:r>
              <a:rPr sz="1800" spc="-15" dirty="0">
                <a:latin typeface="Roboto"/>
                <a:cs typeface="Roboto"/>
              </a:rPr>
              <a:t>имеет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значение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правда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(</a:t>
            </a:r>
            <a:r>
              <a:rPr sz="1800" b="1" spc="5" dirty="0">
                <a:latin typeface="Roboto"/>
                <a:cs typeface="Roboto"/>
              </a:rPr>
              <a:t>true</a:t>
            </a:r>
            <a:r>
              <a:rPr sz="1800" spc="5" dirty="0">
                <a:latin typeface="Roboto"/>
                <a:cs typeface="Roboto"/>
              </a:rPr>
              <a:t>)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25" dirty="0">
                <a:latin typeface="Roboto"/>
                <a:cs typeface="Roboto"/>
              </a:rPr>
              <a:t>ложь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(</a:t>
            </a:r>
            <a:r>
              <a:rPr sz="1800" b="1" spc="5" dirty="0">
                <a:latin typeface="Roboto"/>
                <a:cs typeface="Roboto"/>
              </a:rPr>
              <a:t>false</a:t>
            </a:r>
            <a:r>
              <a:rPr sz="1800" spc="5" dirty="0">
                <a:latin typeface="Roboto"/>
                <a:cs typeface="Roboto"/>
              </a:rPr>
              <a:t>).</a:t>
            </a:r>
            <a:endParaRPr sz="1800" dirty="0">
              <a:latin typeface="Roboto"/>
              <a:cs typeface="Roboto"/>
            </a:endParaRPr>
          </a:p>
          <a:p>
            <a:pPr marL="12700" marR="5080">
              <a:lnSpc>
                <a:spcPct val="105000"/>
              </a:lnSpc>
              <a:spcBef>
                <a:spcPts val="1200"/>
              </a:spcBef>
            </a:pP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некоторые</a:t>
            </a:r>
            <a:r>
              <a:rPr sz="1800" dirty="0">
                <a:latin typeface="Roboto"/>
                <a:cs typeface="Roboto"/>
              </a:rPr>
              <a:t> служебные,</a:t>
            </a:r>
            <a:r>
              <a:rPr sz="1800" spc="-5" dirty="0">
                <a:latin typeface="Roboto"/>
                <a:cs typeface="Roboto"/>
              </a:rPr>
              <a:t> например,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undeﬁned</a:t>
            </a:r>
            <a:r>
              <a:rPr sz="1800" b="1" spc="1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особый </a:t>
            </a:r>
            <a:r>
              <a:rPr sz="1800" spc="-15" dirty="0">
                <a:latin typeface="Roboto"/>
                <a:cs typeface="Roboto"/>
              </a:rPr>
              <a:t>тип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данных,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включающий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одно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значение,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undeﬁned.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Он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показывает,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что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значение 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переменной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определено.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3135579"/>
            <a:ext cx="1049655" cy="28829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5" dirty="0">
                <a:latin typeface="Roboto"/>
                <a:cs typeface="Roboto"/>
              </a:rPr>
              <a:t>let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myJob;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3423615"/>
            <a:ext cx="454088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5" dirty="0">
                <a:latin typeface="Roboto"/>
                <a:cs typeface="Roboto"/>
              </a:rPr>
              <a:t>console.log(myJob);</a:t>
            </a:r>
            <a:r>
              <a:rPr sz="1800" spc="-10" dirty="0">
                <a:latin typeface="Roboto"/>
                <a:cs typeface="Roboto"/>
              </a:rPr>
              <a:t> /</a:t>
            </a:r>
            <a:r>
              <a:rPr sz="1800" spc="53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Результат:</a:t>
            </a:r>
            <a:r>
              <a:rPr sz="1800" spc="3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undeﬁned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7522845" cy="305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5" dirty="0">
                <a:solidFill>
                  <a:srgbClr val="F66C41"/>
                </a:solidFill>
                <a:latin typeface="Trebuchet MS"/>
                <a:cs typeface="Trebuchet MS"/>
              </a:rPr>
              <a:t>Практика</a:t>
            </a:r>
            <a:r>
              <a:rPr sz="2500" spc="-120" dirty="0">
                <a:solidFill>
                  <a:srgbClr val="F66C41"/>
                </a:solidFill>
                <a:latin typeface="Trebuchet MS"/>
                <a:cs typeface="Trebuchet MS"/>
              </a:rPr>
              <a:t> </a:t>
            </a:r>
            <a:r>
              <a:rPr sz="2500" spc="125" dirty="0">
                <a:solidFill>
                  <a:srgbClr val="F66C41"/>
                </a:solidFill>
                <a:latin typeface="Trebuchet MS"/>
                <a:cs typeface="Trebuchet MS"/>
              </a:rPr>
              <a:t>по</a:t>
            </a:r>
            <a:r>
              <a:rPr sz="2500" spc="-114" dirty="0">
                <a:solidFill>
                  <a:srgbClr val="F66C41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F66C41"/>
                </a:solidFill>
                <a:latin typeface="Trebuchet MS"/>
                <a:cs typeface="Trebuchet MS"/>
              </a:rPr>
              <a:t>условиям</a:t>
            </a: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1800" spc="-15" dirty="0">
                <a:latin typeface="Roboto"/>
                <a:cs typeface="Roboto"/>
              </a:rPr>
              <a:t>Определите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при </a:t>
            </a:r>
            <a:r>
              <a:rPr sz="1800" spc="-5" dirty="0">
                <a:latin typeface="Roboto"/>
                <a:cs typeface="Roboto"/>
              </a:rPr>
              <a:t>помощи</a:t>
            </a:r>
            <a:r>
              <a:rPr sz="1800" dirty="0">
                <a:latin typeface="Roboto"/>
                <a:cs typeface="Roboto"/>
              </a:rPr>
              <a:t> консоли, </a:t>
            </a:r>
            <a:r>
              <a:rPr sz="1800" spc="-10" dirty="0">
                <a:latin typeface="Roboto"/>
                <a:cs typeface="Roboto"/>
              </a:rPr>
              <a:t>чем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является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данное</a:t>
            </a:r>
            <a:r>
              <a:rPr sz="1800" dirty="0">
                <a:latin typeface="Roboto"/>
                <a:cs typeface="Roboto"/>
              </a:rPr>
              <a:t> выражение</a:t>
            </a:r>
            <a:r>
              <a:rPr sz="1800" spc="65" dirty="0"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202124"/>
                </a:solidFill>
                <a:latin typeface="Arial MT"/>
                <a:cs typeface="Arial MT"/>
              </a:rPr>
              <a:t>—</a:t>
            </a:r>
            <a:endParaRPr sz="1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15" dirty="0">
                <a:latin typeface="Roboto"/>
                <a:cs typeface="Roboto"/>
              </a:rPr>
              <a:t>ложью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или</a:t>
            </a:r>
            <a:r>
              <a:rPr sz="1800" spc="-15" dirty="0">
                <a:latin typeface="Roboto"/>
                <a:cs typeface="Roboto"/>
              </a:rPr>
              <a:t> правдой?</a:t>
            </a:r>
            <a:endParaRPr sz="1800" dirty="0">
              <a:latin typeface="Roboto"/>
              <a:cs typeface="Roboto"/>
            </a:endParaRPr>
          </a:p>
          <a:p>
            <a:pPr marL="52705">
              <a:lnSpc>
                <a:spcPct val="100000"/>
              </a:lnSpc>
              <a:spcBef>
                <a:spcPts val="1525"/>
              </a:spcBef>
              <a:tabLst>
                <a:tab pos="469265" algn="l"/>
              </a:tabLst>
            </a:pPr>
            <a:r>
              <a:rPr sz="1800" spc="-15" dirty="0">
                <a:latin typeface="Roboto"/>
                <a:cs typeface="Roboto"/>
              </a:rPr>
              <a:t>1</a:t>
            </a:r>
            <a:r>
              <a:rPr sz="1800" spc="-5" dirty="0">
                <a:latin typeface="Roboto"/>
                <a:cs typeface="Roboto"/>
              </a:rPr>
              <a:t>.</a:t>
            </a:r>
            <a:r>
              <a:rPr sz="1800" dirty="0">
                <a:latin typeface="Roboto"/>
                <a:cs typeface="Roboto"/>
              </a:rPr>
              <a:t>	</a:t>
            </a:r>
            <a:r>
              <a:rPr sz="1800" spc="-5" dirty="0">
                <a:latin typeface="Roboto"/>
                <a:cs typeface="Roboto"/>
              </a:rPr>
              <a:t>5 </a:t>
            </a:r>
            <a:r>
              <a:rPr sz="1800" spc="-315" dirty="0">
                <a:latin typeface="Roboto"/>
                <a:cs typeface="Roboto"/>
              </a:rPr>
              <a:t>-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2 &gt; 3</a:t>
            </a:r>
            <a:endParaRPr sz="1800" dirty="0">
              <a:latin typeface="Roboto"/>
              <a:cs typeface="Roboto"/>
            </a:endParaRPr>
          </a:p>
          <a:p>
            <a:pPr marL="52705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spc="-10" dirty="0">
                <a:latin typeface="Roboto"/>
                <a:cs typeface="Roboto"/>
              </a:rPr>
              <a:t>2.	</a:t>
            </a:r>
            <a:r>
              <a:rPr sz="1800" spc="-5" dirty="0">
                <a:latin typeface="Roboto"/>
                <a:cs typeface="Roboto"/>
              </a:rPr>
              <a:t>5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+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7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&lt;=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15</a:t>
            </a:r>
            <a:endParaRPr sz="1800" dirty="0">
              <a:latin typeface="Roboto"/>
              <a:cs typeface="Roboto"/>
            </a:endParaRPr>
          </a:p>
          <a:p>
            <a:pPr marL="52705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spc="-15" dirty="0">
                <a:latin typeface="Roboto"/>
                <a:cs typeface="Roboto"/>
              </a:rPr>
              <a:t>3</a:t>
            </a:r>
            <a:r>
              <a:rPr sz="1800" spc="-5" dirty="0">
                <a:latin typeface="Roboto"/>
                <a:cs typeface="Roboto"/>
              </a:rPr>
              <a:t>.</a:t>
            </a:r>
            <a:r>
              <a:rPr sz="1800" dirty="0">
                <a:latin typeface="Roboto"/>
                <a:cs typeface="Roboto"/>
              </a:rPr>
              <a:t>	</a:t>
            </a:r>
            <a:r>
              <a:rPr sz="1800" spc="-10" dirty="0">
                <a:latin typeface="Roboto"/>
                <a:cs typeface="Roboto"/>
              </a:rPr>
              <a:t>1</a:t>
            </a:r>
            <a:r>
              <a:rPr sz="1800" spc="-5" dirty="0">
                <a:latin typeface="Roboto"/>
                <a:cs typeface="Roboto"/>
              </a:rPr>
              <a:t>0 </a:t>
            </a:r>
            <a:r>
              <a:rPr sz="1800" spc="-315" dirty="0">
                <a:latin typeface="Roboto"/>
                <a:cs typeface="Roboto"/>
              </a:rPr>
              <a:t>-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5 </a:t>
            </a:r>
            <a:r>
              <a:rPr sz="1800" spc="-20" dirty="0">
                <a:latin typeface="Roboto"/>
                <a:cs typeface="Roboto"/>
              </a:rPr>
              <a:t>&gt;</a:t>
            </a:r>
            <a:r>
              <a:rPr sz="1800" spc="-15" dirty="0">
                <a:latin typeface="Roboto"/>
                <a:cs typeface="Roboto"/>
              </a:rPr>
              <a:t>=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15</a:t>
            </a:r>
            <a:endParaRPr sz="1800" dirty="0">
              <a:latin typeface="Roboto"/>
              <a:cs typeface="Roboto"/>
            </a:endParaRPr>
          </a:p>
          <a:p>
            <a:pPr marL="52705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spc="-10" dirty="0">
                <a:latin typeface="Roboto"/>
                <a:cs typeface="Roboto"/>
              </a:rPr>
              <a:t>4.	</a:t>
            </a:r>
            <a:r>
              <a:rPr sz="1800" spc="-5" dirty="0">
                <a:latin typeface="Roboto"/>
                <a:cs typeface="Roboto"/>
              </a:rPr>
              <a:t>5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+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1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&lt;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7</a:t>
            </a:r>
            <a:endParaRPr sz="1800" dirty="0">
              <a:latin typeface="Roboto"/>
              <a:cs typeface="Roboto"/>
            </a:endParaRPr>
          </a:p>
          <a:p>
            <a:pPr marL="52705">
              <a:lnSpc>
                <a:spcPct val="100000"/>
              </a:lnSpc>
              <a:spcBef>
                <a:spcPts val="320"/>
              </a:spcBef>
              <a:tabLst>
                <a:tab pos="469265" algn="l"/>
              </a:tabLst>
            </a:pPr>
            <a:r>
              <a:rPr sz="1800" spc="-10" dirty="0">
                <a:latin typeface="Roboto"/>
                <a:cs typeface="Roboto"/>
              </a:rPr>
              <a:t>5.	</a:t>
            </a:r>
            <a:r>
              <a:rPr sz="1800" spc="-5" dirty="0">
                <a:latin typeface="Roboto"/>
                <a:cs typeface="Roboto"/>
              </a:rPr>
              <a:t>6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*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3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&lt;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10</a:t>
            </a:r>
            <a:endParaRPr sz="18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528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722870" cy="3208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5" dirty="0">
                <a:solidFill>
                  <a:srgbClr val="7B4EFF"/>
                </a:solidFill>
                <a:latin typeface="Trebuchet MS"/>
                <a:cs typeface="Trebuchet MS"/>
              </a:rPr>
              <a:t>Сравнение</a:t>
            </a:r>
            <a:r>
              <a:rPr sz="2500" spc="-114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7B4EFF"/>
                </a:solidFill>
                <a:latin typeface="Trebuchet MS"/>
                <a:cs typeface="Trebuchet MS"/>
              </a:rPr>
              <a:t>строк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70600"/>
              </a:lnSpc>
              <a:spcBef>
                <a:spcPts val="1055"/>
              </a:spcBef>
            </a:pPr>
            <a:r>
              <a:rPr sz="1800" spc="-15" dirty="0">
                <a:latin typeface="Roboto"/>
                <a:cs typeface="Roboto"/>
              </a:rPr>
              <a:t>Мы </a:t>
            </a:r>
            <a:r>
              <a:rPr sz="1800" dirty="0">
                <a:latin typeface="Roboto"/>
                <a:cs typeface="Roboto"/>
              </a:rPr>
              <a:t>использовали </a:t>
            </a:r>
            <a:r>
              <a:rPr sz="1800" spc="5" dirty="0">
                <a:latin typeface="Roboto"/>
                <a:cs typeface="Roboto"/>
              </a:rPr>
              <a:t>в </a:t>
            </a:r>
            <a:r>
              <a:rPr sz="1800" spc="-5" dirty="0">
                <a:latin typeface="Roboto"/>
                <a:cs typeface="Roboto"/>
              </a:rPr>
              <a:t>условии </a:t>
            </a:r>
            <a:r>
              <a:rPr sz="1800" dirty="0">
                <a:latin typeface="Roboto"/>
                <a:cs typeface="Roboto"/>
              </a:rPr>
              <a:t>числа, </a:t>
            </a:r>
            <a:r>
              <a:rPr sz="1800" spc="5" dirty="0">
                <a:latin typeface="Roboto"/>
                <a:cs typeface="Roboto"/>
              </a:rPr>
              <a:t>но </a:t>
            </a:r>
            <a:r>
              <a:rPr sz="1800" spc="10" dirty="0">
                <a:latin typeface="Roboto"/>
                <a:cs typeface="Roboto"/>
              </a:rPr>
              <a:t>можно </a:t>
            </a:r>
            <a:r>
              <a:rPr sz="1800" spc="-15" dirty="0">
                <a:latin typeface="Roboto"/>
                <a:cs typeface="Roboto"/>
              </a:rPr>
              <a:t>сравнивать </a:t>
            </a:r>
            <a:r>
              <a:rPr sz="1800" spc="15" dirty="0">
                <a:latin typeface="Roboto"/>
                <a:cs typeface="Roboto"/>
              </a:rPr>
              <a:t>и </a:t>
            </a:r>
            <a:r>
              <a:rPr sz="1800" spc="-15" dirty="0">
                <a:latin typeface="Roboto"/>
                <a:cs typeface="Roboto"/>
              </a:rPr>
              <a:t>строки. 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Например,</a:t>
            </a:r>
            <a:r>
              <a:rPr sz="1800" spc="-15" dirty="0">
                <a:latin typeface="Roboto"/>
                <a:cs typeface="Roboto"/>
              </a:rPr>
              <a:t> как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вы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думаете,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правда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или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25" dirty="0">
                <a:latin typeface="Roboto"/>
                <a:cs typeface="Roboto"/>
              </a:rPr>
              <a:t>ложь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будет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этих</a:t>
            </a:r>
            <a:r>
              <a:rPr sz="1800" spc="-5" dirty="0">
                <a:latin typeface="Roboto"/>
                <a:cs typeface="Roboto"/>
              </a:rPr>
              <a:t> выражениях?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152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'кошка'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'dog'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'собака'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'СОБАКА'</a:t>
            </a:r>
            <a:endParaRPr sz="1800">
              <a:latin typeface="Roboto"/>
              <a:cs typeface="Roboto"/>
            </a:endParaRPr>
          </a:p>
          <a:p>
            <a:pPr marL="177800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spc="-315" dirty="0">
                <a:latin typeface="Roboto"/>
                <a:cs typeface="Roboto"/>
              </a:rPr>
              <a:t>-	</a:t>
            </a:r>
            <a:r>
              <a:rPr sz="1800" spc="-10" dirty="0">
                <a:latin typeface="Roboto"/>
                <a:cs typeface="Roboto"/>
              </a:rPr>
              <a:t>15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'15'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  <p:extLst>
      <p:ext uri="{BB962C8B-B14F-4D97-AF65-F5344CB8AC3E}">
        <p14:creationId xmlns:p14="http://schemas.microsoft.com/office/powerpoint/2010/main" val="1910181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722870" cy="1478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5" dirty="0">
                <a:solidFill>
                  <a:srgbClr val="7B4EFF"/>
                </a:solidFill>
                <a:latin typeface="Trebuchet MS"/>
                <a:cs typeface="Trebuchet MS"/>
              </a:rPr>
              <a:t>Сравнение</a:t>
            </a:r>
            <a:r>
              <a:rPr sz="2500" spc="-114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7B4EFF"/>
                </a:solidFill>
                <a:latin typeface="Trebuchet MS"/>
                <a:cs typeface="Trebuchet MS"/>
              </a:rPr>
              <a:t>строк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70600"/>
              </a:lnSpc>
              <a:spcBef>
                <a:spcPts val="1055"/>
              </a:spcBef>
            </a:pPr>
            <a:r>
              <a:rPr sz="1800" spc="-15" dirty="0">
                <a:latin typeface="Roboto"/>
                <a:cs typeface="Roboto"/>
              </a:rPr>
              <a:t>Мы </a:t>
            </a:r>
            <a:r>
              <a:rPr sz="1800" dirty="0">
                <a:latin typeface="Roboto"/>
                <a:cs typeface="Roboto"/>
              </a:rPr>
              <a:t>использовали </a:t>
            </a:r>
            <a:r>
              <a:rPr sz="1800" spc="5" dirty="0">
                <a:latin typeface="Roboto"/>
                <a:cs typeface="Roboto"/>
              </a:rPr>
              <a:t>в </a:t>
            </a:r>
            <a:r>
              <a:rPr sz="1800" spc="-5" dirty="0">
                <a:latin typeface="Roboto"/>
                <a:cs typeface="Roboto"/>
              </a:rPr>
              <a:t>условии </a:t>
            </a:r>
            <a:r>
              <a:rPr sz="1800" dirty="0">
                <a:latin typeface="Roboto"/>
                <a:cs typeface="Roboto"/>
              </a:rPr>
              <a:t>числа, </a:t>
            </a:r>
            <a:r>
              <a:rPr sz="1800" spc="5" dirty="0">
                <a:latin typeface="Roboto"/>
                <a:cs typeface="Roboto"/>
              </a:rPr>
              <a:t>но </a:t>
            </a:r>
            <a:r>
              <a:rPr sz="1800" spc="10" dirty="0">
                <a:latin typeface="Roboto"/>
                <a:cs typeface="Roboto"/>
              </a:rPr>
              <a:t>можно </a:t>
            </a:r>
            <a:r>
              <a:rPr sz="1800" spc="-15" dirty="0">
                <a:latin typeface="Roboto"/>
                <a:cs typeface="Roboto"/>
              </a:rPr>
              <a:t>сравнивать </a:t>
            </a:r>
            <a:r>
              <a:rPr sz="1800" spc="15" dirty="0">
                <a:latin typeface="Roboto"/>
                <a:cs typeface="Roboto"/>
              </a:rPr>
              <a:t>и </a:t>
            </a:r>
            <a:r>
              <a:rPr sz="1800" spc="-15" dirty="0">
                <a:latin typeface="Roboto"/>
                <a:cs typeface="Roboto"/>
              </a:rPr>
              <a:t>строки. 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Например,</a:t>
            </a:r>
            <a:r>
              <a:rPr sz="1800" spc="-15" dirty="0">
                <a:latin typeface="Roboto"/>
                <a:cs typeface="Roboto"/>
              </a:rPr>
              <a:t> как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вы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думаете,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правда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20" dirty="0">
                <a:latin typeface="Roboto"/>
                <a:cs typeface="Roboto"/>
              </a:rPr>
              <a:t>или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25" dirty="0">
                <a:latin typeface="Roboto"/>
                <a:cs typeface="Roboto"/>
              </a:rPr>
              <a:t>ложь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будет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этих</a:t>
            </a:r>
            <a:r>
              <a:rPr sz="1800" spc="-5" dirty="0">
                <a:latin typeface="Roboto"/>
                <a:cs typeface="Roboto"/>
              </a:rPr>
              <a:t> выражениях?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9880" y="2263344"/>
            <a:ext cx="74866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20"/>
              </a:spcBef>
            </a:pPr>
            <a:r>
              <a:rPr sz="1800" spc="-10" dirty="0">
                <a:latin typeface="Roboto"/>
                <a:cs typeface="Roboto"/>
              </a:rPr>
              <a:t>/</a:t>
            </a:r>
            <a:r>
              <a:rPr sz="1800" spc="44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false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Roboto"/>
                <a:cs typeface="Roboto"/>
              </a:rPr>
              <a:t>/</a:t>
            </a:r>
            <a:r>
              <a:rPr sz="1800" spc="44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false</a:t>
            </a:r>
            <a:endParaRPr sz="1800">
              <a:latin typeface="Roboto"/>
              <a:cs typeface="Roboto"/>
            </a:endParaRPr>
          </a:p>
          <a:p>
            <a:pPr marL="20955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Roboto"/>
                <a:cs typeface="Roboto"/>
              </a:rPr>
              <a:t>/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true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259" y="2263344"/>
            <a:ext cx="328612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420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'кошка'</a:t>
            </a:r>
            <a:endParaRPr sz="1800">
              <a:latin typeface="Roboto"/>
              <a:cs typeface="Roboto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'dog'</a:t>
            </a:r>
            <a:endParaRPr sz="1800">
              <a:latin typeface="Roboto"/>
              <a:cs typeface="Roboto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'собака'</a:t>
            </a:r>
            <a:endParaRPr sz="1800">
              <a:latin typeface="Roboto"/>
              <a:cs typeface="Roboto"/>
            </a:endParaRPr>
          </a:p>
          <a:p>
            <a:pPr marL="304165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304165" algn="l"/>
                <a:tab pos="3048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'СОБАКА'</a:t>
            </a:r>
            <a:r>
              <a:rPr sz="1800" spc="434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/</a:t>
            </a:r>
            <a:r>
              <a:rPr sz="1800" spc="53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false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304165" algn="l"/>
                <a:tab pos="2557780" algn="l"/>
              </a:tabLst>
            </a:pPr>
            <a:r>
              <a:rPr sz="1800" spc="-315" dirty="0">
                <a:latin typeface="Roboto"/>
                <a:cs typeface="Roboto"/>
              </a:rPr>
              <a:t>-	</a:t>
            </a:r>
            <a:r>
              <a:rPr sz="1800" spc="-10" dirty="0">
                <a:latin typeface="Roboto"/>
                <a:cs typeface="Roboto"/>
              </a:rPr>
              <a:t>15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'15'	</a:t>
            </a:r>
            <a:r>
              <a:rPr sz="1800" spc="-10" dirty="0">
                <a:latin typeface="Roboto"/>
                <a:cs typeface="Roboto"/>
              </a:rPr>
              <a:t>/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true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  <p:extLst>
      <p:ext uri="{BB962C8B-B14F-4D97-AF65-F5344CB8AC3E}">
        <p14:creationId xmlns:p14="http://schemas.microsoft.com/office/powerpoint/2010/main" val="272861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A1E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475" y="618464"/>
            <a:ext cx="847534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35" dirty="0">
                <a:solidFill>
                  <a:srgbClr val="7B4EFF"/>
                </a:solidFill>
              </a:rPr>
              <a:t>Что</a:t>
            </a:r>
            <a:r>
              <a:rPr sz="2300" spc="-80" dirty="0">
                <a:solidFill>
                  <a:srgbClr val="7B4EFF"/>
                </a:solidFill>
              </a:rPr>
              <a:t> </a:t>
            </a:r>
            <a:r>
              <a:rPr sz="2300" spc="-15" dirty="0">
                <a:solidFill>
                  <a:srgbClr val="7B4EFF"/>
                </a:solidFill>
              </a:rPr>
              <a:t>умеет</a:t>
            </a:r>
            <a:r>
              <a:rPr sz="2300" spc="-75" dirty="0">
                <a:solidFill>
                  <a:srgbClr val="7B4EFF"/>
                </a:solidFill>
              </a:rPr>
              <a:t> </a:t>
            </a:r>
            <a:r>
              <a:rPr sz="2300" spc="-5" dirty="0">
                <a:solidFill>
                  <a:srgbClr val="7B4EFF"/>
                </a:solidFill>
              </a:rPr>
              <a:t>JavaScript?</a:t>
            </a:r>
            <a:r>
              <a:rPr sz="2300" spc="-80" dirty="0">
                <a:solidFill>
                  <a:srgbClr val="7B4EFF"/>
                </a:solidFill>
              </a:rPr>
              <a:t> </a:t>
            </a:r>
            <a:r>
              <a:rPr sz="2300" spc="10" dirty="0">
                <a:solidFill>
                  <a:srgbClr val="7B4EFF"/>
                </a:solidFill>
              </a:rPr>
              <a:t>Рассмотрим</a:t>
            </a:r>
            <a:r>
              <a:rPr sz="2300" spc="-75" dirty="0">
                <a:solidFill>
                  <a:srgbClr val="7B4EFF"/>
                </a:solidFill>
              </a:rPr>
              <a:t> </a:t>
            </a:r>
            <a:r>
              <a:rPr sz="2300" spc="40" dirty="0">
                <a:solidFill>
                  <a:srgbClr val="7B4EFF"/>
                </a:solidFill>
              </a:rPr>
              <a:t>страницу</a:t>
            </a:r>
            <a:r>
              <a:rPr sz="2300" spc="-75" dirty="0">
                <a:solidFill>
                  <a:srgbClr val="7B4EFF"/>
                </a:solidFill>
              </a:rPr>
              <a:t> </a:t>
            </a:r>
            <a:r>
              <a:rPr sz="2300" spc="65" dirty="0">
                <a:solidFill>
                  <a:srgbClr val="7B4EFF"/>
                </a:solidFill>
              </a:rPr>
              <a:t>новостного</a:t>
            </a:r>
            <a:r>
              <a:rPr sz="2300" spc="-80" dirty="0">
                <a:solidFill>
                  <a:srgbClr val="7B4EFF"/>
                </a:solidFill>
              </a:rPr>
              <a:t> </a:t>
            </a:r>
            <a:r>
              <a:rPr sz="2300" spc="15" dirty="0">
                <a:solidFill>
                  <a:srgbClr val="7B4EFF"/>
                </a:solidFill>
              </a:rPr>
              <a:t>сайта</a:t>
            </a:r>
            <a:endParaRPr sz="23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50950"/>
            <a:ext cx="4461924" cy="38925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1250950"/>
            <a:ext cx="4495799" cy="3892549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72029" y="63880"/>
            <a:ext cx="899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362190">
              <a:spcBef>
                <a:spcPts val="100"/>
              </a:spcBef>
            </a:pPr>
            <a:r>
              <a:rPr lang="ru-RU" kern="0" spc="60" smtClean="0"/>
              <a:t>Введение</a:t>
            </a:r>
            <a:endParaRPr lang="ru-RU" kern="0" spc="6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821295" cy="33610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5" dirty="0">
                <a:solidFill>
                  <a:srgbClr val="7B4EFF"/>
                </a:solidFill>
                <a:latin typeface="Trebuchet MS"/>
                <a:cs typeface="Trebuchet MS"/>
              </a:rPr>
              <a:t>Логическое</a:t>
            </a:r>
            <a:r>
              <a:rPr sz="2500" spc="-12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7B4EFF"/>
                </a:solidFill>
                <a:latin typeface="Trebuchet MS"/>
                <a:cs typeface="Trebuchet MS"/>
              </a:rPr>
              <a:t>равенство</a:t>
            </a: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1800" spc="-5" dirty="0">
                <a:latin typeface="Roboto"/>
                <a:cs typeface="Roboto"/>
              </a:rPr>
              <a:t>Логическое</a:t>
            </a:r>
            <a:r>
              <a:rPr sz="1800" spc="-10" dirty="0">
                <a:latin typeface="Roboto"/>
                <a:cs typeface="Roboto"/>
              </a:rPr>
              <a:t> равенство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JS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обозначается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двумя</a:t>
            </a:r>
            <a:r>
              <a:rPr sz="1800" spc="-5" dirty="0">
                <a:latin typeface="Roboto"/>
                <a:cs typeface="Roboto"/>
              </a:rPr>
              <a:t> способами: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152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0" dirty="0">
                <a:latin typeface="Roboto"/>
                <a:cs typeface="Roboto"/>
              </a:rPr>
              <a:t>равны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по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значению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==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0" dirty="0">
                <a:latin typeface="Roboto"/>
                <a:cs typeface="Roboto"/>
              </a:rPr>
              <a:t>равны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по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значению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типу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===</a:t>
            </a:r>
            <a:endParaRPr sz="1800" dirty="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800" spc="-25" dirty="0">
                <a:latin typeface="Roboto"/>
                <a:cs typeface="Roboto"/>
              </a:rPr>
              <a:t>Значения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строки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'15'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числа </a:t>
            </a:r>
            <a:r>
              <a:rPr sz="1800" spc="-10" dirty="0">
                <a:latin typeface="Roboto"/>
                <a:cs typeface="Roboto"/>
              </a:rPr>
              <a:t>15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равны,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а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вот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типы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данных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у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них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разные.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Поэтому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===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могут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давать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разный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результат.</a:t>
            </a:r>
            <a:endParaRPr sz="1800" dirty="0">
              <a:latin typeface="Roboto"/>
              <a:cs typeface="Roboto"/>
            </a:endParaRPr>
          </a:p>
          <a:p>
            <a:pPr marL="12700" marR="130175">
              <a:lnSpc>
                <a:spcPct val="114999"/>
              </a:lnSpc>
              <a:spcBef>
                <a:spcPts val="1200"/>
              </a:spcBef>
            </a:pPr>
            <a:r>
              <a:rPr sz="1800" dirty="0">
                <a:latin typeface="Roboto"/>
                <a:cs typeface="Roboto"/>
              </a:rPr>
              <a:t>Сравнение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двух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строк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происходит</a:t>
            </a:r>
            <a:r>
              <a:rPr sz="1800" dirty="0">
                <a:latin typeface="Roboto"/>
                <a:cs typeface="Roboto"/>
              </a:rPr>
              <a:t> посимвольно.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Буквы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а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35" dirty="0">
                <a:latin typeface="Roboto"/>
                <a:cs typeface="Roboto"/>
              </a:rPr>
              <a:t>А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разные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символы. </a:t>
            </a:r>
            <a:r>
              <a:rPr sz="1800" spc="15" dirty="0">
                <a:latin typeface="Roboto"/>
                <a:cs typeface="Roboto"/>
              </a:rPr>
              <a:t>Если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символы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совпали,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50" dirty="0">
                <a:latin typeface="Roboto"/>
                <a:cs typeface="Roboto"/>
              </a:rPr>
              <a:t>то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строки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равны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по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значению.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  <p:extLst>
      <p:ext uri="{BB962C8B-B14F-4D97-AF65-F5344CB8AC3E}">
        <p14:creationId xmlns:p14="http://schemas.microsoft.com/office/powerpoint/2010/main" val="64124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-47412"/>
            <a:ext cx="42704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7084059" cy="1478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5" dirty="0">
                <a:solidFill>
                  <a:srgbClr val="F66C41"/>
                </a:solidFill>
                <a:latin typeface="Trebuchet MS"/>
                <a:cs typeface="Trebuchet MS"/>
              </a:rPr>
              <a:t>Логическое</a:t>
            </a:r>
            <a:r>
              <a:rPr sz="2500" spc="-125" dirty="0">
                <a:solidFill>
                  <a:srgbClr val="F66C41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F66C41"/>
                </a:solidFill>
                <a:latin typeface="Trebuchet MS"/>
                <a:cs typeface="Trebuchet MS"/>
              </a:rPr>
              <a:t>равенство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70600"/>
              </a:lnSpc>
              <a:spcBef>
                <a:spcPts val="1055"/>
              </a:spcBef>
            </a:pPr>
            <a:r>
              <a:rPr sz="1800" spc="-20" dirty="0">
                <a:latin typeface="Roboto"/>
                <a:cs typeface="Roboto"/>
              </a:rPr>
              <a:t>Попробуйте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написать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консоли</a:t>
            </a:r>
            <a:r>
              <a:rPr sz="1800" spc="-5" dirty="0">
                <a:latin typeface="Roboto"/>
                <a:cs typeface="Roboto"/>
              </a:rPr>
              <a:t> сравнения </a:t>
            </a:r>
            <a:r>
              <a:rPr sz="1800" spc="-10" dirty="0">
                <a:latin typeface="Roboto"/>
                <a:cs typeface="Roboto"/>
              </a:rPr>
              <a:t>15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'15'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15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===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'15'.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Какой </a:t>
            </a:r>
            <a:r>
              <a:rPr sz="1800" dirty="0">
                <a:latin typeface="Roboto"/>
                <a:cs typeface="Roboto"/>
              </a:rPr>
              <a:t>получили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результат?</a:t>
            </a:r>
            <a:endParaRPr sz="18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2101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856220" cy="34340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5" dirty="0">
                <a:solidFill>
                  <a:srgbClr val="7B4EFF"/>
                </a:solidFill>
                <a:latin typeface="Trebuchet MS"/>
                <a:cs typeface="Trebuchet MS"/>
              </a:rPr>
              <a:t>Логическое</a:t>
            </a:r>
            <a:r>
              <a:rPr sz="2500" spc="-11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7B4EFF"/>
                </a:solidFill>
                <a:latin typeface="Trebuchet MS"/>
                <a:cs typeface="Trebuchet MS"/>
              </a:rPr>
              <a:t>отрицание</a:t>
            </a:r>
            <a:r>
              <a:rPr sz="2500" spc="-10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7B4EFF"/>
                </a:solidFill>
                <a:latin typeface="Trebuchet MS"/>
                <a:cs typeface="Trebuchet MS"/>
              </a:rPr>
              <a:t>(НЕ)</a:t>
            </a: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1800" spc="-50" dirty="0">
                <a:latin typeface="Roboto"/>
                <a:cs typeface="Roboto"/>
              </a:rPr>
              <a:t>Так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35" dirty="0">
                <a:latin typeface="Roboto"/>
                <a:cs typeface="Roboto"/>
              </a:rPr>
              <a:t>же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есть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отрицание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(логическое </a:t>
            </a:r>
            <a:r>
              <a:rPr sz="1800" spc="10" dirty="0">
                <a:latin typeface="Roboto"/>
                <a:cs typeface="Roboto"/>
              </a:rPr>
              <a:t>НЕ),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обозначается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как</a:t>
            </a:r>
            <a:r>
              <a:rPr sz="1800" spc="75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!</a:t>
            </a:r>
            <a:r>
              <a:rPr sz="1800" spc="-5" dirty="0">
                <a:latin typeface="Roboto"/>
                <a:cs typeface="Roboto"/>
              </a:rPr>
              <a:t>.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ts val="2105"/>
              </a:lnSpc>
              <a:spcBef>
                <a:spcPts val="109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20" dirty="0">
                <a:latin typeface="Roboto"/>
                <a:cs typeface="Roboto"/>
              </a:rPr>
              <a:t>!true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===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false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ts val="2105"/>
              </a:lnSpc>
              <a:buChar char="-"/>
              <a:tabLst>
                <a:tab pos="469265" algn="l"/>
                <a:tab pos="469900" algn="l"/>
              </a:tabLst>
            </a:pPr>
            <a:r>
              <a:rPr sz="1800" spc="-10" dirty="0">
                <a:latin typeface="Roboto"/>
                <a:cs typeface="Roboto"/>
              </a:rPr>
              <a:t>!false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===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true</a:t>
            </a:r>
            <a:endParaRPr sz="1800" dirty="0">
              <a:latin typeface="Roboto"/>
              <a:cs typeface="Roboto"/>
            </a:endParaRPr>
          </a:p>
          <a:p>
            <a:pPr marL="12700" marR="1859280">
              <a:lnSpc>
                <a:spcPts val="2050"/>
              </a:lnSpc>
              <a:spcBef>
                <a:spcPts val="1250"/>
              </a:spcBef>
            </a:pPr>
            <a:r>
              <a:rPr sz="1800" spc="-50" dirty="0">
                <a:latin typeface="Roboto"/>
                <a:cs typeface="Roboto"/>
              </a:rPr>
              <a:t>то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есть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НЕ-правда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ложь.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35" dirty="0">
                <a:latin typeface="Roboto"/>
                <a:cs typeface="Roboto"/>
              </a:rPr>
              <a:t>А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НЕ-ложь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правда.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Отрицание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меняет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значение</a:t>
            </a:r>
            <a:r>
              <a:rPr sz="1800" spc="-5" dirty="0">
                <a:latin typeface="Roboto"/>
                <a:cs typeface="Roboto"/>
              </a:rPr>
              <a:t> на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противоположное.</a:t>
            </a: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35" dirty="0">
                <a:latin typeface="Roboto"/>
                <a:cs typeface="Roboto"/>
              </a:rPr>
              <a:t>А</a:t>
            </a:r>
            <a:r>
              <a:rPr sz="1800" spc="-5" dirty="0">
                <a:latin typeface="Roboto"/>
                <a:cs typeface="Roboto"/>
              </a:rPr>
              <a:t> еще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есть</a:t>
            </a:r>
            <a:r>
              <a:rPr sz="1800" spc="40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!=</a:t>
            </a:r>
            <a:r>
              <a:rPr sz="1800" b="1" spc="-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«не</a:t>
            </a:r>
            <a:r>
              <a:rPr sz="1800" spc="-5" dirty="0">
                <a:latin typeface="Roboto"/>
                <a:cs typeface="Roboto"/>
              </a:rPr>
              <a:t> равно» </a:t>
            </a:r>
            <a:r>
              <a:rPr sz="1800" spc="15" dirty="0">
                <a:latin typeface="Roboto"/>
                <a:cs typeface="Roboto"/>
              </a:rPr>
              <a:t>и </a:t>
            </a:r>
            <a:r>
              <a:rPr sz="1800" b="1" spc="-10" dirty="0">
                <a:latin typeface="Roboto"/>
                <a:cs typeface="Roboto"/>
              </a:rPr>
              <a:t>!==</a:t>
            </a:r>
            <a:r>
              <a:rPr sz="1800" b="1" spc="-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«строгое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0" dirty="0">
                <a:latin typeface="Roboto"/>
                <a:cs typeface="Roboto"/>
              </a:rPr>
              <a:t> равно».</a:t>
            </a:r>
            <a:endParaRPr sz="1800" dirty="0">
              <a:latin typeface="Roboto"/>
              <a:cs typeface="Roboto"/>
            </a:endParaRPr>
          </a:p>
          <a:p>
            <a:pPr marL="12700" marR="5080">
              <a:lnSpc>
                <a:spcPts val="2050"/>
              </a:lnSpc>
              <a:spcBef>
                <a:spcPts val="1250"/>
              </a:spcBef>
            </a:pPr>
            <a:r>
              <a:rPr sz="1800" dirty="0">
                <a:latin typeface="Roboto"/>
                <a:cs typeface="Roboto"/>
              </a:rPr>
              <a:t>«Не</a:t>
            </a:r>
            <a:r>
              <a:rPr sz="1800" spc="-5" dirty="0">
                <a:latin typeface="Roboto"/>
                <a:cs typeface="Roboto"/>
              </a:rPr>
              <a:t> равно» </a:t>
            </a:r>
            <a:r>
              <a:rPr sz="1800" spc="-10" dirty="0">
                <a:latin typeface="Roboto"/>
                <a:cs typeface="Roboto"/>
              </a:rPr>
              <a:t>сравнивает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только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значения,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«строгое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равно» </a:t>
            </a:r>
            <a:r>
              <a:rPr sz="1800" spc="-10" dirty="0">
                <a:latin typeface="Roboto"/>
                <a:cs typeface="Roboto"/>
              </a:rPr>
              <a:t>сравнивает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10" dirty="0">
                <a:latin typeface="Roboto"/>
                <a:cs typeface="Roboto"/>
              </a:rPr>
              <a:t> значение,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тип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данных.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  <p:extLst>
      <p:ext uri="{BB962C8B-B14F-4D97-AF65-F5344CB8AC3E}">
        <p14:creationId xmlns:p14="http://schemas.microsoft.com/office/powerpoint/2010/main" val="4285663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4507865" cy="2740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5" dirty="0">
                <a:solidFill>
                  <a:srgbClr val="7B4EFF"/>
                </a:solidFill>
                <a:latin typeface="Trebuchet MS"/>
                <a:cs typeface="Trebuchet MS"/>
              </a:rPr>
              <a:t>Логическое</a:t>
            </a:r>
            <a:r>
              <a:rPr sz="2500" spc="-11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7B4EFF"/>
                </a:solidFill>
                <a:latin typeface="Trebuchet MS"/>
                <a:cs typeface="Trebuchet MS"/>
              </a:rPr>
              <a:t>отрицание</a:t>
            </a:r>
            <a:r>
              <a:rPr sz="2500" spc="-105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7B4EFF"/>
                </a:solidFill>
                <a:latin typeface="Trebuchet MS"/>
                <a:cs typeface="Trebuchet MS"/>
              </a:rPr>
              <a:t>(НЕ)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1800" spc="-5" dirty="0">
                <a:latin typeface="Roboto"/>
                <a:cs typeface="Roboto"/>
              </a:rPr>
              <a:t>Например,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все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эти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выражения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правдивы: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 marL="469900" indent="-417195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!=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'СОБАКА'</a:t>
            </a:r>
            <a:endParaRPr sz="1800">
              <a:latin typeface="Roboto"/>
              <a:cs typeface="Roboto"/>
            </a:endParaRPr>
          </a:p>
          <a:p>
            <a:pPr marL="52705" marR="2451735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45" dirty="0">
                <a:latin typeface="Roboto"/>
                <a:cs typeface="Roboto"/>
              </a:rPr>
              <a:t>'собака'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!=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'dog'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3.	</a:t>
            </a:r>
            <a:r>
              <a:rPr sz="1800" spc="-5" dirty="0">
                <a:latin typeface="Roboto"/>
                <a:cs typeface="Roboto"/>
              </a:rPr>
              <a:t>5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+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1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!==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'7'</a:t>
            </a:r>
            <a:endParaRPr sz="1800">
              <a:latin typeface="Roboto"/>
              <a:cs typeface="Roboto"/>
            </a:endParaRPr>
          </a:p>
          <a:p>
            <a:pPr marL="52705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spc="-10" dirty="0">
                <a:latin typeface="Roboto"/>
                <a:cs typeface="Roboto"/>
              </a:rPr>
              <a:t>4.	</a:t>
            </a:r>
            <a:r>
              <a:rPr sz="1800" spc="-5" dirty="0">
                <a:latin typeface="Roboto"/>
                <a:cs typeface="Roboto"/>
              </a:rPr>
              <a:t>6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*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3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!=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10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  <p:extLst>
      <p:ext uri="{BB962C8B-B14F-4D97-AF65-F5344CB8AC3E}">
        <p14:creationId xmlns:p14="http://schemas.microsoft.com/office/powerpoint/2010/main" val="1790436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48298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10" dirty="0">
                <a:solidFill>
                  <a:srgbClr val="F66C41"/>
                </a:solidFill>
              </a:rPr>
              <a:t>Расставьте</a:t>
            </a:r>
            <a:r>
              <a:rPr sz="2500" spc="-105" dirty="0">
                <a:solidFill>
                  <a:srgbClr val="F66C41"/>
                </a:solidFill>
              </a:rPr>
              <a:t> </a:t>
            </a:r>
            <a:r>
              <a:rPr sz="2500" spc="80" dirty="0">
                <a:solidFill>
                  <a:srgbClr val="F66C41"/>
                </a:solidFill>
              </a:rPr>
              <a:t>знаки</a:t>
            </a:r>
            <a:r>
              <a:rPr sz="2500" spc="-100" dirty="0">
                <a:solidFill>
                  <a:srgbClr val="F66C41"/>
                </a:solidFill>
              </a:rPr>
              <a:t> </a:t>
            </a:r>
            <a:r>
              <a:rPr sz="2500" spc="130" dirty="0">
                <a:solidFill>
                  <a:srgbClr val="F66C41"/>
                </a:solidFill>
              </a:rPr>
              <a:t>в</a:t>
            </a:r>
            <a:r>
              <a:rPr sz="2500" spc="-100" dirty="0">
                <a:solidFill>
                  <a:srgbClr val="F66C41"/>
                </a:solidFill>
              </a:rPr>
              <a:t> </a:t>
            </a:r>
            <a:r>
              <a:rPr sz="2500" spc="55" dirty="0">
                <a:solidFill>
                  <a:srgbClr val="F66C41"/>
                </a:solidFill>
              </a:rPr>
              <a:t>выражениях</a:t>
            </a:r>
            <a:endParaRPr sz="25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549" y="1424599"/>
          <a:ext cx="6316345" cy="3094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7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0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b="1" spc="5" dirty="0">
                          <a:latin typeface="Roboto"/>
                          <a:cs typeface="Roboto"/>
                        </a:rPr>
                        <a:t>Выражение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b="1" spc="-20" dirty="0">
                          <a:latin typeface="Roboto"/>
                          <a:cs typeface="Roboto"/>
                        </a:rPr>
                        <a:t>Знаки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91"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807085" algn="l"/>
                        </a:tabLst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1+1</a:t>
                      </a:r>
                      <a:r>
                        <a:rPr sz="1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5" dirty="0">
                          <a:latin typeface="Roboto"/>
                          <a:cs typeface="Roboto"/>
                        </a:rPr>
                        <a:t>3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40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15" dirty="0">
                          <a:latin typeface="Roboto"/>
                          <a:cs typeface="Roboto"/>
                        </a:rPr>
                        <a:t>ложь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25" dirty="0">
                          <a:latin typeface="Roboto"/>
                          <a:cs typeface="Roboto"/>
                        </a:rPr>
                        <a:t>==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latin typeface="Roboto"/>
                          <a:cs typeface="Roboto"/>
                        </a:rPr>
                        <a:t>&gt;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41"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850900" algn="l"/>
                        </a:tabLst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5 + 7</a:t>
                      </a:r>
                      <a:r>
                        <a:rPr sz="1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Roboto"/>
                          <a:cs typeface="Roboto"/>
                        </a:rPr>
                        <a:t>12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4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правда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spc="-25" dirty="0">
                          <a:latin typeface="Roboto"/>
                          <a:cs typeface="Roboto"/>
                        </a:rPr>
                        <a:t>!==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091">
                <a:tc rowSpan="2" grid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1096010" algn="l"/>
                          <a:tab pos="1948180" algn="l"/>
                        </a:tabLst>
                      </a:pPr>
                      <a:r>
                        <a:rPr sz="1400" spc="-35" dirty="0">
                          <a:latin typeface="Roboto"/>
                          <a:cs typeface="Roboto"/>
                        </a:rPr>
                        <a:t>'собака'</a:t>
                      </a:r>
                      <a:r>
                        <a:rPr sz="1400" u="heavy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35" dirty="0">
                          <a:latin typeface="Roboto"/>
                          <a:cs typeface="Roboto"/>
                        </a:rPr>
                        <a:t>'кошка'	</a:t>
                      </a:r>
                      <a:r>
                        <a:rPr sz="1400" spc="-5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4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правда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Roboto"/>
                          <a:cs typeface="Roboto"/>
                        </a:rPr>
                        <a:t>===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00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7150">
                        <a:lnSpc>
                          <a:spcPts val="1645"/>
                        </a:lnSpc>
                        <a:spcBef>
                          <a:spcPts val="50"/>
                        </a:spcBef>
                      </a:pPr>
                      <a:r>
                        <a:rPr sz="1400" spc="-20" dirty="0">
                          <a:latin typeface="Roboto"/>
                          <a:cs typeface="Roboto"/>
                        </a:rPr>
                        <a:t>&gt;=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591"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850900" algn="l"/>
                        </a:tabLst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5 + 7</a:t>
                      </a:r>
                      <a:r>
                        <a:rPr sz="1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Roboto"/>
                          <a:cs typeface="Roboto"/>
                        </a:rPr>
                        <a:t>15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40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15" dirty="0">
                          <a:latin typeface="Roboto"/>
                          <a:cs typeface="Roboto"/>
                        </a:rPr>
                        <a:t>ложь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5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85"/>
                        </a:lnSpc>
                      </a:pPr>
                      <a:r>
                        <a:rPr sz="1400" spc="-20" dirty="0">
                          <a:latin typeface="Roboto"/>
                          <a:cs typeface="Roboto"/>
                        </a:rPr>
                        <a:t>!=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0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662940" algn="l"/>
                        </a:tabLst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15</a:t>
                      </a:r>
                      <a:r>
                        <a:rPr sz="1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40" dirty="0">
                          <a:latin typeface="Roboto"/>
                          <a:cs typeface="Roboto"/>
                        </a:rPr>
                        <a:t>'15'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40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-15" dirty="0">
                          <a:latin typeface="Roboto"/>
                          <a:cs typeface="Roboto"/>
                        </a:rPr>
                        <a:t>правда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2099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662940" algn="l"/>
                        </a:tabLst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15</a:t>
                      </a:r>
                      <a:r>
                        <a:rPr sz="1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40" dirty="0">
                          <a:latin typeface="Roboto"/>
                          <a:cs typeface="Roboto"/>
                        </a:rPr>
                        <a:t>'15'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Roboto"/>
                          <a:cs typeface="Roboto"/>
                        </a:rPr>
                        <a:t>/</a:t>
                      </a:r>
                      <a:r>
                        <a:rPr sz="140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400" spc="15" dirty="0">
                          <a:latin typeface="Roboto"/>
                          <a:cs typeface="Roboto"/>
                        </a:rPr>
                        <a:t>ложь</a:t>
                      </a:r>
                      <a:endParaRPr sz="1400">
                        <a:latin typeface="Roboto"/>
                        <a:cs typeface="Roboto"/>
                      </a:endParaRPr>
                    </a:p>
                  </a:txBody>
                  <a:tcPr marL="0" marR="0" marT="501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3"/>
          <p:cNvSpPr txBox="1">
            <a:spLocks/>
          </p:cNvSpPr>
          <p:nvPr/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25" smtClean="0"/>
              <a:t>Практическая</a:t>
            </a:r>
            <a:r>
              <a:rPr lang="ru-RU" spc="-135" smtClean="0"/>
              <a:t> </a:t>
            </a:r>
            <a:r>
              <a:rPr lang="ru-RU" spc="25" smtClean="0"/>
              <a:t>работа</a:t>
            </a:r>
            <a:endParaRPr lang="ru-RU" spc="25" dirty="0"/>
          </a:p>
        </p:txBody>
      </p:sp>
    </p:spTree>
    <p:extLst>
      <p:ext uri="{BB962C8B-B14F-4D97-AF65-F5344CB8AC3E}">
        <p14:creationId xmlns:p14="http://schemas.microsoft.com/office/powerpoint/2010/main" val="3252876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28613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5" dirty="0">
                <a:solidFill>
                  <a:srgbClr val="7B4EFF"/>
                </a:solidFill>
                <a:latin typeface="Trebuchet MS"/>
                <a:cs typeface="Trebuchet MS"/>
              </a:rPr>
              <a:t>Приведение</a:t>
            </a:r>
            <a:r>
              <a:rPr sz="2500" spc="-16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7B4EFF"/>
                </a:solidFill>
                <a:latin typeface="Trebuchet MS"/>
                <a:cs typeface="Trebuchet MS"/>
              </a:rPr>
              <a:t>типов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369772"/>
            <a:ext cx="8094980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Roboto"/>
                <a:cs typeface="Roboto"/>
              </a:rPr>
              <a:t>При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сравнении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разных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типов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данных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JS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приводит</a:t>
            </a:r>
            <a:r>
              <a:rPr sz="1600" spc="-5" dirty="0">
                <a:latin typeface="Roboto"/>
                <a:cs typeface="Roboto"/>
              </a:rPr>
              <a:t> их </a:t>
            </a:r>
            <a:r>
              <a:rPr sz="1600" spc="-15" dirty="0">
                <a:latin typeface="Roboto"/>
                <a:cs typeface="Roboto"/>
              </a:rPr>
              <a:t>к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30" dirty="0">
                <a:latin typeface="Roboto"/>
                <a:cs typeface="Roboto"/>
              </a:rPr>
              <a:t>одному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40" dirty="0">
                <a:latin typeface="Roboto"/>
                <a:cs typeface="Roboto"/>
              </a:rPr>
              <a:t>типу.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Roboto"/>
                <a:cs typeface="Roboto"/>
              </a:rPr>
              <a:t>При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40" dirty="0">
                <a:latin typeface="Roboto"/>
                <a:cs typeface="Roboto"/>
              </a:rPr>
              <a:t>этом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мы</a:t>
            </a:r>
            <a:r>
              <a:rPr sz="1600" spc="-5" dirty="0">
                <a:latin typeface="Roboto"/>
                <a:cs typeface="Roboto"/>
              </a:rPr>
              <a:t> сами</a:t>
            </a:r>
            <a:r>
              <a:rPr sz="1600" dirty="0">
                <a:latin typeface="Roboto"/>
                <a:cs typeface="Roboto"/>
              </a:rPr>
              <a:t> можем</a:t>
            </a:r>
            <a:r>
              <a:rPr sz="1600" spc="-5" dirty="0">
                <a:latin typeface="Roboto"/>
                <a:cs typeface="Roboto"/>
              </a:rPr>
              <a:t> привести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строку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к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числу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10" dirty="0">
                <a:latin typeface="Roboto"/>
                <a:cs typeface="Roboto"/>
              </a:rPr>
              <a:t>и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наоборот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при </a:t>
            </a:r>
            <a:r>
              <a:rPr sz="1600" spc="-5" dirty="0">
                <a:latin typeface="Roboto"/>
                <a:cs typeface="Roboto"/>
              </a:rPr>
              <a:t>помощи </a:t>
            </a:r>
            <a:r>
              <a:rPr sz="1600" spc="-20" dirty="0">
                <a:latin typeface="Roboto"/>
                <a:cs typeface="Roboto"/>
              </a:rPr>
              <a:t>команд.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spc="-25" dirty="0">
                <a:latin typeface="Roboto"/>
                <a:cs typeface="Roboto"/>
              </a:rPr>
              <a:t>Чтобы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из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строки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сделать</a:t>
            </a:r>
            <a:r>
              <a:rPr sz="1600" dirty="0">
                <a:latin typeface="Roboto"/>
                <a:cs typeface="Roboto"/>
              </a:rPr>
              <a:t> число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используется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команда</a:t>
            </a:r>
            <a:r>
              <a:rPr sz="1600" spc="25" dirty="0">
                <a:latin typeface="Roboto"/>
                <a:cs typeface="Roboto"/>
              </a:rPr>
              <a:t> </a:t>
            </a:r>
            <a:r>
              <a:rPr sz="1600" b="1" spc="-5" dirty="0">
                <a:latin typeface="Roboto"/>
                <a:cs typeface="Roboto"/>
              </a:rPr>
              <a:t>Number(строка)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2463495"/>
            <a:ext cx="1511300" cy="2438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15" dirty="0">
                <a:latin typeface="Roboto"/>
                <a:cs typeface="Roboto"/>
              </a:rPr>
              <a:t>const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string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= </a:t>
            </a:r>
            <a:r>
              <a:rPr sz="1600" spc="-60" dirty="0">
                <a:latin typeface="Roboto"/>
                <a:cs typeface="Roboto"/>
              </a:rPr>
              <a:t>'1';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425" y="2719527"/>
            <a:ext cx="4199890" cy="243840"/>
          </a:xfrm>
          <a:custGeom>
            <a:avLst/>
            <a:gdLst/>
            <a:ahLst/>
            <a:cxnLst/>
            <a:rect l="l" t="t" r="r" b="b"/>
            <a:pathLst>
              <a:path w="4199890" h="243839">
                <a:moveTo>
                  <a:pt x="4199694" y="243839"/>
                </a:moveTo>
                <a:lnTo>
                  <a:pt x="0" y="243839"/>
                </a:lnTo>
                <a:lnTo>
                  <a:pt x="0" y="0"/>
                </a:lnTo>
                <a:lnTo>
                  <a:pt x="4199694" y="0"/>
                </a:lnTo>
                <a:lnTo>
                  <a:pt x="4199694" y="24383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7425" y="2698699"/>
            <a:ext cx="42068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190750" algn="l"/>
              </a:tabLst>
            </a:pPr>
            <a:r>
              <a:rPr sz="1600" spc="-15" dirty="0">
                <a:latin typeface="Roboto"/>
                <a:cs typeface="Roboto"/>
              </a:rPr>
              <a:t>console.log(string);	</a:t>
            </a:r>
            <a:r>
              <a:rPr sz="1600" spc="-5" dirty="0">
                <a:latin typeface="Roboto"/>
                <a:cs typeface="Roboto"/>
              </a:rPr>
              <a:t>/</a:t>
            </a:r>
            <a:r>
              <a:rPr sz="1600" spc="45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Выведет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строку: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spc="-55" dirty="0">
                <a:latin typeface="Roboto"/>
                <a:cs typeface="Roboto"/>
              </a:rPr>
              <a:t>'1'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425" y="2975559"/>
            <a:ext cx="4519930" cy="2438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15" dirty="0">
                <a:latin typeface="Roboto"/>
                <a:cs typeface="Roboto"/>
              </a:rPr>
              <a:t>console.log(Number(string));</a:t>
            </a:r>
            <a:r>
              <a:rPr sz="1600" spc="-5" dirty="0">
                <a:latin typeface="Roboto"/>
                <a:cs typeface="Roboto"/>
              </a:rPr>
              <a:t> /</a:t>
            </a:r>
            <a:r>
              <a:rPr sz="1600" spc="484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Выведет</a:t>
            </a:r>
            <a:r>
              <a:rPr sz="1600" dirty="0">
                <a:latin typeface="Roboto"/>
                <a:cs typeface="Roboto"/>
              </a:rPr>
              <a:t> число:</a:t>
            </a:r>
            <a:r>
              <a:rPr sz="1600" spc="-5" dirty="0">
                <a:latin typeface="Roboto"/>
                <a:cs typeface="Roboto"/>
              </a:rPr>
              <a:t> 1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3363163"/>
            <a:ext cx="660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Roboto"/>
                <a:cs typeface="Roboto"/>
              </a:rPr>
              <a:t>Чтобы</a:t>
            </a:r>
            <a:r>
              <a:rPr sz="1600" spc="-5" dirty="0">
                <a:latin typeface="Roboto"/>
                <a:cs typeface="Roboto"/>
              </a:rPr>
              <a:t> привести</a:t>
            </a:r>
            <a:r>
              <a:rPr sz="1600" dirty="0">
                <a:latin typeface="Roboto"/>
                <a:cs typeface="Roboto"/>
              </a:rPr>
              <a:t> число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к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строке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5" dirty="0">
                <a:latin typeface="Roboto"/>
                <a:cs typeface="Roboto"/>
              </a:rPr>
              <a:t>есть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похожая</a:t>
            </a:r>
            <a:r>
              <a:rPr sz="160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команда</a:t>
            </a:r>
            <a:r>
              <a:rPr sz="1600" spc="35" dirty="0">
                <a:latin typeface="Roboto"/>
                <a:cs typeface="Roboto"/>
              </a:rPr>
              <a:t> </a:t>
            </a:r>
            <a:r>
              <a:rPr sz="1600" b="1" spc="-5" dirty="0">
                <a:latin typeface="Roboto"/>
                <a:cs typeface="Roboto"/>
              </a:rPr>
              <a:t>String(число)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425" y="3792423"/>
            <a:ext cx="1617345" cy="2438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15" dirty="0">
                <a:latin typeface="Roboto"/>
                <a:cs typeface="Roboto"/>
              </a:rPr>
              <a:t>const</a:t>
            </a:r>
            <a:r>
              <a:rPr sz="1600" spc="-20" dirty="0">
                <a:latin typeface="Roboto"/>
                <a:cs typeface="Roboto"/>
              </a:rPr>
              <a:t> number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=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spc="-45" dirty="0">
                <a:latin typeface="Roboto"/>
                <a:cs typeface="Roboto"/>
              </a:rPr>
              <a:t>1;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7425" y="4048455"/>
            <a:ext cx="4234180" cy="243840"/>
          </a:xfrm>
          <a:custGeom>
            <a:avLst/>
            <a:gdLst/>
            <a:ahLst/>
            <a:cxnLst/>
            <a:rect l="l" t="t" r="r" b="b"/>
            <a:pathLst>
              <a:path w="4234180" h="243839">
                <a:moveTo>
                  <a:pt x="4233817" y="243840"/>
                </a:moveTo>
                <a:lnTo>
                  <a:pt x="0" y="243840"/>
                </a:lnTo>
                <a:lnTo>
                  <a:pt x="0" y="0"/>
                </a:lnTo>
                <a:lnTo>
                  <a:pt x="4233817" y="0"/>
                </a:lnTo>
                <a:lnTo>
                  <a:pt x="4233817" y="24384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7425" y="4027627"/>
            <a:ext cx="42411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367915" algn="l"/>
              </a:tabLst>
            </a:pPr>
            <a:r>
              <a:rPr sz="1600" spc="-15" dirty="0">
                <a:latin typeface="Roboto"/>
                <a:cs typeface="Roboto"/>
              </a:rPr>
              <a:t>console.log(number);	</a:t>
            </a:r>
            <a:r>
              <a:rPr sz="1600" spc="-5" dirty="0">
                <a:latin typeface="Roboto"/>
                <a:cs typeface="Roboto"/>
              </a:rPr>
              <a:t>/</a:t>
            </a:r>
            <a:r>
              <a:rPr sz="1600" spc="44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Выведет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число: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1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25" y="4304487"/>
            <a:ext cx="4646295" cy="24384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600" spc="-15" dirty="0">
                <a:latin typeface="Roboto"/>
                <a:cs typeface="Roboto"/>
              </a:rPr>
              <a:t>console.log(String(number));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5" dirty="0">
                <a:latin typeface="Roboto"/>
                <a:cs typeface="Roboto"/>
              </a:rPr>
              <a:t>/</a:t>
            </a:r>
            <a:r>
              <a:rPr sz="1600" spc="47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Выведет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строку: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55" dirty="0">
                <a:latin typeface="Roboto"/>
                <a:cs typeface="Roboto"/>
              </a:rPr>
              <a:t>'1'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4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  <p:extLst>
      <p:ext uri="{BB962C8B-B14F-4D97-AF65-F5344CB8AC3E}">
        <p14:creationId xmlns:p14="http://schemas.microsoft.com/office/powerpoint/2010/main" val="645465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320915" cy="1469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0" dirty="0">
                <a:solidFill>
                  <a:srgbClr val="7B4EFF"/>
                </a:solidFill>
                <a:latin typeface="Trebuchet MS"/>
                <a:cs typeface="Trebuchet MS"/>
              </a:rPr>
              <a:t>Комментарии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1800" spc="-10" dirty="0">
                <a:latin typeface="Roboto"/>
                <a:cs typeface="Roboto"/>
              </a:rPr>
              <a:t>Для</a:t>
            </a:r>
            <a:r>
              <a:rPr sz="1800" spc="-5" dirty="0">
                <a:latin typeface="Roboto"/>
                <a:cs typeface="Roboto"/>
              </a:rPr>
              <a:t> написания </a:t>
            </a:r>
            <a:r>
              <a:rPr sz="1800" spc="-45" dirty="0">
                <a:latin typeface="Roboto"/>
                <a:cs typeface="Roboto"/>
              </a:rPr>
              <a:t>кода</a:t>
            </a:r>
            <a:r>
              <a:rPr sz="1800" spc="-5" dirty="0">
                <a:latin typeface="Roboto"/>
                <a:cs typeface="Roboto"/>
              </a:rPr>
              <a:t> очень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помогают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комментарии.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10" dirty="0">
                <a:latin typeface="Roboto"/>
                <a:cs typeface="Roboto"/>
              </a:rPr>
              <a:t>Комментарии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бывают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двух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типов:</a:t>
            </a:r>
            <a:r>
              <a:rPr sz="1800" spc="40" dirty="0">
                <a:latin typeface="Roboto"/>
                <a:cs typeface="Roboto"/>
              </a:rPr>
              <a:t> </a:t>
            </a:r>
            <a:r>
              <a:rPr sz="1800" b="1" spc="-15" dirty="0">
                <a:latin typeface="Roboto"/>
                <a:cs typeface="Roboto"/>
              </a:rPr>
              <a:t>однострочные</a:t>
            </a:r>
            <a:r>
              <a:rPr sz="1800" b="1" spc="-10" dirty="0">
                <a:latin typeface="Roboto"/>
                <a:cs typeface="Roboto"/>
              </a:rPr>
              <a:t> </a:t>
            </a:r>
            <a:r>
              <a:rPr sz="1800" b="1" spc="5" dirty="0">
                <a:latin typeface="Roboto"/>
                <a:cs typeface="Roboto"/>
              </a:rPr>
              <a:t>и</a:t>
            </a:r>
            <a:r>
              <a:rPr sz="1800" b="1" spc="-5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многострочные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316811"/>
            <a:ext cx="6950709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/</a:t>
            </a:r>
            <a:r>
              <a:rPr sz="1800" spc="54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Эта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строка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кода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выполнится.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Однострочный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комментарий.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2784679"/>
            <a:ext cx="413766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/*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Все </a:t>
            </a:r>
            <a:r>
              <a:rPr sz="1800" spc="-45" dirty="0">
                <a:latin typeface="Roboto"/>
                <a:cs typeface="Roboto"/>
              </a:rPr>
              <a:t>эти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строки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5" dirty="0">
                <a:latin typeface="Roboto"/>
                <a:cs typeface="Roboto"/>
              </a:rPr>
              <a:t>кода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выполнятся.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3100147"/>
            <a:ext cx="455676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50" dirty="0">
                <a:latin typeface="Roboto"/>
                <a:cs typeface="Roboto"/>
              </a:rPr>
              <a:t>Так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как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многострочный </a:t>
            </a:r>
            <a:r>
              <a:rPr sz="1800" spc="-15" dirty="0">
                <a:latin typeface="Roboto"/>
                <a:cs typeface="Roboto"/>
              </a:rPr>
              <a:t>комментарий.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5" y="3415614"/>
            <a:ext cx="19304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*/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3861638"/>
            <a:ext cx="635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"/>
                <a:cs typeface="Roboto"/>
              </a:rPr>
              <a:t>Комментарии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могут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быть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внутри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других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комментариев.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>
            <a:spLocks noGrp="1"/>
          </p:cNvSpPr>
          <p:nvPr>
            <p:ph type="title"/>
          </p:nvPr>
        </p:nvSpPr>
        <p:spPr>
          <a:xfrm>
            <a:off x="5105400" y="30058"/>
            <a:ext cx="39656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0600" y="-47412"/>
            <a:ext cx="42704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7165975" cy="21101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0" dirty="0">
                <a:solidFill>
                  <a:srgbClr val="F66C41"/>
                </a:solidFill>
                <a:latin typeface="Trebuchet MS"/>
                <a:cs typeface="Trebuchet MS"/>
              </a:rPr>
              <a:t>Комментарии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sz="1800" spc="-35" dirty="0">
                <a:latin typeface="Roboto"/>
                <a:cs typeface="Roboto"/>
              </a:rPr>
              <a:t>Закомментируйте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весь </a:t>
            </a:r>
            <a:r>
              <a:rPr sz="1800" spc="-25" dirty="0">
                <a:latin typeface="Roboto"/>
                <a:cs typeface="Roboto"/>
              </a:rPr>
              <a:t>старый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код,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так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как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мы</a:t>
            </a:r>
            <a:r>
              <a:rPr sz="1800" spc="-5" dirty="0">
                <a:latin typeface="Roboto"/>
                <a:cs typeface="Roboto"/>
              </a:rPr>
              <a:t> пока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5" dirty="0">
                <a:latin typeface="Roboto"/>
                <a:cs typeface="Roboto"/>
              </a:rPr>
              <a:t> понимаем,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что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именно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он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делает.</a:t>
            </a:r>
            <a:endParaRPr sz="1800">
              <a:latin typeface="Roboto"/>
              <a:cs typeface="Roboto"/>
            </a:endParaRPr>
          </a:p>
          <a:p>
            <a:pPr marL="12700" marR="942975">
              <a:lnSpc>
                <a:spcPct val="114999"/>
              </a:lnSpc>
              <a:spcBef>
                <a:spcPts val="1200"/>
              </a:spcBef>
            </a:pPr>
            <a:r>
              <a:rPr sz="1800" spc="-35" dirty="0">
                <a:latin typeface="Roboto"/>
                <a:cs typeface="Roboto"/>
              </a:rPr>
              <a:t>Учтите,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что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в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коде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уже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были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однострочные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комментарии,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комментария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внутри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комментария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должно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быть.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4A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1678939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5" dirty="0">
                <a:solidFill>
                  <a:srgbClr val="7B4EFF"/>
                </a:solidFill>
              </a:rPr>
              <a:t>Рефлексия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424796" y="1368755"/>
            <a:ext cx="650811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259" indent="-4171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9259" algn="l"/>
                <a:tab pos="429895" algn="l"/>
              </a:tabLst>
            </a:pPr>
            <a:r>
              <a:rPr sz="1800" spc="-20" dirty="0">
                <a:latin typeface="Roboto"/>
                <a:cs typeface="Roboto"/>
              </a:rPr>
              <a:t>Чему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я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научился/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научилась</a:t>
            </a:r>
            <a:r>
              <a:rPr sz="1800" spc="-5" dirty="0">
                <a:latin typeface="Roboto"/>
                <a:cs typeface="Roboto"/>
              </a:rPr>
              <a:t> на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занятии?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Roboto"/>
              <a:buAutoNum type="arabicPeriod"/>
            </a:pPr>
            <a:endParaRPr sz="2300">
              <a:latin typeface="Roboto"/>
              <a:cs typeface="Roboto"/>
            </a:endParaRPr>
          </a:p>
          <a:p>
            <a:pPr marL="429259" indent="-417195">
              <a:lnSpc>
                <a:spcPct val="100000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sz="1800" spc="-35" dirty="0">
                <a:latin typeface="Roboto"/>
                <a:cs typeface="Roboto"/>
              </a:rPr>
              <a:t>Что</a:t>
            </a:r>
            <a:r>
              <a:rPr sz="1800" spc="-10" dirty="0">
                <a:latin typeface="Roboto"/>
                <a:cs typeface="Roboto"/>
              </a:rPr>
              <a:t> вызвало </a:t>
            </a:r>
            <a:r>
              <a:rPr sz="1800" spc="-30" dirty="0">
                <a:latin typeface="Roboto"/>
                <a:cs typeface="Roboto"/>
              </a:rPr>
              <a:t>трудности?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30" dirty="0">
                <a:latin typeface="Roboto"/>
                <a:cs typeface="Roboto"/>
              </a:rPr>
              <a:t>С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чем </a:t>
            </a:r>
            <a:r>
              <a:rPr sz="1800" spc="5" dirty="0">
                <a:latin typeface="Roboto"/>
                <a:cs typeface="Roboto"/>
              </a:rPr>
              <a:t>нужно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еще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разобраться?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Roboto"/>
              <a:buAutoNum type="arabicPeriod"/>
            </a:pPr>
            <a:endParaRPr sz="2300">
              <a:latin typeface="Roboto"/>
              <a:cs typeface="Roboto"/>
            </a:endParaRPr>
          </a:p>
          <a:p>
            <a:pPr marL="429259" indent="-417195">
              <a:lnSpc>
                <a:spcPct val="100000"/>
              </a:lnSpc>
              <a:buAutoNum type="arabicPeriod"/>
              <a:tabLst>
                <a:tab pos="429259" algn="l"/>
                <a:tab pos="429895" algn="l"/>
              </a:tabLst>
            </a:pPr>
            <a:r>
              <a:rPr sz="1800" spc="-35" dirty="0">
                <a:latin typeface="Roboto"/>
                <a:cs typeface="Roboto"/>
              </a:rPr>
              <a:t>Что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больше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всего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понравилось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на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занятии?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200150"/>
            <a:ext cx="6434455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5600" b="1" spc="-135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Задание </a:t>
            </a:r>
            <a:br>
              <a:rPr lang="ru-RU" sz="5600" b="1" spc="-135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</a:br>
            <a:r>
              <a:rPr lang="ru-RU" sz="5600" b="1" spc="-135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для самостоятельного выполнения</a:t>
            </a:r>
            <a:endParaRPr sz="5600" dirty="0">
              <a:solidFill>
                <a:schemeClr val="accent5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657648"/>
            <a:ext cx="23291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80" dirty="0">
                <a:solidFill>
                  <a:srgbClr val="7B4EFF"/>
                </a:solidFill>
              </a:rPr>
              <a:t>Начало</a:t>
            </a:r>
            <a:r>
              <a:rPr sz="2500" spc="-165" dirty="0">
                <a:solidFill>
                  <a:srgbClr val="7B4EFF"/>
                </a:solidFill>
              </a:rPr>
              <a:t> </a:t>
            </a:r>
            <a:r>
              <a:rPr sz="2500" spc="75" dirty="0">
                <a:solidFill>
                  <a:srgbClr val="7B4EFF"/>
                </a:solidFill>
              </a:rPr>
              <a:t>работы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384725" y="1368755"/>
            <a:ext cx="196723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Roboto"/>
                <a:cs typeface="Roboto"/>
              </a:rPr>
              <a:t>Базовые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понятия: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15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Roboto"/>
                <a:cs typeface="Roboto"/>
              </a:rPr>
              <a:t>Переменные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20" dirty="0">
                <a:latin typeface="Roboto"/>
                <a:cs typeface="Roboto"/>
              </a:rPr>
              <a:t>Константы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30" dirty="0">
                <a:latin typeface="Roboto"/>
                <a:cs typeface="Roboto"/>
              </a:rPr>
              <a:t>Типы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данных</a:t>
            </a:r>
            <a:endParaRPr sz="180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latin typeface="Roboto"/>
                <a:cs typeface="Roboto"/>
              </a:rPr>
              <a:t>Операции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72029" y="63880"/>
            <a:ext cx="8999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7362190">
              <a:spcBef>
                <a:spcPts val="100"/>
              </a:spcBef>
            </a:pPr>
            <a:r>
              <a:rPr lang="ru-RU" kern="0" spc="60" smtClean="0"/>
              <a:t>Введение</a:t>
            </a:r>
            <a:endParaRPr lang="ru-RU" kern="0" spc="6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6890"/>
          </a:xfrm>
          <a:custGeom>
            <a:avLst/>
            <a:gdLst/>
            <a:ahLst/>
            <a:cxnLst/>
            <a:rect l="l" t="t" r="r" b="b"/>
            <a:pathLst>
              <a:path w="9144000" h="516890">
                <a:moveTo>
                  <a:pt x="9143999" y="516599"/>
                </a:moveTo>
                <a:lnTo>
                  <a:pt x="0" y="5165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6599"/>
                </a:lnTo>
                <a:close/>
              </a:path>
            </a:pathLst>
          </a:custGeom>
          <a:solidFill>
            <a:srgbClr val="B0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57800" y="30058"/>
            <a:ext cx="381325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Практическая</a:t>
            </a:r>
            <a:r>
              <a:rPr spc="-135" dirty="0"/>
              <a:t> </a:t>
            </a:r>
            <a:r>
              <a:rPr spc="25" dirty="0"/>
              <a:t>работа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725" y="657648"/>
            <a:ext cx="7935595" cy="3908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65" dirty="0">
                <a:solidFill>
                  <a:srgbClr val="F66C41"/>
                </a:solidFill>
                <a:latin typeface="Trebuchet MS"/>
                <a:cs typeface="Trebuchet MS"/>
              </a:rPr>
              <a:t>Палиндром</a:t>
            </a:r>
            <a:endParaRPr sz="2500" dirty="0">
              <a:latin typeface="Trebuchet MS"/>
              <a:cs typeface="Trebuchet MS"/>
            </a:endParaRPr>
          </a:p>
          <a:p>
            <a:pPr marL="12700" marR="5080">
              <a:lnSpc>
                <a:spcPct val="105000"/>
              </a:lnSpc>
              <a:spcBef>
                <a:spcPts val="2470"/>
              </a:spcBef>
            </a:pPr>
            <a:r>
              <a:rPr sz="1800" spc="-25" dirty="0">
                <a:latin typeface="Roboto"/>
                <a:cs typeface="Roboto"/>
              </a:rPr>
              <a:t>Придумайте</a:t>
            </a:r>
            <a:r>
              <a:rPr sz="1800" spc="-10" dirty="0">
                <a:latin typeface="Roboto"/>
                <a:cs typeface="Roboto"/>
              </a:rPr>
              <a:t> алгоритм,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как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объяснить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компьютеру,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что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какое-то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слово 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является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палиндромом,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0" dirty="0">
                <a:latin typeface="Roboto"/>
                <a:cs typeface="Roboto"/>
              </a:rPr>
              <a:t>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есть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читается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слева-направо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справа-налево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-20" dirty="0" err="1">
                <a:latin typeface="Roboto"/>
                <a:cs typeface="Roboto"/>
              </a:rPr>
              <a:t>одинаково</a:t>
            </a:r>
            <a:r>
              <a:rPr sz="1800" spc="-20" dirty="0" smtClean="0">
                <a:latin typeface="Roboto"/>
                <a:cs typeface="Roboto"/>
              </a:rPr>
              <a:t>.</a:t>
            </a:r>
            <a:r>
              <a:rPr lang="ru-RU" sz="1800" spc="-20" dirty="0" smtClean="0">
                <a:latin typeface="Roboto"/>
                <a:cs typeface="Roboto"/>
              </a:rPr>
              <a:t> Напишите программу, реализующую вывод палиндрома.</a:t>
            </a:r>
            <a:endParaRPr sz="18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800" spc="-10" dirty="0">
                <a:latin typeface="Roboto"/>
                <a:cs typeface="Roboto"/>
              </a:rPr>
              <a:t>Например: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130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35" dirty="0">
                <a:latin typeface="Roboto"/>
                <a:cs typeface="Roboto"/>
              </a:rPr>
              <a:t>Топот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11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35" dirty="0">
                <a:latin typeface="Roboto"/>
                <a:cs typeface="Roboto"/>
              </a:rPr>
              <a:t>Довод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10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latin typeface="Roboto"/>
                <a:cs typeface="Roboto"/>
              </a:rPr>
              <a:t>Манекенам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11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0" dirty="0">
                <a:latin typeface="Roboto"/>
                <a:cs typeface="Roboto"/>
              </a:rPr>
              <a:t>Комок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110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0" dirty="0">
                <a:latin typeface="Roboto"/>
                <a:cs typeface="Roboto"/>
              </a:rPr>
              <a:t>Око</a:t>
            </a:r>
            <a:endParaRPr sz="1800" dirty="0">
              <a:latin typeface="Roboto"/>
              <a:cs typeface="Roboto"/>
            </a:endParaRPr>
          </a:p>
          <a:p>
            <a:pPr marL="469900" indent="-292100">
              <a:lnSpc>
                <a:spcPct val="100000"/>
              </a:lnSpc>
              <a:spcBef>
                <a:spcPts val="10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25" dirty="0">
                <a:latin typeface="Roboto"/>
                <a:cs typeface="Roboto"/>
              </a:rPr>
              <a:t>Шалаш</a:t>
            </a:r>
            <a:endParaRPr sz="18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2585085" cy="2499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80" dirty="0">
                <a:solidFill>
                  <a:srgbClr val="7B4EFF"/>
                </a:solidFill>
                <a:latin typeface="Trebuchet MS"/>
                <a:cs typeface="Trebuchet MS"/>
              </a:rPr>
              <a:t>Начало</a:t>
            </a:r>
            <a:r>
              <a:rPr sz="2500" spc="-13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7B4EFF"/>
                </a:solidFill>
                <a:latin typeface="Trebuchet MS"/>
                <a:cs typeface="Trebuchet MS"/>
              </a:rPr>
              <a:t>работы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sz="1800" spc="-45" dirty="0">
                <a:latin typeface="Roboto"/>
                <a:cs typeface="Roboto"/>
              </a:rPr>
              <a:t>Код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на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языке</a:t>
            </a:r>
            <a:r>
              <a:rPr sz="1800" spc="-25" dirty="0">
                <a:latin typeface="Roboto"/>
                <a:cs typeface="Roboto"/>
              </a:rPr>
              <a:t> JavaScript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называют</a:t>
            </a:r>
            <a:r>
              <a:rPr sz="1800" spc="-20" dirty="0">
                <a:latin typeface="Roboto"/>
                <a:cs typeface="Roboto"/>
              </a:rPr>
              <a:t> скриптом.</a:t>
            </a:r>
            <a:endParaRPr sz="1800">
              <a:latin typeface="Roboto"/>
              <a:cs typeface="Roboto"/>
            </a:endParaRPr>
          </a:p>
          <a:p>
            <a:pPr marL="12700" marR="607060">
              <a:lnSpc>
                <a:spcPct val="114999"/>
              </a:lnSpc>
              <a:spcBef>
                <a:spcPts val="1200"/>
              </a:spcBef>
            </a:pPr>
            <a:r>
              <a:rPr sz="1800" spc="5" dirty="0">
                <a:latin typeface="Roboto"/>
                <a:cs typeface="Roboto"/>
              </a:rPr>
              <a:t>Его </a:t>
            </a:r>
            <a:r>
              <a:rPr sz="1800" spc="-20" dirty="0">
                <a:latin typeface="Roboto"/>
                <a:cs typeface="Roboto"/>
              </a:rPr>
              <a:t>сохраняют </a:t>
            </a:r>
            <a:r>
              <a:rPr sz="1800" spc="5" dirty="0">
                <a:latin typeface="Roboto"/>
                <a:cs typeface="Roboto"/>
              </a:rPr>
              <a:t>в 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отдельный</a:t>
            </a:r>
            <a:r>
              <a:rPr sz="1800" spc="409" dirty="0">
                <a:latin typeface="Roboto"/>
                <a:cs typeface="Roboto"/>
              </a:rPr>
              <a:t> </a:t>
            </a:r>
            <a:r>
              <a:rPr sz="1800" spc="-70" dirty="0">
                <a:latin typeface="Roboto"/>
                <a:cs typeface="Roboto"/>
              </a:rPr>
              <a:t>файл 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расширением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.js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700" y="1379675"/>
            <a:ext cx="4030820" cy="2647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6240780" cy="1085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80" dirty="0">
                <a:solidFill>
                  <a:srgbClr val="7B4EFF"/>
                </a:solidFill>
                <a:latin typeface="Trebuchet MS"/>
                <a:cs typeface="Trebuchet MS"/>
              </a:rPr>
              <a:t>Начало</a:t>
            </a:r>
            <a:r>
              <a:rPr sz="2500" spc="-130" dirty="0">
                <a:solidFill>
                  <a:srgbClr val="7B4EF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7B4EFF"/>
                </a:solidFill>
                <a:latin typeface="Trebuchet MS"/>
                <a:cs typeface="Trebuchet MS"/>
              </a:rPr>
              <a:t>работы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Roboto"/>
                <a:cs typeface="Roboto"/>
              </a:rPr>
              <a:t>В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HTML </a:t>
            </a:r>
            <a:r>
              <a:rPr sz="1800" spc="-20" dirty="0">
                <a:latin typeface="Roboto"/>
                <a:cs typeface="Roboto"/>
              </a:rPr>
              <a:t>для</a:t>
            </a:r>
            <a:r>
              <a:rPr sz="1800" spc="-5" dirty="0">
                <a:latin typeface="Roboto"/>
                <a:cs typeface="Roboto"/>
              </a:rPr>
              <a:t> добавления </a:t>
            </a:r>
            <a:r>
              <a:rPr sz="1800" spc="-25" dirty="0">
                <a:latin typeface="Roboto"/>
                <a:cs typeface="Roboto"/>
              </a:rPr>
              <a:t>JavaScript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есть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специальный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тег: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93871"/>
            <a:ext cx="383476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0" dirty="0">
                <a:latin typeface="Roboto"/>
                <a:cs typeface="Roboto"/>
              </a:rPr>
              <a:t>&lt;script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src=«адрес_файла»&gt;&lt;/script&gt;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3074743"/>
            <a:ext cx="73152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0" dirty="0">
                <a:latin typeface="Roboto"/>
                <a:cs typeface="Roboto"/>
              </a:rPr>
              <a:t>&lt;body&gt;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425" y="3362779"/>
            <a:ext cx="327342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ts val="2090"/>
              </a:lnSpc>
            </a:pPr>
            <a:r>
              <a:rPr sz="1800" spc="-165" dirty="0">
                <a:latin typeface="Roboto"/>
                <a:cs typeface="Roboto"/>
              </a:rPr>
              <a:t>&lt;!-</a:t>
            </a:r>
            <a:r>
              <a:rPr sz="1800" spc="-175" dirty="0">
                <a:latin typeface="Roboto"/>
                <a:cs typeface="Roboto"/>
              </a:rPr>
              <a:t>-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С</a:t>
            </a:r>
            <a:r>
              <a:rPr sz="1800" spc="-50" dirty="0">
                <a:latin typeface="Roboto"/>
                <a:cs typeface="Roboto"/>
              </a:rPr>
              <a:t>о</a:t>
            </a:r>
            <a:r>
              <a:rPr sz="1800" spc="-25" dirty="0">
                <a:latin typeface="Roboto"/>
                <a:cs typeface="Roboto"/>
              </a:rPr>
              <a:t>де</a:t>
            </a:r>
            <a:r>
              <a:rPr sz="1800" spc="-35" dirty="0">
                <a:latin typeface="Roboto"/>
                <a:cs typeface="Roboto"/>
              </a:rPr>
              <a:t>р</a:t>
            </a:r>
            <a:r>
              <a:rPr sz="1800" spc="15" dirty="0">
                <a:latin typeface="Roboto"/>
                <a:cs typeface="Roboto"/>
              </a:rPr>
              <a:t>жимое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страницы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20" dirty="0">
                <a:latin typeface="Roboto"/>
                <a:cs typeface="Roboto"/>
              </a:rPr>
              <a:t>--&gt;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5" y="3650815"/>
            <a:ext cx="3405504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2090"/>
              </a:lnSpc>
            </a:pPr>
            <a:r>
              <a:rPr sz="1800" b="1" spc="-5" dirty="0">
                <a:latin typeface="Roboto"/>
                <a:cs typeface="Roboto"/>
              </a:rPr>
              <a:t>&lt;script</a:t>
            </a:r>
            <a:r>
              <a:rPr sz="1800" b="1" spc="-20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src=«script.js»&gt;&lt;/script&gt;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425" y="3938851"/>
            <a:ext cx="82613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0" dirty="0">
                <a:latin typeface="Roboto"/>
                <a:cs typeface="Roboto"/>
              </a:rPr>
              <a:t>&lt;/body&gt;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4568825" cy="1326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5" dirty="0">
                <a:solidFill>
                  <a:srgbClr val="7B4EFF"/>
                </a:solidFill>
                <a:latin typeface="Trebuchet MS"/>
                <a:cs typeface="Trebuchet MS"/>
              </a:rPr>
              <a:t>Константы</a:t>
            </a:r>
            <a:endParaRPr sz="25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2255"/>
              </a:spcBef>
            </a:pPr>
            <a:r>
              <a:rPr sz="1800" spc="-20" dirty="0">
                <a:latin typeface="Roboto"/>
                <a:cs typeface="Roboto"/>
              </a:rPr>
              <a:t>Значение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константы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всегда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неизменно.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Они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объявляются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через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const</a:t>
            </a:r>
            <a:r>
              <a:rPr sz="1800" spc="-10" dirty="0"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2173936"/>
            <a:ext cx="317246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20" dirty="0">
                <a:latin typeface="Roboto"/>
                <a:cs typeface="Roboto"/>
              </a:rPr>
              <a:t>const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gravityAcceleration</a:t>
            </a:r>
            <a:r>
              <a:rPr sz="1800" spc="-30" dirty="0">
                <a:latin typeface="Roboto"/>
                <a:cs typeface="Roboto"/>
              </a:rPr>
              <a:t> = 9.8;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25" y="2489404"/>
            <a:ext cx="4350385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latin typeface="Roboto"/>
                <a:cs typeface="Roboto"/>
              </a:rPr>
              <a:t>/</a:t>
            </a:r>
            <a:r>
              <a:rPr sz="1800" spc="5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ускорение </a:t>
            </a:r>
            <a:r>
              <a:rPr sz="1800" spc="-15" dirty="0">
                <a:latin typeface="Roboto"/>
                <a:cs typeface="Roboto"/>
              </a:rPr>
              <a:t>свободного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падения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Земли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3362148"/>
            <a:ext cx="649605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20" dirty="0">
                <a:latin typeface="Roboto"/>
                <a:cs typeface="Roboto"/>
              </a:rPr>
              <a:t>Константы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уместно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использовать, </a:t>
            </a:r>
            <a:r>
              <a:rPr sz="1800" spc="-30" dirty="0">
                <a:latin typeface="Roboto"/>
                <a:cs typeface="Roboto"/>
              </a:rPr>
              <a:t>когда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мы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заранее знаем, </a:t>
            </a:r>
            <a:r>
              <a:rPr sz="1800" spc="-430" dirty="0">
                <a:latin typeface="Roboto"/>
                <a:cs typeface="Roboto"/>
              </a:rPr>
              <a:t> </a:t>
            </a:r>
            <a:r>
              <a:rPr sz="1800" spc="-40" dirty="0">
                <a:latin typeface="Roboto"/>
                <a:cs typeface="Roboto"/>
              </a:rPr>
              <a:t>что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данные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изменятся.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Если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сомневаетесь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пишите</a:t>
            </a:r>
            <a:r>
              <a:rPr sz="1800" spc="50" dirty="0">
                <a:latin typeface="Roboto"/>
                <a:cs typeface="Roboto"/>
              </a:rPr>
              <a:t> </a:t>
            </a:r>
            <a:r>
              <a:rPr sz="1800" b="1" spc="-5" dirty="0">
                <a:latin typeface="Roboto"/>
                <a:cs typeface="Roboto"/>
              </a:rPr>
              <a:t>let</a:t>
            </a:r>
            <a:r>
              <a:rPr sz="1800" spc="-5" dirty="0"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725" y="657648"/>
            <a:ext cx="7916545" cy="10109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5" dirty="0">
                <a:solidFill>
                  <a:srgbClr val="7B4EFF"/>
                </a:solidFill>
                <a:latin typeface="Trebuchet MS"/>
                <a:cs typeface="Trebuchet MS"/>
              </a:rPr>
              <a:t>Переменные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1800" b="1" dirty="0">
                <a:latin typeface="Roboto"/>
                <a:cs typeface="Roboto"/>
              </a:rPr>
              <a:t>Переменная</a:t>
            </a:r>
            <a:r>
              <a:rPr sz="1800" b="1" spc="5" dirty="0">
                <a:latin typeface="Roboto"/>
                <a:cs typeface="Roboto"/>
              </a:rPr>
              <a:t> </a:t>
            </a:r>
            <a:r>
              <a:rPr sz="1800" spc="-55" dirty="0">
                <a:latin typeface="Roboto"/>
                <a:cs typeface="Roboto"/>
              </a:rPr>
              <a:t>—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60" dirty="0">
                <a:latin typeface="Roboto"/>
                <a:cs typeface="Roboto"/>
              </a:rPr>
              <a:t>это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5" dirty="0">
                <a:latin typeface="Roboto"/>
                <a:cs typeface="Roboto"/>
              </a:rPr>
              <a:t>способ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сохранить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данные,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дав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им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понятное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название.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25" y="1858468"/>
            <a:ext cx="4718050" cy="27432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5" dirty="0">
                <a:latin typeface="Roboto"/>
                <a:cs typeface="Roboto"/>
              </a:rPr>
              <a:t>let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variableName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=</a:t>
            </a:r>
            <a:r>
              <a:rPr sz="1800" spc="-5" dirty="0">
                <a:latin typeface="Roboto"/>
                <a:cs typeface="Roboto"/>
              </a:rPr>
              <a:t> 'Я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значение </a:t>
            </a:r>
            <a:r>
              <a:rPr sz="1800" spc="-15" dirty="0">
                <a:latin typeface="Roboto"/>
                <a:cs typeface="Roboto"/>
              </a:rPr>
              <a:t>переменной!';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2731212"/>
            <a:ext cx="8030209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15" dirty="0">
                <a:latin typeface="Roboto"/>
                <a:cs typeface="Roboto"/>
              </a:rPr>
              <a:t>Есть устаревший </a:t>
            </a:r>
            <a:r>
              <a:rPr sz="1800" spc="-5" dirty="0">
                <a:latin typeface="Roboto"/>
                <a:cs typeface="Roboto"/>
              </a:rPr>
              <a:t>способ объявления </a:t>
            </a:r>
            <a:r>
              <a:rPr sz="1800" dirty="0">
                <a:latin typeface="Roboto"/>
                <a:cs typeface="Roboto"/>
              </a:rPr>
              <a:t>переменной </a:t>
            </a:r>
            <a:r>
              <a:rPr sz="1800" spc="-315" dirty="0">
                <a:latin typeface="Roboto"/>
                <a:cs typeface="Roboto"/>
              </a:rPr>
              <a:t>-</a:t>
            </a:r>
            <a:r>
              <a:rPr sz="1800" spc="-3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 </a:t>
            </a:r>
            <a:r>
              <a:rPr sz="1800" spc="-10" dirty="0">
                <a:latin typeface="Roboto"/>
                <a:cs typeface="Roboto"/>
              </a:rPr>
              <a:t>помощью </a:t>
            </a:r>
            <a:r>
              <a:rPr sz="1800" spc="-5" dirty="0">
                <a:latin typeface="Roboto"/>
                <a:cs typeface="Roboto"/>
              </a:rPr>
              <a:t>ключевого </a:t>
            </a:r>
            <a:r>
              <a:rPr sz="1800" spc="-43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слова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30" dirty="0">
                <a:latin typeface="Roboto"/>
                <a:cs typeface="Roboto"/>
              </a:rPr>
              <a:t>var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вместо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5" dirty="0">
                <a:latin typeface="Roboto"/>
                <a:cs typeface="Roboto"/>
              </a:rPr>
              <a:t>let.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Но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5" dirty="0">
                <a:latin typeface="Roboto"/>
                <a:cs typeface="Roboto"/>
              </a:rPr>
              <a:t>он</a:t>
            </a:r>
            <a:r>
              <a:rPr sz="180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устарел,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5" dirty="0">
                <a:latin typeface="Roboto"/>
                <a:cs typeface="Roboto"/>
              </a:rPr>
              <a:t>и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мы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10" dirty="0">
                <a:latin typeface="Roboto"/>
                <a:cs typeface="Roboto"/>
              </a:rPr>
              <a:t>не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spc="-35" dirty="0">
                <a:latin typeface="Roboto"/>
                <a:cs typeface="Roboto"/>
              </a:rPr>
              <a:t>будем</a:t>
            </a:r>
            <a:r>
              <a:rPr sz="1800" spc="-5" dirty="0">
                <a:latin typeface="Roboto"/>
                <a:cs typeface="Roboto"/>
              </a:rPr>
              <a:t> его </a:t>
            </a:r>
            <a:r>
              <a:rPr sz="1800" spc="-10" dirty="0">
                <a:latin typeface="Roboto"/>
                <a:cs typeface="Roboto"/>
              </a:rPr>
              <a:t>использовать.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1721</Words>
  <Application>Microsoft Office PowerPoint</Application>
  <PresentationFormat>Экран (16:9)</PresentationFormat>
  <Paragraphs>304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9" baseType="lpstr">
      <vt:lpstr>Arial</vt:lpstr>
      <vt:lpstr>Arial MT</vt:lpstr>
      <vt:lpstr>Calibri</vt:lpstr>
      <vt:lpstr>Calibri Light</vt:lpstr>
      <vt:lpstr>Microsoft Sans Serif</vt:lpstr>
      <vt:lpstr>Roboto</vt:lpstr>
      <vt:lpstr>Times New Roman</vt:lpstr>
      <vt:lpstr>Trebuchet MS</vt:lpstr>
      <vt:lpstr>Office Theme</vt:lpstr>
      <vt:lpstr>Введение в JavaScript</vt:lpstr>
      <vt:lpstr>Основные возможности JS. Базовые структуры и типы данных.  Организация кода.</vt:lpstr>
      <vt:lpstr>Презентация PowerPoint</vt:lpstr>
      <vt:lpstr>Что умеет JavaScript? Рассмотрим страницу новостного сайта</vt:lpstr>
      <vt:lpstr>Начало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Презентация PowerPoint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Практическая работа</vt:lpstr>
      <vt:lpstr>Расставьте знаки в выражениях</vt:lpstr>
      <vt:lpstr>Практическая работа</vt:lpstr>
      <vt:lpstr>Практическая работа</vt:lpstr>
      <vt:lpstr>Практическая работа</vt:lpstr>
      <vt:lpstr>Рефлексия</vt:lpstr>
      <vt:lpstr>Задание  для самостоятельного выполнения</vt:lpstr>
      <vt:lpstr>Практическая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1</dc:title>
  <dc:creator>PC</dc:creator>
  <cp:lastModifiedBy>Ирина Трубчик</cp:lastModifiedBy>
  <cp:revision>13</cp:revision>
  <dcterms:created xsi:type="dcterms:W3CDTF">2023-04-08T13:05:12Z</dcterms:created>
  <dcterms:modified xsi:type="dcterms:W3CDTF">2023-04-13T05:00:34Z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