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Proxima Nova Semibold"/>
      <p:regular r:id="rId20"/>
      <p:bold r:id="rId21"/>
      <p:boldItalic r:id="rId22"/>
    </p:embeddedFon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Semibold-regular.fntdata"/><Relationship Id="rId22" Type="http://schemas.openxmlformats.org/officeDocument/2006/relationships/font" Target="fonts/ProximaNovaSemibold-boldItalic.fntdata"/><Relationship Id="rId21" Type="http://schemas.openxmlformats.org/officeDocument/2006/relationships/font" Target="fonts/ProximaNovaSemibold-bold.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828854dfe_1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1" name="Google Shape;141;g24828854dfe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85800b094_0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1" name="Google Shape;81;g2485800b094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828854dfe_1_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8" name="Google Shape;98;g24828854dfe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85800b094_2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4" name="Google Shape;114;g2485800b094_2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85800b094_2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2" name="Google Shape;122;g2485800b094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_1">
    <p:spTree>
      <p:nvGrpSpPr>
        <p:cNvPr id="9" name="Shape 9"/>
        <p:cNvGrpSpPr/>
        <p:nvPr/>
      </p:nvGrpSpPr>
      <p:grpSpPr>
        <a:xfrm>
          <a:off x="0" y="0"/>
          <a:ext cx="0" cy="0"/>
          <a:chOff x="0" y="0"/>
          <a:chExt cx="0" cy="0"/>
        </a:xfrm>
      </p:grpSpPr>
      <p:sp>
        <p:nvSpPr>
          <p:cNvPr id="10" name="Google Shape;10;p2"/>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1" name="Google Shape;11;p2"/>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700"/>
              <a:buFont typeface="Helvetica Neue Light"/>
              <a:buNone/>
              <a:defRPr sz="1700"/>
            </a:lvl1pPr>
            <a:lvl2pPr indent="-228600" lvl="1" marL="914400" algn="ctr">
              <a:lnSpc>
                <a:spcPct val="100000"/>
              </a:lnSpc>
              <a:spcBef>
                <a:spcPts val="0"/>
              </a:spcBef>
              <a:spcAft>
                <a:spcPts val="0"/>
              </a:spcAft>
              <a:buClr>
                <a:srgbClr val="000000"/>
              </a:buClr>
              <a:buSzPts val="1700"/>
              <a:buFont typeface="Helvetica Neue Light"/>
              <a:buNone/>
              <a:defRPr sz="1700"/>
            </a:lvl2pPr>
            <a:lvl3pPr indent="-228600" lvl="2" marL="1371600" algn="ctr">
              <a:lnSpc>
                <a:spcPct val="100000"/>
              </a:lnSpc>
              <a:spcBef>
                <a:spcPts val="0"/>
              </a:spcBef>
              <a:spcAft>
                <a:spcPts val="0"/>
              </a:spcAft>
              <a:buClr>
                <a:srgbClr val="000000"/>
              </a:buClr>
              <a:buSzPts val="1700"/>
              <a:buFont typeface="Helvetica Neue Light"/>
              <a:buNone/>
              <a:defRPr sz="1700"/>
            </a:lvl3pPr>
            <a:lvl4pPr indent="-228600" lvl="3" marL="1828800" algn="ctr">
              <a:lnSpc>
                <a:spcPct val="100000"/>
              </a:lnSpc>
              <a:spcBef>
                <a:spcPts val="0"/>
              </a:spcBef>
              <a:spcAft>
                <a:spcPts val="0"/>
              </a:spcAft>
              <a:buClr>
                <a:srgbClr val="000000"/>
              </a:buClr>
              <a:buSzPts val="1700"/>
              <a:buFont typeface="Helvetica Neue Light"/>
              <a:buNone/>
              <a:defRPr sz="1700"/>
            </a:lvl4pPr>
            <a:lvl5pPr indent="-228600" lvl="4" marL="2286000" algn="ctr">
              <a:lnSpc>
                <a:spcPct val="100000"/>
              </a:lnSpc>
              <a:spcBef>
                <a:spcPts val="0"/>
              </a:spcBef>
              <a:spcAft>
                <a:spcPts val="0"/>
              </a:spcAft>
              <a:buClr>
                <a:srgbClr val="000000"/>
              </a:buClr>
              <a:buSzPts val="1700"/>
              <a:buFont typeface="Helvetica Neue Light"/>
              <a:buNone/>
              <a:defRPr sz="1700"/>
            </a:lvl5pPr>
            <a:lvl6pPr indent="-260350" lvl="5" marL="2743200" algn="l">
              <a:lnSpc>
                <a:spcPct val="100000"/>
              </a:lnSpc>
              <a:spcBef>
                <a:spcPts val="2200"/>
              </a:spcBef>
              <a:spcAft>
                <a:spcPts val="0"/>
              </a:spcAft>
              <a:buClr>
                <a:srgbClr val="000000"/>
              </a:buClr>
              <a:buSzPts val="500"/>
              <a:buChar char="•"/>
              <a:defRPr/>
            </a:lvl6pPr>
            <a:lvl7pPr indent="-260350" lvl="6" marL="3200400" algn="l">
              <a:lnSpc>
                <a:spcPct val="100000"/>
              </a:lnSpc>
              <a:spcBef>
                <a:spcPts val="2200"/>
              </a:spcBef>
              <a:spcAft>
                <a:spcPts val="0"/>
              </a:spcAft>
              <a:buClr>
                <a:srgbClr val="000000"/>
              </a:buClr>
              <a:buSzPts val="500"/>
              <a:buChar char="•"/>
              <a:defRPr/>
            </a:lvl7pPr>
            <a:lvl8pPr indent="-260350" lvl="7" marL="3657600" algn="l">
              <a:lnSpc>
                <a:spcPct val="100000"/>
              </a:lnSpc>
              <a:spcBef>
                <a:spcPts val="2200"/>
              </a:spcBef>
              <a:spcAft>
                <a:spcPts val="0"/>
              </a:spcAft>
              <a:buClr>
                <a:srgbClr val="000000"/>
              </a:buClr>
              <a:buSzPts val="500"/>
              <a:buChar char="•"/>
              <a:defRPr/>
            </a:lvl8pPr>
            <a:lvl9pPr indent="-260350" lvl="8" marL="4114800" algn="l">
              <a:lnSpc>
                <a:spcPct val="100000"/>
              </a:lnSpc>
              <a:spcBef>
                <a:spcPts val="2200"/>
              </a:spcBef>
              <a:spcAft>
                <a:spcPts val="0"/>
              </a:spcAft>
              <a:buClr>
                <a:srgbClr val="000000"/>
              </a:buClr>
              <a:buSzPts val="500"/>
              <a:buChar char="•"/>
              <a:defRPr/>
            </a:lvl9pPr>
          </a:lstStyle>
          <a:p/>
        </p:txBody>
      </p:sp>
      <p:sp>
        <p:nvSpPr>
          <p:cNvPr id="12" name="Google Shape;12;p2"/>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2" name="Google Shape;5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8" name="Google Shape;5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1">
  <p:cSld name="TITLE_2">
    <p:spTree>
      <p:nvGrpSpPr>
        <p:cNvPr id="13" name="Shape 13"/>
        <p:cNvGrpSpPr/>
        <p:nvPr/>
      </p:nvGrpSpPr>
      <p:grpSpPr>
        <a:xfrm>
          <a:off x="0" y="0"/>
          <a:ext cx="0" cy="0"/>
          <a:chOff x="0" y="0"/>
          <a:chExt cx="0" cy="0"/>
        </a:xfrm>
      </p:grpSpPr>
      <p:sp>
        <p:nvSpPr>
          <p:cNvPr id="14" name="Google Shape;14;p3"/>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5" name="Google Shape;15;p3"/>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700"/>
              <a:buFont typeface="Helvetica Neue Light"/>
              <a:buNone/>
              <a:defRPr sz="1700"/>
            </a:lvl1pPr>
            <a:lvl2pPr indent="-228600" lvl="1" marL="914400" algn="ctr">
              <a:lnSpc>
                <a:spcPct val="100000"/>
              </a:lnSpc>
              <a:spcBef>
                <a:spcPts val="0"/>
              </a:spcBef>
              <a:spcAft>
                <a:spcPts val="0"/>
              </a:spcAft>
              <a:buClr>
                <a:srgbClr val="000000"/>
              </a:buClr>
              <a:buSzPts val="1700"/>
              <a:buFont typeface="Helvetica Neue Light"/>
              <a:buNone/>
              <a:defRPr sz="1700"/>
            </a:lvl2pPr>
            <a:lvl3pPr indent="-228600" lvl="2" marL="1371600" algn="ctr">
              <a:lnSpc>
                <a:spcPct val="100000"/>
              </a:lnSpc>
              <a:spcBef>
                <a:spcPts val="0"/>
              </a:spcBef>
              <a:spcAft>
                <a:spcPts val="0"/>
              </a:spcAft>
              <a:buClr>
                <a:srgbClr val="000000"/>
              </a:buClr>
              <a:buSzPts val="1700"/>
              <a:buFont typeface="Helvetica Neue Light"/>
              <a:buNone/>
              <a:defRPr sz="1700"/>
            </a:lvl3pPr>
            <a:lvl4pPr indent="-228600" lvl="3" marL="1828800" algn="ctr">
              <a:lnSpc>
                <a:spcPct val="100000"/>
              </a:lnSpc>
              <a:spcBef>
                <a:spcPts val="0"/>
              </a:spcBef>
              <a:spcAft>
                <a:spcPts val="0"/>
              </a:spcAft>
              <a:buClr>
                <a:srgbClr val="000000"/>
              </a:buClr>
              <a:buSzPts val="1700"/>
              <a:buFont typeface="Helvetica Neue Light"/>
              <a:buNone/>
              <a:defRPr sz="1700"/>
            </a:lvl4pPr>
            <a:lvl5pPr indent="-228600" lvl="4" marL="2286000" algn="ctr">
              <a:lnSpc>
                <a:spcPct val="100000"/>
              </a:lnSpc>
              <a:spcBef>
                <a:spcPts val="0"/>
              </a:spcBef>
              <a:spcAft>
                <a:spcPts val="0"/>
              </a:spcAft>
              <a:buClr>
                <a:srgbClr val="000000"/>
              </a:buClr>
              <a:buSzPts val="1700"/>
              <a:buFont typeface="Helvetica Neue Light"/>
              <a:buNone/>
              <a:defRPr sz="1700"/>
            </a:lvl5pPr>
            <a:lvl6pPr indent="-260350" lvl="5" marL="2743200" algn="l">
              <a:lnSpc>
                <a:spcPct val="100000"/>
              </a:lnSpc>
              <a:spcBef>
                <a:spcPts val="2200"/>
              </a:spcBef>
              <a:spcAft>
                <a:spcPts val="0"/>
              </a:spcAft>
              <a:buClr>
                <a:srgbClr val="000000"/>
              </a:buClr>
              <a:buSzPts val="500"/>
              <a:buChar char="•"/>
              <a:defRPr/>
            </a:lvl6pPr>
            <a:lvl7pPr indent="-260350" lvl="6" marL="3200400" algn="l">
              <a:lnSpc>
                <a:spcPct val="100000"/>
              </a:lnSpc>
              <a:spcBef>
                <a:spcPts val="2200"/>
              </a:spcBef>
              <a:spcAft>
                <a:spcPts val="0"/>
              </a:spcAft>
              <a:buClr>
                <a:srgbClr val="000000"/>
              </a:buClr>
              <a:buSzPts val="500"/>
              <a:buChar char="•"/>
              <a:defRPr/>
            </a:lvl7pPr>
            <a:lvl8pPr indent="-260350" lvl="7" marL="3657600" algn="l">
              <a:lnSpc>
                <a:spcPct val="100000"/>
              </a:lnSpc>
              <a:spcBef>
                <a:spcPts val="2200"/>
              </a:spcBef>
              <a:spcAft>
                <a:spcPts val="0"/>
              </a:spcAft>
              <a:buClr>
                <a:srgbClr val="000000"/>
              </a:buClr>
              <a:buSzPts val="500"/>
              <a:buChar char="•"/>
              <a:defRPr/>
            </a:lvl8pPr>
            <a:lvl9pPr indent="-260350" lvl="8" marL="4114800" algn="l">
              <a:lnSpc>
                <a:spcPct val="100000"/>
              </a:lnSpc>
              <a:spcBef>
                <a:spcPts val="2200"/>
              </a:spcBef>
              <a:spcAft>
                <a:spcPts val="0"/>
              </a:spcAft>
              <a:buClr>
                <a:srgbClr val="000000"/>
              </a:buClr>
              <a:buSzPts val="500"/>
              <a:buChar char="•"/>
              <a:defRPr/>
            </a:lvl9pPr>
          </a:lstStyle>
          <a:p/>
        </p:txBody>
      </p:sp>
      <p:sp>
        <p:nvSpPr>
          <p:cNvPr id="16" name="Google Shape;16;p3"/>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2">
  <p:cSld name="TITLE_3">
    <p:spTree>
      <p:nvGrpSpPr>
        <p:cNvPr id="17" name="Shape 17"/>
        <p:cNvGrpSpPr/>
        <p:nvPr/>
      </p:nvGrpSpPr>
      <p:grpSpPr>
        <a:xfrm>
          <a:off x="0" y="0"/>
          <a:ext cx="0" cy="0"/>
          <a:chOff x="0" y="0"/>
          <a:chExt cx="0" cy="0"/>
        </a:xfrm>
      </p:grpSpPr>
      <p:sp>
        <p:nvSpPr>
          <p:cNvPr id="18" name="Google Shape;18;p4"/>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9" name="Google Shape;19;p4"/>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700"/>
              <a:buFont typeface="Helvetica Neue Light"/>
              <a:buNone/>
              <a:defRPr sz="1700"/>
            </a:lvl1pPr>
            <a:lvl2pPr indent="-228600" lvl="1" marL="914400" algn="ctr">
              <a:lnSpc>
                <a:spcPct val="100000"/>
              </a:lnSpc>
              <a:spcBef>
                <a:spcPts val="0"/>
              </a:spcBef>
              <a:spcAft>
                <a:spcPts val="0"/>
              </a:spcAft>
              <a:buClr>
                <a:srgbClr val="000000"/>
              </a:buClr>
              <a:buSzPts val="1700"/>
              <a:buFont typeface="Helvetica Neue Light"/>
              <a:buNone/>
              <a:defRPr sz="1700"/>
            </a:lvl2pPr>
            <a:lvl3pPr indent="-228600" lvl="2" marL="1371600" algn="ctr">
              <a:lnSpc>
                <a:spcPct val="100000"/>
              </a:lnSpc>
              <a:spcBef>
                <a:spcPts val="0"/>
              </a:spcBef>
              <a:spcAft>
                <a:spcPts val="0"/>
              </a:spcAft>
              <a:buClr>
                <a:srgbClr val="000000"/>
              </a:buClr>
              <a:buSzPts val="1700"/>
              <a:buFont typeface="Helvetica Neue Light"/>
              <a:buNone/>
              <a:defRPr sz="1700"/>
            </a:lvl3pPr>
            <a:lvl4pPr indent="-228600" lvl="3" marL="1828800" algn="ctr">
              <a:lnSpc>
                <a:spcPct val="100000"/>
              </a:lnSpc>
              <a:spcBef>
                <a:spcPts val="0"/>
              </a:spcBef>
              <a:spcAft>
                <a:spcPts val="0"/>
              </a:spcAft>
              <a:buClr>
                <a:srgbClr val="000000"/>
              </a:buClr>
              <a:buSzPts val="1700"/>
              <a:buFont typeface="Helvetica Neue Light"/>
              <a:buNone/>
              <a:defRPr sz="1700"/>
            </a:lvl4pPr>
            <a:lvl5pPr indent="-228600" lvl="4" marL="2286000" algn="ctr">
              <a:lnSpc>
                <a:spcPct val="100000"/>
              </a:lnSpc>
              <a:spcBef>
                <a:spcPts val="0"/>
              </a:spcBef>
              <a:spcAft>
                <a:spcPts val="0"/>
              </a:spcAft>
              <a:buClr>
                <a:srgbClr val="000000"/>
              </a:buClr>
              <a:buSzPts val="1700"/>
              <a:buFont typeface="Helvetica Neue Light"/>
              <a:buNone/>
              <a:defRPr sz="1700"/>
            </a:lvl5pPr>
            <a:lvl6pPr indent="-260350" lvl="5" marL="2743200" algn="l">
              <a:lnSpc>
                <a:spcPct val="100000"/>
              </a:lnSpc>
              <a:spcBef>
                <a:spcPts val="2200"/>
              </a:spcBef>
              <a:spcAft>
                <a:spcPts val="0"/>
              </a:spcAft>
              <a:buClr>
                <a:srgbClr val="000000"/>
              </a:buClr>
              <a:buSzPts val="500"/>
              <a:buChar char="•"/>
              <a:defRPr/>
            </a:lvl6pPr>
            <a:lvl7pPr indent="-260350" lvl="6" marL="3200400" algn="l">
              <a:lnSpc>
                <a:spcPct val="100000"/>
              </a:lnSpc>
              <a:spcBef>
                <a:spcPts val="2200"/>
              </a:spcBef>
              <a:spcAft>
                <a:spcPts val="0"/>
              </a:spcAft>
              <a:buClr>
                <a:srgbClr val="000000"/>
              </a:buClr>
              <a:buSzPts val="500"/>
              <a:buChar char="•"/>
              <a:defRPr/>
            </a:lvl7pPr>
            <a:lvl8pPr indent="-260350" lvl="7" marL="3657600" algn="l">
              <a:lnSpc>
                <a:spcPct val="100000"/>
              </a:lnSpc>
              <a:spcBef>
                <a:spcPts val="2200"/>
              </a:spcBef>
              <a:spcAft>
                <a:spcPts val="0"/>
              </a:spcAft>
              <a:buClr>
                <a:srgbClr val="000000"/>
              </a:buClr>
              <a:buSzPts val="500"/>
              <a:buChar char="•"/>
              <a:defRPr/>
            </a:lvl8pPr>
            <a:lvl9pPr indent="-260350" lvl="8" marL="4114800" algn="l">
              <a:lnSpc>
                <a:spcPct val="100000"/>
              </a:lnSpc>
              <a:spcBef>
                <a:spcPts val="2200"/>
              </a:spcBef>
              <a:spcAft>
                <a:spcPts val="0"/>
              </a:spcAft>
              <a:buClr>
                <a:srgbClr val="000000"/>
              </a:buClr>
              <a:buSzPts val="500"/>
              <a:buChar char="•"/>
              <a:defRPr/>
            </a:lvl9pPr>
          </a:lstStyle>
          <a:p/>
        </p:txBody>
      </p:sp>
      <p:sp>
        <p:nvSpPr>
          <p:cNvPr id="20" name="Google Shape;20;p4"/>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 name="Google Shape;23;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github.com/Irina-Bogdanova-bioinformatician/Research_project_BIOINF_2023" TargetMode="External"/><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scanpy.readthedocs.io/en/stable/" TargetMode="External"/><Relationship Id="rId5" Type="http://schemas.openxmlformats.org/officeDocument/2006/relationships/hyperlink" Target="https://scanpy-tutorials.readthedocs.io/en/latest/pbmc3k.html" TargetMode="External"/><Relationship Id="rId6" Type="http://schemas.openxmlformats.org/officeDocument/2006/relationships/hyperlink" Target="https://colab.research.google.com/drive/14h3puI9-0yEthxm4DVQOPx4ffzs3ZJh4?usp=sharing" TargetMode="External"/><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www.ncbi.nlm.nih.gov/geo/query/acc.cgi?acc=GSE173351" TargetMode="External"/><Relationship Id="rId5" Type="http://schemas.openxmlformats.org/officeDocument/2006/relationships/hyperlink" Target="https://support.10xgenomics.com/single-cell-gene-expression/software/pipelines/latest/what-is-cell-ranger" TargetMode="External"/><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www.ncbi.nlm.nih.gov/geo/query/acc.cgi?acc=GSE173351" TargetMode="External"/><Relationship Id="rId5" Type="http://schemas.openxmlformats.org/officeDocument/2006/relationships/hyperlink" Target="https://support.10xgenomics.com/single-cell-gene-expression/software/pipelines/latest/what-is-cell-ranger" TargetMode="External"/><Relationship Id="rId6" Type="http://schemas.openxmlformats.org/officeDocument/2006/relationships/image" Target="../media/image5.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6"/>
          <p:cNvPicPr preferRelativeResize="0"/>
          <p:nvPr/>
        </p:nvPicPr>
        <p:blipFill rotWithShape="1">
          <a:blip r:embed="rId3">
            <a:alphaModFix/>
          </a:blip>
          <a:srcRect b="0" l="0" r="0" t="0"/>
          <a:stretch/>
        </p:blipFill>
        <p:spPr>
          <a:xfrm>
            <a:off x="0" y="3"/>
            <a:ext cx="9144019" cy="5143500"/>
          </a:xfrm>
          <a:prstGeom prst="rect">
            <a:avLst/>
          </a:prstGeom>
          <a:noFill/>
          <a:ln>
            <a:noFill/>
          </a:ln>
        </p:spPr>
      </p:pic>
      <p:sp>
        <p:nvSpPr>
          <p:cNvPr id="67" name="Google Shape;67;p16"/>
          <p:cNvSpPr txBox="1"/>
          <p:nvPr/>
        </p:nvSpPr>
        <p:spPr>
          <a:xfrm>
            <a:off x="711354" y="1714500"/>
            <a:ext cx="7721400" cy="5382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3600">
                <a:solidFill>
                  <a:schemeClr val="lt1"/>
                </a:solidFill>
                <a:latin typeface="Proxima Nova"/>
                <a:ea typeface="Proxima Nova"/>
                <a:cs typeface="Proxima Nova"/>
                <a:sym typeface="Proxima Nova"/>
              </a:rPr>
              <a:t>Global gene expression of NSCLC TIL</a:t>
            </a:r>
            <a:endParaRPr b="0" i="0" sz="3600" u="none" cap="none" strike="noStrike">
              <a:solidFill>
                <a:schemeClr val="lt1"/>
              </a:solidFill>
              <a:latin typeface="Proxima Nova"/>
              <a:ea typeface="Proxima Nova"/>
              <a:cs typeface="Proxima Nova"/>
              <a:sym typeface="Proxima Nova"/>
            </a:endParaRPr>
          </a:p>
        </p:txBody>
      </p:sp>
      <p:sp>
        <p:nvSpPr>
          <p:cNvPr id="68" name="Google Shape;68;p16"/>
          <p:cNvSpPr txBox="1"/>
          <p:nvPr/>
        </p:nvSpPr>
        <p:spPr>
          <a:xfrm>
            <a:off x="711350" y="3526351"/>
            <a:ext cx="7721400" cy="470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808080"/>
              </a:buClr>
              <a:buSzPts val="1800"/>
              <a:buFont typeface="Roboto Light"/>
              <a:buNone/>
            </a:pPr>
            <a:r>
              <a:rPr lang="en" sz="1600">
                <a:solidFill>
                  <a:srgbClr val="FFFFFF"/>
                </a:solidFill>
                <a:latin typeface="Proxima Nova"/>
                <a:ea typeface="Proxima Nova"/>
                <a:cs typeface="Proxima Nova"/>
                <a:sym typeface="Proxima Nova"/>
              </a:rPr>
              <a:t>Students: Bogdanova Irina, Dilman Gleb</a:t>
            </a:r>
            <a:endParaRPr sz="1600">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600">
                <a:solidFill>
                  <a:srgbClr val="FFFFFF"/>
                </a:solidFill>
                <a:latin typeface="Proxima Nova"/>
                <a:ea typeface="Proxima Nova"/>
                <a:cs typeface="Proxima Nova"/>
                <a:sym typeface="Proxima Nova"/>
              </a:rPr>
              <a:t>Supervisor: Esaulova Ekaterina</a:t>
            </a:r>
            <a:endParaRPr sz="1600">
              <a:solidFill>
                <a:srgbClr val="FFFFFF"/>
              </a:solidFill>
              <a:latin typeface="Proxima Nova"/>
              <a:ea typeface="Proxima Nova"/>
              <a:cs typeface="Proxima Nova"/>
              <a:sym typeface="Proxima Nova"/>
            </a:endParaRPr>
          </a:p>
        </p:txBody>
      </p:sp>
      <p:pic>
        <p:nvPicPr>
          <p:cNvPr id="69" name="Google Shape;69;p16"/>
          <p:cNvPicPr preferRelativeResize="0"/>
          <p:nvPr/>
        </p:nvPicPr>
        <p:blipFill rotWithShape="1">
          <a:blip r:embed="rId4">
            <a:alphaModFix/>
          </a:blip>
          <a:srcRect b="0" l="0" r="0" t="0"/>
          <a:stretch/>
        </p:blipFill>
        <p:spPr>
          <a:xfrm>
            <a:off x="241741" y="274921"/>
            <a:ext cx="309600" cy="3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rotWithShape="1">
          <a:blip r:embed="rId3">
            <a:alphaModFix/>
          </a:blip>
          <a:srcRect b="60130" l="0" r="75554" t="0"/>
          <a:stretch/>
        </p:blipFill>
        <p:spPr>
          <a:xfrm>
            <a:off x="0" y="-6009"/>
            <a:ext cx="2235197" cy="2050707"/>
          </a:xfrm>
          <a:prstGeom prst="rect">
            <a:avLst/>
          </a:prstGeom>
          <a:noFill/>
          <a:ln>
            <a:noFill/>
          </a:ln>
        </p:spPr>
      </p:pic>
      <p:sp>
        <p:nvSpPr>
          <p:cNvPr id="144" name="Google Shape;144;p25"/>
          <p:cNvSpPr txBox="1"/>
          <p:nvPr/>
        </p:nvSpPr>
        <p:spPr>
          <a:xfrm>
            <a:off x="476737" y="399985"/>
            <a:ext cx="7721400" cy="59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3600">
                <a:solidFill>
                  <a:srgbClr val="3C3C50"/>
                </a:solidFill>
                <a:latin typeface="Proxima Nova Semibold"/>
                <a:ea typeface="Proxima Nova Semibold"/>
                <a:cs typeface="Proxima Nova Semibold"/>
                <a:sym typeface="Proxima Nova Semibold"/>
              </a:rPr>
              <a:t>Github</a:t>
            </a:r>
            <a:endParaRPr b="0" i="0" sz="3600" u="none" cap="none" strike="noStrike">
              <a:solidFill>
                <a:srgbClr val="3C3C50"/>
              </a:solidFill>
              <a:latin typeface="Proxima Nova Semibold"/>
              <a:ea typeface="Proxima Nova Semibold"/>
              <a:cs typeface="Proxima Nova Semibold"/>
              <a:sym typeface="Proxima Nova Semibold"/>
            </a:endParaRPr>
          </a:p>
        </p:txBody>
      </p:sp>
      <p:sp>
        <p:nvSpPr>
          <p:cNvPr id="145" name="Google Shape;145;p25"/>
          <p:cNvSpPr txBox="1"/>
          <p:nvPr/>
        </p:nvSpPr>
        <p:spPr>
          <a:xfrm>
            <a:off x="998700" y="1489475"/>
            <a:ext cx="7721400" cy="2614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808080"/>
              </a:buClr>
              <a:buSzPts val="1800"/>
              <a:buFont typeface="Roboto Light"/>
              <a:buNone/>
            </a:pPr>
            <a:r>
              <a:rPr lang="en" sz="1800" u="sng">
                <a:solidFill>
                  <a:schemeClr val="hlink"/>
                </a:solidFill>
                <a:latin typeface="Proxima Nova"/>
                <a:ea typeface="Proxima Nova"/>
                <a:cs typeface="Proxima Nova"/>
                <a:sym typeface="Proxima Nova"/>
                <a:hlinkClick r:id="rId4"/>
              </a:rPr>
              <a:t>https://github.com/Irina-Bogdanova-bioinformatician/Research_project_BIOINF_2023</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1200"/>
              </a:spcBef>
              <a:spcAft>
                <a:spcPts val="0"/>
              </a:spcAft>
              <a:buClr>
                <a:srgbClr val="808080"/>
              </a:buClr>
              <a:buSzPts val="1800"/>
              <a:buFont typeface="Roboto Light"/>
              <a:buNone/>
            </a:pPr>
            <a:r>
              <a:t/>
            </a:r>
            <a:endParaRPr b="0" i="0" sz="1800" u="none" cap="none" strike="noStrike">
              <a:solidFill>
                <a:srgbClr val="696984"/>
              </a:solidFill>
              <a:latin typeface="Proxima Nova"/>
              <a:ea typeface="Proxima Nova"/>
              <a:cs typeface="Proxima Nova"/>
              <a:sym typeface="Proxima Nova"/>
            </a:endParaRPr>
          </a:p>
        </p:txBody>
      </p:sp>
      <p:pic>
        <p:nvPicPr>
          <p:cNvPr id="146" name="Google Shape;146;p25"/>
          <p:cNvPicPr preferRelativeResize="0"/>
          <p:nvPr/>
        </p:nvPicPr>
        <p:blipFill rotWithShape="1">
          <a:blip r:embed="rId5">
            <a:alphaModFix/>
          </a:blip>
          <a:srcRect b="0" l="0" r="0" t="0"/>
          <a:stretch/>
        </p:blipFill>
        <p:spPr>
          <a:xfrm>
            <a:off x="8508000" y="4472175"/>
            <a:ext cx="636000" cy="63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3">
            <a:alphaModFix/>
          </a:blip>
          <a:srcRect b="83216" l="22080" r="34168" t="0"/>
          <a:stretch/>
        </p:blipFill>
        <p:spPr>
          <a:xfrm>
            <a:off x="2019300" y="-6009"/>
            <a:ext cx="4000502" cy="863260"/>
          </a:xfrm>
          <a:prstGeom prst="rect">
            <a:avLst/>
          </a:prstGeom>
          <a:noFill/>
          <a:ln>
            <a:noFill/>
          </a:ln>
        </p:spPr>
      </p:pic>
      <p:sp>
        <p:nvSpPr>
          <p:cNvPr id="75" name="Google Shape;75;p17"/>
          <p:cNvSpPr txBox="1"/>
          <p:nvPr/>
        </p:nvSpPr>
        <p:spPr>
          <a:xfrm>
            <a:off x="489687" y="374085"/>
            <a:ext cx="7721400" cy="59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3600">
                <a:solidFill>
                  <a:srgbClr val="3C3C50"/>
                </a:solidFill>
                <a:latin typeface="Proxima Nova Semibold"/>
                <a:ea typeface="Proxima Nova Semibold"/>
                <a:cs typeface="Proxima Nova Semibold"/>
                <a:sym typeface="Proxima Nova Semibold"/>
              </a:rPr>
              <a:t>Introduction</a:t>
            </a:r>
            <a:endParaRPr b="0" i="0" sz="3600" u="none" cap="none" strike="noStrike">
              <a:solidFill>
                <a:srgbClr val="3C3C50"/>
              </a:solidFill>
              <a:latin typeface="Proxima Nova Semibold"/>
              <a:ea typeface="Proxima Nova Semibold"/>
              <a:cs typeface="Proxima Nova Semibold"/>
              <a:sym typeface="Proxima Nova Semibold"/>
            </a:endParaRPr>
          </a:p>
        </p:txBody>
      </p:sp>
      <p:sp>
        <p:nvSpPr>
          <p:cNvPr id="76" name="Google Shape;76;p17"/>
          <p:cNvSpPr txBox="1"/>
          <p:nvPr/>
        </p:nvSpPr>
        <p:spPr>
          <a:xfrm>
            <a:off x="489675" y="947700"/>
            <a:ext cx="3321300" cy="39702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None/>
            </a:pPr>
            <a:r>
              <a:t/>
            </a:r>
            <a:endParaRPr sz="16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 sz="1600">
                <a:solidFill>
                  <a:srgbClr val="696984"/>
                </a:solidFill>
                <a:latin typeface="Proxima Nova"/>
                <a:ea typeface="Proxima Nova"/>
                <a:cs typeface="Proxima Nova"/>
                <a:sym typeface="Proxima Nova"/>
              </a:rPr>
              <a:t>Tumor-infiltrating lymphocytes (TIL) are white blood cells that have left the bloodstream and migrated towards a tumor.</a:t>
            </a:r>
            <a:endParaRPr sz="16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6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 sz="1600">
                <a:solidFill>
                  <a:srgbClr val="696984"/>
                </a:solidFill>
                <a:latin typeface="Proxima Nova"/>
                <a:ea typeface="Proxima Nova"/>
                <a:cs typeface="Proxima Nova"/>
                <a:sym typeface="Proxima Nova"/>
              </a:rPr>
              <a:t>TIL therapy is a type of </a:t>
            </a:r>
            <a:r>
              <a:rPr lang="en" sz="1600">
                <a:solidFill>
                  <a:srgbClr val="696984"/>
                </a:solidFill>
                <a:latin typeface="Proxima Nova"/>
                <a:ea typeface="Proxima Nova"/>
                <a:cs typeface="Proxima Nova"/>
                <a:sym typeface="Proxima Nova"/>
              </a:rPr>
              <a:t>cell-based</a:t>
            </a:r>
            <a:r>
              <a:rPr lang="en" sz="1600">
                <a:solidFill>
                  <a:srgbClr val="696984"/>
                </a:solidFill>
                <a:latin typeface="Proxima Nova"/>
                <a:ea typeface="Proxima Nova"/>
                <a:cs typeface="Proxima Nova"/>
                <a:sym typeface="Proxima Nova"/>
              </a:rPr>
              <a:t> immunotherapy that may be used to treat head and neck squamous cell carcinoma, melanoma, lung cancer, genitourinary cancers and a growing list of other malignancies.</a:t>
            </a:r>
            <a:endParaRPr sz="16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6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 sz="1600">
                <a:solidFill>
                  <a:srgbClr val="696984"/>
                </a:solidFill>
                <a:latin typeface="Proxima Nova"/>
                <a:ea typeface="Proxima Nova"/>
                <a:cs typeface="Proxima Nova"/>
                <a:sym typeface="Proxima Nova"/>
              </a:rPr>
              <a:t>It uses patient’s own immune cells from the microenvironment of the solid tumor to kill tumor cells.</a:t>
            </a:r>
            <a:endParaRPr sz="1600">
              <a:solidFill>
                <a:srgbClr val="696984"/>
              </a:solidFill>
              <a:latin typeface="Proxima Nova"/>
              <a:ea typeface="Proxima Nova"/>
              <a:cs typeface="Proxima Nova"/>
              <a:sym typeface="Proxima Nova"/>
            </a:endParaRPr>
          </a:p>
        </p:txBody>
      </p:sp>
      <p:pic>
        <p:nvPicPr>
          <p:cNvPr id="77" name="Google Shape;77;p17"/>
          <p:cNvPicPr preferRelativeResize="0"/>
          <p:nvPr/>
        </p:nvPicPr>
        <p:blipFill rotWithShape="1">
          <a:blip r:embed="rId4">
            <a:alphaModFix/>
          </a:blip>
          <a:srcRect b="0" l="0" r="0" t="0"/>
          <a:stretch/>
        </p:blipFill>
        <p:spPr>
          <a:xfrm>
            <a:off x="8508000" y="4472175"/>
            <a:ext cx="636000" cy="636000"/>
          </a:xfrm>
          <a:prstGeom prst="rect">
            <a:avLst/>
          </a:prstGeom>
          <a:noFill/>
          <a:ln>
            <a:noFill/>
          </a:ln>
        </p:spPr>
      </p:pic>
      <p:pic>
        <p:nvPicPr>
          <p:cNvPr id="78" name="Google Shape;78;p17"/>
          <p:cNvPicPr preferRelativeResize="0"/>
          <p:nvPr/>
        </p:nvPicPr>
        <p:blipFill>
          <a:blip r:embed="rId5">
            <a:alphaModFix/>
          </a:blip>
          <a:stretch>
            <a:fillRect/>
          </a:stretch>
        </p:blipFill>
        <p:spPr>
          <a:xfrm>
            <a:off x="4064175" y="857250"/>
            <a:ext cx="4938950" cy="3704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rotWithShape="1">
          <a:blip r:embed="rId3">
            <a:alphaModFix/>
          </a:blip>
          <a:srcRect b="83216" l="22081" r="34166" t="0"/>
          <a:stretch/>
        </p:blipFill>
        <p:spPr>
          <a:xfrm>
            <a:off x="2019300" y="-6009"/>
            <a:ext cx="4000502" cy="863260"/>
          </a:xfrm>
          <a:prstGeom prst="rect">
            <a:avLst/>
          </a:prstGeom>
          <a:noFill/>
          <a:ln>
            <a:noFill/>
          </a:ln>
        </p:spPr>
      </p:pic>
      <p:sp>
        <p:nvSpPr>
          <p:cNvPr id="84" name="Google Shape;84;p18"/>
          <p:cNvSpPr txBox="1"/>
          <p:nvPr/>
        </p:nvSpPr>
        <p:spPr>
          <a:xfrm>
            <a:off x="489687" y="374085"/>
            <a:ext cx="7721400" cy="59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3600">
                <a:solidFill>
                  <a:srgbClr val="3C3C50"/>
                </a:solidFill>
                <a:latin typeface="Proxima Nova Semibold"/>
                <a:ea typeface="Proxima Nova Semibold"/>
                <a:cs typeface="Proxima Nova Semibold"/>
                <a:sym typeface="Proxima Nova Semibold"/>
              </a:rPr>
              <a:t>Introduction</a:t>
            </a:r>
            <a:endParaRPr b="0" i="0" sz="3600" u="none" cap="none" strike="noStrike">
              <a:solidFill>
                <a:srgbClr val="3C3C50"/>
              </a:solidFill>
              <a:latin typeface="Proxima Nova Semibold"/>
              <a:ea typeface="Proxima Nova Semibold"/>
              <a:cs typeface="Proxima Nova Semibold"/>
              <a:sym typeface="Proxima Nova Semibold"/>
            </a:endParaRPr>
          </a:p>
        </p:txBody>
      </p:sp>
      <p:sp>
        <p:nvSpPr>
          <p:cNvPr id="85" name="Google Shape;85;p18"/>
          <p:cNvSpPr txBox="1"/>
          <p:nvPr/>
        </p:nvSpPr>
        <p:spPr>
          <a:xfrm>
            <a:off x="489675" y="947700"/>
            <a:ext cx="3321300" cy="39702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None/>
            </a:pPr>
            <a:r>
              <a:rPr lang="en">
                <a:solidFill>
                  <a:srgbClr val="696984"/>
                </a:solidFill>
                <a:latin typeface="Proxima Nova"/>
                <a:ea typeface="Proxima Nova"/>
                <a:cs typeface="Proxima Nova"/>
                <a:sym typeface="Proxima Nova"/>
              </a:rPr>
              <a:t>PD-1 blockade unleashes CD8 T cells, but factors in the tumour microenvironment can inhibit these T cell responses.</a:t>
            </a:r>
            <a:endParaRPr>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
                <a:solidFill>
                  <a:srgbClr val="696984"/>
                </a:solidFill>
                <a:latin typeface="Proxima Nova"/>
                <a:ea typeface="Proxima Nova"/>
                <a:cs typeface="Proxima Nova"/>
                <a:sym typeface="Proxima Nova"/>
              </a:rPr>
              <a:t>Single-cell transcriptomics have revealed global T cell dysfunction programs TIL. The majority of TIL do not recognize tumour antigens, and little is known about transcriptional programs of TIL. </a:t>
            </a:r>
            <a:endParaRPr>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
                <a:solidFill>
                  <a:srgbClr val="696984"/>
                </a:solidFill>
                <a:latin typeface="Proxima Nova"/>
                <a:ea typeface="Proxima Nova"/>
                <a:cs typeface="Proxima Nova"/>
                <a:sym typeface="Proxima Nova"/>
              </a:rPr>
              <a:t>Authors of article which we study identify T cell clones using the functional expansion of specific T cells assay in neoadjuvant anti-PD-1-treated non-small cell lung cancers (NSCLC)</a:t>
            </a:r>
            <a:endParaRPr>
              <a:solidFill>
                <a:srgbClr val="696984"/>
              </a:solidFill>
              <a:latin typeface="Proxima Nova"/>
              <a:ea typeface="Proxima Nova"/>
              <a:cs typeface="Proxima Nova"/>
              <a:sym typeface="Proxima Nova"/>
            </a:endParaRPr>
          </a:p>
        </p:txBody>
      </p:sp>
      <p:pic>
        <p:nvPicPr>
          <p:cNvPr id="86" name="Google Shape;86;p18"/>
          <p:cNvPicPr preferRelativeResize="0"/>
          <p:nvPr/>
        </p:nvPicPr>
        <p:blipFill rotWithShape="1">
          <a:blip r:embed="rId4">
            <a:alphaModFix/>
          </a:blip>
          <a:srcRect b="0" l="0" r="0" t="0"/>
          <a:stretch/>
        </p:blipFill>
        <p:spPr>
          <a:xfrm>
            <a:off x="8508000" y="4472175"/>
            <a:ext cx="636000" cy="636000"/>
          </a:xfrm>
          <a:prstGeom prst="rect">
            <a:avLst/>
          </a:prstGeom>
          <a:noFill/>
          <a:ln>
            <a:noFill/>
          </a:ln>
        </p:spPr>
      </p:pic>
      <p:pic>
        <p:nvPicPr>
          <p:cNvPr id="87" name="Google Shape;87;p18"/>
          <p:cNvPicPr preferRelativeResize="0"/>
          <p:nvPr/>
        </p:nvPicPr>
        <p:blipFill>
          <a:blip r:embed="rId5">
            <a:alphaModFix/>
          </a:blip>
          <a:stretch>
            <a:fillRect/>
          </a:stretch>
        </p:blipFill>
        <p:spPr>
          <a:xfrm>
            <a:off x="3963375" y="1118985"/>
            <a:ext cx="4452819" cy="32007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rotWithShape="1">
          <a:blip r:embed="rId3">
            <a:alphaModFix/>
          </a:blip>
          <a:srcRect b="60130" l="0" r="75555" t="0"/>
          <a:stretch/>
        </p:blipFill>
        <p:spPr>
          <a:xfrm>
            <a:off x="0" y="-9"/>
            <a:ext cx="2235197" cy="2050707"/>
          </a:xfrm>
          <a:prstGeom prst="rect">
            <a:avLst/>
          </a:prstGeom>
          <a:noFill/>
          <a:ln>
            <a:noFill/>
          </a:ln>
        </p:spPr>
      </p:pic>
      <p:sp>
        <p:nvSpPr>
          <p:cNvPr id="93" name="Google Shape;93;p19"/>
          <p:cNvSpPr txBox="1"/>
          <p:nvPr/>
        </p:nvSpPr>
        <p:spPr>
          <a:xfrm>
            <a:off x="476737" y="399985"/>
            <a:ext cx="7721400" cy="59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4800">
                <a:solidFill>
                  <a:srgbClr val="696984"/>
                </a:solidFill>
                <a:latin typeface="Proxima Nova"/>
                <a:ea typeface="Proxima Nova"/>
                <a:cs typeface="Proxima Nova"/>
                <a:sym typeface="Proxima Nova"/>
              </a:rPr>
              <a:t>Objectives:</a:t>
            </a:r>
            <a:r>
              <a:rPr b="0" i="0" lang="en" sz="4800" u="none" cap="none" strike="noStrike">
                <a:solidFill>
                  <a:srgbClr val="3C3C50"/>
                </a:solidFill>
                <a:latin typeface="Proxima Nova Semibold"/>
                <a:ea typeface="Proxima Nova Semibold"/>
                <a:cs typeface="Proxima Nova Semibold"/>
                <a:sym typeface="Proxima Nova Semibold"/>
              </a:rPr>
              <a:t> </a:t>
            </a:r>
            <a:r>
              <a:rPr b="0" i="0" lang="en" sz="4800" u="none" cap="none" strike="noStrike">
                <a:solidFill>
                  <a:srgbClr val="3C3C50"/>
                </a:solidFill>
                <a:latin typeface="Proxima Nova Semibold"/>
                <a:ea typeface="Proxima Nova Semibold"/>
                <a:cs typeface="Proxima Nova Semibold"/>
                <a:sym typeface="Proxima Nova Semibold"/>
              </a:rPr>
              <a:t> </a:t>
            </a:r>
            <a:endParaRPr b="0" i="0" sz="4800" u="none" cap="none" strike="noStrike">
              <a:solidFill>
                <a:srgbClr val="3C3C50"/>
              </a:solidFill>
              <a:latin typeface="Proxima Nova Semibold"/>
              <a:ea typeface="Proxima Nova Semibold"/>
              <a:cs typeface="Proxima Nova Semibold"/>
              <a:sym typeface="Proxima Nova Semibold"/>
            </a:endParaRPr>
          </a:p>
        </p:txBody>
      </p:sp>
      <p:sp>
        <p:nvSpPr>
          <p:cNvPr id="94" name="Google Shape;94;p19"/>
          <p:cNvSpPr txBox="1"/>
          <p:nvPr/>
        </p:nvSpPr>
        <p:spPr>
          <a:xfrm>
            <a:off x="998700" y="1228425"/>
            <a:ext cx="7721400" cy="8223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808080"/>
              </a:buClr>
              <a:buSzPts val="1800"/>
              <a:buFont typeface="Roboto Light"/>
              <a:buNone/>
            </a:pPr>
            <a:r>
              <a:rPr lang="en" sz="1600">
                <a:solidFill>
                  <a:srgbClr val="696984"/>
                </a:solidFill>
                <a:latin typeface="Proxima Nova"/>
                <a:ea typeface="Proxima Nova"/>
                <a:cs typeface="Proxima Nova"/>
                <a:sym typeface="Proxima Nova"/>
              </a:rPr>
              <a:t>Reproduction of  the study of the transcription profile of tumor-infiltrating lymphocytes (TIL) described in the article ‘Transcriptional programs of neoantigen-specific TIL in anti-PD-1-treated lung cancers' (doi: 10.1038/s41586-021-03752-4 ).</a:t>
            </a:r>
            <a:endParaRPr b="0" i="0" sz="1600" u="none" cap="none" strike="noStrike">
              <a:solidFill>
                <a:srgbClr val="696984"/>
              </a:solidFill>
              <a:latin typeface="Proxima Nova"/>
              <a:ea typeface="Proxima Nova"/>
              <a:cs typeface="Proxima Nova"/>
              <a:sym typeface="Proxima Nova"/>
            </a:endParaRPr>
          </a:p>
        </p:txBody>
      </p:sp>
      <p:pic>
        <p:nvPicPr>
          <p:cNvPr id="95" name="Google Shape;95;p19"/>
          <p:cNvPicPr preferRelativeResize="0"/>
          <p:nvPr/>
        </p:nvPicPr>
        <p:blipFill rotWithShape="1">
          <a:blip r:embed="rId4">
            <a:alphaModFix/>
          </a:blip>
          <a:srcRect b="0" l="0" r="0" t="0"/>
          <a:stretch/>
        </p:blipFill>
        <p:spPr>
          <a:xfrm>
            <a:off x="8508000" y="4472175"/>
            <a:ext cx="636000" cy="63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rotWithShape="1">
          <a:blip r:embed="rId3">
            <a:alphaModFix/>
          </a:blip>
          <a:srcRect b="60130" l="0" r="75554" t="0"/>
          <a:stretch/>
        </p:blipFill>
        <p:spPr>
          <a:xfrm>
            <a:off x="0" y="-9"/>
            <a:ext cx="2235197" cy="2050707"/>
          </a:xfrm>
          <a:prstGeom prst="rect">
            <a:avLst/>
          </a:prstGeom>
          <a:noFill/>
          <a:ln>
            <a:noFill/>
          </a:ln>
        </p:spPr>
      </p:pic>
      <p:sp>
        <p:nvSpPr>
          <p:cNvPr id="101" name="Google Shape;101;p20"/>
          <p:cNvSpPr txBox="1"/>
          <p:nvPr/>
        </p:nvSpPr>
        <p:spPr>
          <a:xfrm>
            <a:off x="476737" y="399985"/>
            <a:ext cx="7721400" cy="59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4800">
                <a:solidFill>
                  <a:srgbClr val="696984"/>
                </a:solidFill>
                <a:latin typeface="Proxima Nova"/>
                <a:ea typeface="Proxima Nova"/>
                <a:cs typeface="Proxima Nova"/>
                <a:sym typeface="Proxima Nova"/>
              </a:rPr>
              <a:t>Tasks</a:t>
            </a:r>
            <a:r>
              <a:rPr lang="en" sz="4800">
                <a:solidFill>
                  <a:srgbClr val="696984"/>
                </a:solidFill>
                <a:latin typeface="Proxima Nova"/>
                <a:ea typeface="Proxima Nova"/>
                <a:cs typeface="Proxima Nova"/>
                <a:sym typeface="Proxima Nova"/>
              </a:rPr>
              <a:t>:</a:t>
            </a:r>
            <a:r>
              <a:rPr b="0" i="0" lang="en" sz="4800" u="none" cap="none" strike="noStrike">
                <a:solidFill>
                  <a:srgbClr val="3C3C50"/>
                </a:solidFill>
                <a:latin typeface="Proxima Nova Semibold"/>
                <a:ea typeface="Proxima Nova Semibold"/>
                <a:cs typeface="Proxima Nova Semibold"/>
                <a:sym typeface="Proxima Nova Semibold"/>
              </a:rPr>
              <a:t>  </a:t>
            </a:r>
            <a:endParaRPr b="0" i="0" sz="4800" u="none" cap="none" strike="noStrike">
              <a:solidFill>
                <a:srgbClr val="3C3C50"/>
              </a:solidFill>
              <a:latin typeface="Proxima Nova Semibold"/>
              <a:ea typeface="Proxima Nova Semibold"/>
              <a:cs typeface="Proxima Nova Semibold"/>
              <a:sym typeface="Proxima Nova Semibold"/>
            </a:endParaRPr>
          </a:p>
        </p:txBody>
      </p:sp>
      <p:sp>
        <p:nvSpPr>
          <p:cNvPr id="102" name="Google Shape;102;p20"/>
          <p:cNvSpPr txBox="1"/>
          <p:nvPr/>
        </p:nvSpPr>
        <p:spPr>
          <a:xfrm>
            <a:off x="977225" y="1475400"/>
            <a:ext cx="7721400" cy="15891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808080"/>
              </a:buClr>
              <a:buSzPts val="1800"/>
              <a:buFont typeface="Roboto Light"/>
              <a:buNone/>
            </a:pPr>
            <a:r>
              <a:rPr lang="en" sz="1600">
                <a:solidFill>
                  <a:srgbClr val="696984"/>
                </a:solidFill>
                <a:latin typeface="Proxima Nova"/>
                <a:ea typeface="Proxima Nova"/>
                <a:cs typeface="Proxima Nova"/>
                <a:sym typeface="Proxima Nova"/>
              </a:rPr>
              <a:t>Downloading preprocessed data from GEO (single-cell RNA-seq) and annotations to them, understanding the data structure (3 count matrix files) Samples selection QC (genes number, mitochondrial and ribosomal genes counts, number of cells based filtration) Searching for variable genes, PCA, conducting UMAP Identification and annotation of T-cell clusters by expression of marker genes, results visualization TIL expression profile assessment</a:t>
            </a:r>
            <a:endParaRPr b="0" i="0" sz="1600" u="none" cap="none" strike="noStrike">
              <a:solidFill>
                <a:srgbClr val="696984"/>
              </a:solidFill>
              <a:latin typeface="Proxima Nova"/>
              <a:ea typeface="Proxima Nova"/>
              <a:cs typeface="Proxima Nova"/>
              <a:sym typeface="Proxima Nova"/>
            </a:endParaRPr>
          </a:p>
        </p:txBody>
      </p:sp>
      <p:pic>
        <p:nvPicPr>
          <p:cNvPr id="103" name="Google Shape;103;p20"/>
          <p:cNvPicPr preferRelativeResize="0"/>
          <p:nvPr/>
        </p:nvPicPr>
        <p:blipFill rotWithShape="1">
          <a:blip r:embed="rId4">
            <a:alphaModFix/>
          </a:blip>
          <a:srcRect b="0" l="0" r="0" t="0"/>
          <a:stretch/>
        </p:blipFill>
        <p:spPr>
          <a:xfrm>
            <a:off x="8508000" y="4472175"/>
            <a:ext cx="636000" cy="63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rotWithShape="1">
          <a:blip r:embed="rId3">
            <a:alphaModFix/>
          </a:blip>
          <a:srcRect b="60130" l="0" r="75555" t="0"/>
          <a:stretch/>
        </p:blipFill>
        <p:spPr>
          <a:xfrm>
            <a:off x="0" y="-6009"/>
            <a:ext cx="2235197" cy="2050707"/>
          </a:xfrm>
          <a:prstGeom prst="rect">
            <a:avLst/>
          </a:prstGeom>
          <a:noFill/>
          <a:ln>
            <a:noFill/>
          </a:ln>
        </p:spPr>
      </p:pic>
      <p:sp>
        <p:nvSpPr>
          <p:cNvPr id="109" name="Google Shape;109;p21"/>
          <p:cNvSpPr txBox="1"/>
          <p:nvPr/>
        </p:nvSpPr>
        <p:spPr>
          <a:xfrm>
            <a:off x="547737" y="378510"/>
            <a:ext cx="7721400" cy="59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3600">
                <a:solidFill>
                  <a:srgbClr val="3C3C50"/>
                </a:solidFill>
                <a:latin typeface="Proxima Nova Semibold"/>
                <a:ea typeface="Proxima Nova Semibold"/>
                <a:cs typeface="Proxima Nova Semibold"/>
                <a:sym typeface="Proxima Nova Semibold"/>
              </a:rPr>
              <a:t>Methods</a:t>
            </a:r>
            <a:r>
              <a:rPr b="0" i="0" lang="en" sz="3600" u="none" cap="none" strike="noStrike">
                <a:solidFill>
                  <a:srgbClr val="3C3C50"/>
                </a:solidFill>
                <a:latin typeface="Proxima Nova Semibold"/>
                <a:ea typeface="Proxima Nova Semibold"/>
                <a:cs typeface="Proxima Nova Semibold"/>
                <a:sym typeface="Proxima Nova Semibold"/>
              </a:rPr>
              <a:t> </a:t>
            </a:r>
            <a:endParaRPr b="0" i="0" sz="3600" u="none" cap="none" strike="noStrike">
              <a:solidFill>
                <a:srgbClr val="3C3C50"/>
              </a:solidFill>
              <a:latin typeface="Proxima Nova Semibold"/>
              <a:ea typeface="Proxima Nova Semibold"/>
              <a:cs typeface="Proxima Nova Semibold"/>
              <a:sym typeface="Proxima Nova Semibold"/>
            </a:endParaRPr>
          </a:p>
        </p:txBody>
      </p:sp>
      <p:sp>
        <p:nvSpPr>
          <p:cNvPr id="110" name="Google Shape;110;p21"/>
          <p:cNvSpPr txBox="1"/>
          <p:nvPr/>
        </p:nvSpPr>
        <p:spPr>
          <a:xfrm>
            <a:off x="547725" y="1489475"/>
            <a:ext cx="8172300" cy="31524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808080"/>
              </a:buClr>
              <a:buSzPts val="1800"/>
              <a:buFont typeface="Roboto Light"/>
              <a:buNone/>
            </a:pPr>
            <a:r>
              <a:rPr lang="en" sz="1800">
                <a:solidFill>
                  <a:srgbClr val="696984"/>
                </a:solidFill>
                <a:latin typeface="Proxima Nova"/>
                <a:ea typeface="Proxima Nova"/>
                <a:cs typeface="Proxima Nova"/>
                <a:sym typeface="Proxima Nova"/>
              </a:rPr>
              <a:t>We used Scanpy (python toolkit for single cell analysis, analog of Seurat for R): </a:t>
            </a:r>
            <a:r>
              <a:rPr lang="en" sz="1800" u="sng">
                <a:solidFill>
                  <a:schemeClr val="hlink"/>
                </a:solidFill>
                <a:latin typeface="Proxima Nova"/>
                <a:ea typeface="Proxima Nova"/>
                <a:cs typeface="Proxima Nova"/>
                <a:sym typeface="Proxima Nova"/>
                <a:hlinkClick r:id="rId4"/>
              </a:rPr>
              <a:t>https://scanpy.readthedocs.io/en/stable/</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a:solidFill>
                  <a:srgbClr val="696984"/>
                </a:solidFill>
                <a:latin typeface="Proxima Nova"/>
                <a:ea typeface="Proxima Nova"/>
                <a:cs typeface="Proxima Nova"/>
                <a:sym typeface="Proxima Nova"/>
              </a:rPr>
              <a:t>This pipeline is very suitable for out purposes:</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u="sng">
                <a:solidFill>
                  <a:schemeClr val="hlink"/>
                </a:solidFill>
                <a:latin typeface="Proxima Nova"/>
                <a:ea typeface="Proxima Nova"/>
                <a:cs typeface="Proxima Nova"/>
                <a:sym typeface="Proxima Nova"/>
                <a:hlinkClick r:id="rId5"/>
              </a:rPr>
              <a:t>https://scanpy-tutorials.readthedocs.io/en/latest/pbmc3k.html</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a:solidFill>
                  <a:srgbClr val="696984"/>
                </a:solidFill>
                <a:latin typeface="Proxima Nova"/>
                <a:ea typeface="Proxima Nova"/>
                <a:cs typeface="Proxima Nova"/>
                <a:sym typeface="Proxima Nova"/>
              </a:rPr>
              <a:t>Now we have our own pipeline for data we analyze:</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u="sng">
                <a:solidFill>
                  <a:schemeClr val="hlink"/>
                </a:solidFill>
                <a:latin typeface="Proxima Nova"/>
                <a:ea typeface="Proxima Nova"/>
                <a:cs typeface="Proxima Nova"/>
                <a:sym typeface="Proxima Nova"/>
                <a:hlinkClick r:id="rId6"/>
              </a:rPr>
              <a:t>https://colab.research.google.com/drive/14h3puI9-0yEthxm4DVQOPx4ffzs3ZJh4?usp=sharing</a:t>
            </a:r>
            <a:r>
              <a:rPr lang="en" sz="1800">
                <a:solidFill>
                  <a:srgbClr val="696984"/>
                </a:solidFill>
                <a:latin typeface="Proxima Nova"/>
                <a:ea typeface="Proxima Nova"/>
                <a:cs typeface="Proxima Nova"/>
                <a:sym typeface="Proxima Nova"/>
              </a:rPr>
              <a:t> </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a:solidFill>
                  <a:srgbClr val="696984"/>
                </a:solidFill>
                <a:latin typeface="Proxima Nova"/>
                <a:ea typeface="Proxima Nova"/>
                <a:cs typeface="Proxima Nova"/>
                <a:sym typeface="Proxima Nova"/>
              </a:rPr>
              <a:t>Let’s </a:t>
            </a:r>
            <a:r>
              <a:rPr lang="en" sz="1800">
                <a:solidFill>
                  <a:srgbClr val="696984"/>
                </a:solidFill>
                <a:latin typeface="Proxima Nova"/>
                <a:ea typeface="Proxima Nova"/>
                <a:cs typeface="Proxima Nova"/>
                <a:sym typeface="Proxima Nova"/>
              </a:rPr>
              <a:t>describe</a:t>
            </a:r>
            <a:r>
              <a:rPr lang="en" sz="1800">
                <a:solidFill>
                  <a:srgbClr val="696984"/>
                </a:solidFill>
                <a:latin typeface="Proxima Nova"/>
                <a:ea typeface="Proxima Nova"/>
                <a:cs typeface="Proxima Nova"/>
                <a:sym typeface="Proxima Nova"/>
              </a:rPr>
              <a:t> our pipeline step by step</a:t>
            </a:r>
            <a:endParaRPr sz="1800">
              <a:solidFill>
                <a:srgbClr val="696984"/>
              </a:solidFill>
              <a:latin typeface="Proxima Nova"/>
              <a:ea typeface="Proxima Nova"/>
              <a:cs typeface="Proxima Nova"/>
              <a:sym typeface="Proxima Nova"/>
            </a:endParaRPr>
          </a:p>
        </p:txBody>
      </p:sp>
      <p:pic>
        <p:nvPicPr>
          <p:cNvPr id="111" name="Google Shape;111;p21"/>
          <p:cNvPicPr preferRelativeResize="0"/>
          <p:nvPr/>
        </p:nvPicPr>
        <p:blipFill rotWithShape="1">
          <a:blip r:embed="rId7">
            <a:alphaModFix/>
          </a:blip>
          <a:srcRect b="0" l="0" r="0" t="0"/>
          <a:stretch/>
        </p:blipFill>
        <p:spPr>
          <a:xfrm>
            <a:off x="8508000" y="4472175"/>
            <a:ext cx="636000" cy="63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rotWithShape="1">
          <a:blip r:embed="rId3">
            <a:alphaModFix/>
          </a:blip>
          <a:srcRect b="60130" l="0" r="75554" t="0"/>
          <a:stretch/>
        </p:blipFill>
        <p:spPr>
          <a:xfrm>
            <a:off x="0" y="-6009"/>
            <a:ext cx="2235197" cy="2050707"/>
          </a:xfrm>
          <a:prstGeom prst="rect">
            <a:avLst/>
          </a:prstGeom>
          <a:noFill/>
          <a:ln>
            <a:noFill/>
          </a:ln>
        </p:spPr>
      </p:pic>
      <p:sp>
        <p:nvSpPr>
          <p:cNvPr id="117" name="Google Shape;117;p22"/>
          <p:cNvSpPr txBox="1"/>
          <p:nvPr/>
        </p:nvSpPr>
        <p:spPr>
          <a:xfrm>
            <a:off x="547737" y="378510"/>
            <a:ext cx="7721400" cy="59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3600">
                <a:solidFill>
                  <a:srgbClr val="3C3C50"/>
                </a:solidFill>
                <a:latin typeface="Proxima Nova Semibold"/>
                <a:ea typeface="Proxima Nova Semibold"/>
                <a:cs typeface="Proxima Nova Semibold"/>
                <a:sym typeface="Proxima Nova Semibold"/>
              </a:rPr>
              <a:t>Methods: what we start with?</a:t>
            </a:r>
            <a:endParaRPr b="0" i="0" sz="3600" u="none" cap="none" strike="noStrike">
              <a:solidFill>
                <a:srgbClr val="3C3C50"/>
              </a:solidFill>
              <a:latin typeface="Proxima Nova Semibold"/>
              <a:ea typeface="Proxima Nova Semibold"/>
              <a:cs typeface="Proxima Nova Semibold"/>
              <a:sym typeface="Proxima Nova Semibold"/>
            </a:endParaRPr>
          </a:p>
        </p:txBody>
      </p:sp>
      <p:sp>
        <p:nvSpPr>
          <p:cNvPr id="118" name="Google Shape;118;p22"/>
          <p:cNvSpPr txBox="1"/>
          <p:nvPr/>
        </p:nvSpPr>
        <p:spPr>
          <a:xfrm>
            <a:off x="547725" y="1052225"/>
            <a:ext cx="4333500" cy="31524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808080"/>
              </a:buClr>
              <a:buSzPts val="1800"/>
              <a:buFont typeface="Roboto Light"/>
              <a:buNone/>
            </a:pPr>
            <a:r>
              <a:rPr lang="en" sz="1800">
                <a:solidFill>
                  <a:srgbClr val="696984"/>
                </a:solidFill>
                <a:latin typeface="Proxima Nova"/>
                <a:ea typeface="Proxima Nova"/>
                <a:cs typeface="Proxima Nova"/>
                <a:sym typeface="Proxima Nova"/>
              </a:rPr>
              <a:t>We start with already preprocessed data published by authors on GEO:</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u="sng">
                <a:solidFill>
                  <a:schemeClr val="hlink"/>
                </a:solidFill>
                <a:latin typeface="Proxima Nova"/>
                <a:ea typeface="Proxima Nova"/>
                <a:cs typeface="Proxima Nova"/>
                <a:sym typeface="Proxima Nova"/>
                <a:hlinkClick r:id="rId4"/>
              </a:rPr>
              <a:t>https://www.ncbi.nlm.nih.gov/geo/query/acc.cgi?acc=GSE173351</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a:solidFill>
                  <a:srgbClr val="696984"/>
                </a:solidFill>
                <a:latin typeface="Proxima Nova"/>
                <a:ea typeface="Proxima Nova"/>
                <a:cs typeface="Proxima Nova"/>
                <a:sym typeface="Proxima Nova"/>
              </a:rPr>
              <a:t>Data by the authors with Cell Ranger: </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u="sng">
                <a:solidFill>
                  <a:schemeClr val="hlink"/>
                </a:solidFill>
                <a:latin typeface="Proxima Nova"/>
                <a:ea typeface="Proxima Nova"/>
                <a:cs typeface="Proxima Nova"/>
                <a:sym typeface="Proxima Nova"/>
                <a:hlinkClick r:id="rId5"/>
              </a:rPr>
              <a:t>https://support.10xgenomics.com/single-cell-gene-expression/software/pipelines/latest/what-is-cell-ranger</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t/>
            </a:r>
            <a:endParaRPr sz="1800">
              <a:solidFill>
                <a:srgbClr val="696984"/>
              </a:solidFill>
              <a:latin typeface="Proxima Nova"/>
              <a:ea typeface="Proxima Nova"/>
              <a:cs typeface="Proxima Nova"/>
              <a:sym typeface="Proxima Nova"/>
            </a:endParaRPr>
          </a:p>
        </p:txBody>
      </p:sp>
      <p:pic>
        <p:nvPicPr>
          <p:cNvPr id="119" name="Google Shape;119;p22"/>
          <p:cNvPicPr preferRelativeResize="0"/>
          <p:nvPr/>
        </p:nvPicPr>
        <p:blipFill rotWithShape="1">
          <a:blip r:embed="rId6">
            <a:alphaModFix/>
          </a:blip>
          <a:srcRect b="0" l="0" r="0" t="0"/>
          <a:stretch/>
        </p:blipFill>
        <p:spPr>
          <a:xfrm>
            <a:off x="8508000" y="4472175"/>
            <a:ext cx="636000" cy="63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60130" l="0" r="75554" t="0"/>
          <a:stretch/>
        </p:blipFill>
        <p:spPr>
          <a:xfrm>
            <a:off x="0" y="-6009"/>
            <a:ext cx="2235197" cy="2050707"/>
          </a:xfrm>
          <a:prstGeom prst="rect">
            <a:avLst/>
          </a:prstGeom>
          <a:noFill/>
          <a:ln>
            <a:noFill/>
          </a:ln>
        </p:spPr>
      </p:pic>
      <p:sp>
        <p:nvSpPr>
          <p:cNvPr id="125" name="Google Shape;125;p23"/>
          <p:cNvSpPr txBox="1"/>
          <p:nvPr/>
        </p:nvSpPr>
        <p:spPr>
          <a:xfrm>
            <a:off x="547737" y="378510"/>
            <a:ext cx="7721400" cy="59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3600">
                <a:solidFill>
                  <a:srgbClr val="3C3C50"/>
                </a:solidFill>
                <a:latin typeface="Proxima Nova Semibold"/>
                <a:ea typeface="Proxima Nova Semibold"/>
                <a:cs typeface="Proxima Nova Semibold"/>
                <a:sym typeface="Proxima Nova Semibold"/>
              </a:rPr>
              <a:t>Methods: what we start with?</a:t>
            </a:r>
            <a:endParaRPr b="0" i="0" sz="3600" u="none" cap="none" strike="noStrike">
              <a:solidFill>
                <a:srgbClr val="3C3C50"/>
              </a:solidFill>
              <a:latin typeface="Proxima Nova Semibold"/>
              <a:ea typeface="Proxima Nova Semibold"/>
              <a:cs typeface="Proxima Nova Semibold"/>
              <a:sym typeface="Proxima Nova Semibold"/>
            </a:endParaRPr>
          </a:p>
        </p:txBody>
      </p:sp>
      <p:sp>
        <p:nvSpPr>
          <p:cNvPr id="126" name="Google Shape;126;p23"/>
          <p:cNvSpPr txBox="1"/>
          <p:nvPr/>
        </p:nvSpPr>
        <p:spPr>
          <a:xfrm>
            <a:off x="547725" y="1052225"/>
            <a:ext cx="4333500" cy="31524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808080"/>
              </a:buClr>
              <a:buSzPts val="1800"/>
              <a:buFont typeface="Roboto Light"/>
              <a:buNone/>
            </a:pPr>
            <a:r>
              <a:rPr lang="en" sz="1800">
                <a:solidFill>
                  <a:srgbClr val="696984"/>
                </a:solidFill>
                <a:latin typeface="Proxima Nova"/>
                <a:ea typeface="Proxima Nova"/>
                <a:cs typeface="Proxima Nova"/>
                <a:sym typeface="Proxima Nova"/>
              </a:rPr>
              <a:t>We start with already preprocessed data published by </a:t>
            </a:r>
            <a:r>
              <a:rPr lang="en" sz="1800">
                <a:solidFill>
                  <a:srgbClr val="696984"/>
                </a:solidFill>
                <a:latin typeface="Proxima Nova"/>
                <a:ea typeface="Proxima Nova"/>
                <a:cs typeface="Proxima Nova"/>
                <a:sym typeface="Proxima Nova"/>
              </a:rPr>
              <a:t>authors</a:t>
            </a:r>
            <a:r>
              <a:rPr lang="en" sz="1800">
                <a:solidFill>
                  <a:srgbClr val="696984"/>
                </a:solidFill>
                <a:latin typeface="Proxima Nova"/>
                <a:ea typeface="Proxima Nova"/>
                <a:cs typeface="Proxima Nova"/>
                <a:sym typeface="Proxima Nova"/>
              </a:rPr>
              <a:t> on GEO:</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u="sng">
                <a:solidFill>
                  <a:schemeClr val="hlink"/>
                </a:solidFill>
                <a:latin typeface="Proxima Nova"/>
                <a:ea typeface="Proxima Nova"/>
                <a:cs typeface="Proxima Nova"/>
                <a:sym typeface="Proxima Nova"/>
                <a:hlinkClick r:id="rId4"/>
              </a:rPr>
              <a:t>https://www.ncbi.nlm.nih.gov/geo/query/acc.cgi?acc=GSE173351</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a:solidFill>
                  <a:srgbClr val="696984"/>
                </a:solidFill>
                <a:latin typeface="Proxima Nova"/>
                <a:ea typeface="Proxima Nova"/>
                <a:cs typeface="Proxima Nova"/>
                <a:sym typeface="Proxima Nova"/>
              </a:rPr>
              <a:t>Data by the authors with Cell Ranger: </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rPr lang="en" sz="1800" u="sng">
                <a:solidFill>
                  <a:schemeClr val="hlink"/>
                </a:solidFill>
                <a:latin typeface="Proxima Nova"/>
                <a:ea typeface="Proxima Nova"/>
                <a:cs typeface="Proxima Nova"/>
                <a:sym typeface="Proxima Nova"/>
                <a:hlinkClick r:id="rId5"/>
              </a:rPr>
              <a:t>https://support.10xgenomics.com/single-cell-gene-expression/software/pipelines/latest/what-is-cell-ranger</a:t>
            </a:r>
            <a:endParaRPr sz="1800">
              <a:solidFill>
                <a:srgbClr val="696984"/>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808080"/>
              </a:buClr>
              <a:buSzPts val="1800"/>
              <a:buFont typeface="Roboto Light"/>
              <a:buNone/>
            </a:pPr>
            <a:r>
              <a:t/>
            </a:r>
            <a:endParaRPr sz="1800">
              <a:solidFill>
                <a:srgbClr val="696984"/>
              </a:solidFill>
              <a:latin typeface="Proxima Nova"/>
              <a:ea typeface="Proxima Nova"/>
              <a:cs typeface="Proxima Nova"/>
              <a:sym typeface="Proxima Nova"/>
            </a:endParaRPr>
          </a:p>
        </p:txBody>
      </p:sp>
      <p:pic>
        <p:nvPicPr>
          <p:cNvPr id="127" name="Google Shape;127;p23"/>
          <p:cNvPicPr preferRelativeResize="0"/>
          <p:nvPr/>
        </p:nvPicPr>
        <p:blipFill rotWithShape="1">
          <a:blip r:embed="rId6">
            <a:alphaModFix/>
          </a:blip>
          <a:srcRect b="0" l="0" r="0" t="0"/>
          <a:stretch/>
        </p:blipFill>
        <p:spPr>
          <a:xfrm>
            <a:off x="8508000" y="4472175"/>
            <a:ext cx="636000" cy="636000"/>
          </a:xfrm>
          <a:prstGeom prst="rect">
            <a:avLst/>
          </a:prstGeom>
          <a:noFill/>
          <a:ln>
            <a:noFill/>
          </a:ln>
        </p:spPr>
      </p:pic>
      <p:pic>
        <p:nvPicPr>
          <p:cNvPr id="128" name="Google Shape;128;p23"/>
          <p:cNvPicPr preferRelativeResize="0"/>
          <p:nvPr/>
        </p:nvPicPr>
        <p:blipFill>
          <a:blip r:embed="rId7">
            <a:alphaModFix/>
          </a:blip>
          <a:stretch>
            <a:fillRect/>
          </a:stretch>
        </p:blipFill>
        <p:spPr>
          <a:xfrm>
            <a:off x="5033625" y="1123410"/>
            <a:ext cx="3957974" cy="27631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rotWithShape="1">
          <a:blip r:embed="rId3">
            <a:alphaModFix/>
          </a:blip>
          <a:srcRect b="60130" l="0" r="75555" t="0"/>
          <a:stretch/>
        </p:blipFill>
        <p:spPr>
          <a:xfrm>
            <a:off x="0" y="-6009"/>
            <a:ext cx="2235197" cy="2050707"/>
          </a:xfrm>
          <a:prstGeom prst="rect">
            <a:avLst/>
          </a:prstGeom>
          <a:noFill/>
          <a:ln>
            <a:noFill/>
          </a:ln>
        </p:spPr>
      </p:pic>
      <p:sp>
        <p:nvSpPr>
          <p:cNvPr id="134" name="Google Shape;134;p24"/>
          <p:cNvSpPr txBox="1"/>
          <p:nvPr/>
        </p:nvSpPr>
        <p:spPr>
          <a:xfrm>
            <a:off x="476737" y="399985"/>
            <a:ext cx="7721400" cy="59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3400"/>
              <a:buFont typeface="Roboto Light"/>
              <a:buNone/>
            </a:pPr>
            <a:r>
              <a:rPr lang="en" sz="3600">
                <a:solidFill>
                  <a:srgbClr val="3C3C50"/>
                </a:solidFill>
                <a:latin typeface="Proxima Nova Semibold"/>
                <a:ea typeface="Proxima Nova Semibold"/>
                <a:cs typeface="Proxima Nova Semibold"/>
                <a:sym typeface="Proxima Nova Semibold"/>
              </a:rPr>
              <a:t>Results</a:t>
            </a:r>
            <a:endParaRPr b="0" i="0" sz="3600" u="none" cap="none" strike="noStrike">
              <a:solidFill>
                <a:srgbClr val="3C3C50"/>
              </a:solidFill>
              <a:latin typeface="Proxima Nova Semibold"/>
              <a:ea typeface="Proxima Nova Semibold"/>
              <a:cs typeface="Proxima Nova Semibold"/>
              <a:sym typeface="Proxima Nova Semibold"/>
            </a:endParaRPr>
          </a:p>
        </p:txBody>
      </p:sp>
      <p:sp>
        <p:nvSpPr>
          <p:cNvPr id="135" name="Google Shape;135;p24"/>
          <p:cNvSpPr txBox="1"/>
          <p:nvPr/>
        </p:nvSpPr>
        <p:spPr>
          <a:xfrm>
            <a:off x="476725" y="1280150"/>
            <a:ext cx="3150300" cy="531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808080"/>
              </a:buClr>
              <a:buSzPts val="1800"/>
              <a:buFont typeface="Roboto Light"/>
              <a:buNone/>
            </a:pPr>
            <a:r>
              <a:rPr lang="en" sz="1800">
                <a:solidFill>
                  <a:srgbClr val="696984"/>
                </a:solidFill>
                <a:latin typeface="Proxima Nova"/>
                <a:ea typeface="Proxima Nova"/>
                <a:cs typeface="Proxima Nova"/>
                <a:sym typeface="Proxima Nova"/>
              </a:rPr>
              <a:t>Cells groups are clustered and annotated with cell types</a:t>
            </a:r>
            <a:endParaRPr b="0" i="0" sz="1800" u="none" cap="none" strike="noStrike">
              <a:solidFill>
                <a:srgbClr val="696984"/>
              </a:solidFill>
              <a:latin typeface="Proxima Nova"/>
              <a:ea typeface="Proxima Nova"/>
              <a:cs typeface="Proxima Nova"/>
              <a:sym typeface="Proxima Nova"/>
            </a:endParaRPr>
          </a:p>
        </p:txBody>
      </p:sp>
      <p:pic>
        <p:nvPicPr>
          <p:cNvPr id="136" name="Google Shape;136;p24"/>
          <p:cNvPicPr preferRelativeResize="0"/>
          <p:nvPr/>
        </p:nvPicPr>
        <p:blipFill rotWithShape="1">
          <a:blip r:embed="rId4">
            <a:alphaModFix/>
          </a:blip>
          <a:srcRect b="0" l="0" r="0" t="0"/>
          <a:stretch/>
        </p:blipFill>
        <p:spPr>
          <a:xfrm>
            <a:off x="8508000" y="4472175"/>
            <a:ext cx="636000" cy="636000"/>
          </a:xfrm>
          <a:prstGeom prst="rect">
            <a:avLst/>
          </a:prstGeom>
          <a:noFill/>
          <a:ln>
            <a:noFill/>
          </a:ln>
        </p:spPr>
      </p:pic>
      <p:pic>
        <p:nvPicPr>
          <p:cNvPr id="137" name="Google Shape;137;p24"/>
          <p:cNvPicPr preferRelativeResize="0"/>
          <p:nvPr/>
        </p:nvPicPr>
        <p:blipFill>
          <a:blip r:embed="rId5">
            <a:alphaModFix/>
          </a:blip>
          <a:stretch>
            <a:fillRect/>
          </a:stretch>
        </p:blipFill>
        <p:spPr>
          <a:xfrm>
            <a:off x="5193525" y="648635"/>
            <a:ext cx="3314481" cy="3846215"/>
          </a:xfrm>
          <a:prstGeom prst="rect">
            <a:avLst/>
          </a:prstGeom>
          <a:noFill/>
          <a:ln>
            <a:noFill/>
          </a:ln>
        </p:spPr>
      </p:pic>
      <p:sp>
        <p:nvSpPr>
          <p:cNvPr id="138" name="Google Shape;138;p24"/>
          <p:cNvSpPr txBox="1"/>
          <p:nvPr/>
        </p:nvSpPr>
        <p:spPr>
          <a:xfrm>
            <a:off x="5275613" y="4401300"/>
            <a:ext cx="3150300" cy="390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808080"/>
              </a:buClr>
              <a:buSzPts val="1800"/>
              <a:buFont typeface="Roboto Light"/>
              <a:buNone/>
            </a:pPr>
            <a:r>
              <a:rPr lang="en" sz="1500">
                <a:solidFill>
                  <a:srgbClr val="696984"/>
                </a:solidFill>
                <a:latin typeface="Proxima Nova"/>
                <a:ea typeface="Proxima Nova"/>
                <a:cs typeface="Proxima Nova"/>
                <a:sym typeface="Proxima Nova"/>
              </a:rPr>
              <a:t>Expression profile of marker genes</a:t>
            </a:r>
            <a:endParaRPr b="0" i="0" u="none" cap="none" strike="noStrike">
              <a:solidFill>
                <a:srgbClr val="696984"/>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