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80DE5-7FA7-421B-8016-B4CE34A560D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D5A060-AD87-4FE9-9936-F9DCA54D8172}">
      <dgm:prSet/>
      <dgm:spPr/>
      <dgm:t>
        <a:bodyPr/>
        <a:lstStyle/>
        <a:p>
          <a:r>
            <a:rPr lang="ru-RU"/>
            <a:t>соответствует концепции ERP и стандарту MRPII,</a:t>
          </a:r>
          <a:endParaRPr lang="en-US"/>
        </a:p>
      </dgm:t>
    </dgm:pt>
    <dgm:pt modelId="{B08BFB1B-3F53-4C79-B57C-16D2811FB78C}" type="parTrans" cxnId="{249105B5-64A2-4887-83F3-0F9F04A08327}">
      <dgm:prSet/>
      <dgm:spPr/>
      <dgm:t>
        <a:bodyPr/>
        <a:lstStyle/>
        <a:p>
          <a:endParaRPr lang="en-US"/>
        </a:p>
      </dgm:t>
    </dgm:pt>
    <dgm:pt modelId="{2127BCC2-5458-4CBA-BF99-1E599B250E6C}" type="sibTrans" cxnId="{249105B5-64A2-4887-83F3-0F9F04A08327}">
      <dgm:prSet/>
      <dgm:spPr/>
      <dgm:t>
        <a:bodyPr/>
        <a:lstStyle/>
        <a:p>
          <a:endParaRPr lang="en-US"/>
        </a:p>
      </dgm:t>
    </dgm:pt>
    <dgm:pt modelId="{C18D3E55-B7BA-4CCD-B083-16F8D6741148}">
      <dgm:prSet/>
      <dgm:spPr/>
      <dgm:t>
        <a:bodyPr/>
        <a:lstStyle/>
        <a:p>
          <a:r>
            <a:rPr lang="ru-RU" dirty="0"/>
            <a:t>поддерживает национальные и международные стандарты финансовой отчетности, </a:t>
          </a:r>
          <a:endParaRPr lang="en-US" dirty="0"/>
        </a:p>
      </dgm:t>
    </dgm:pt>
    <dgm:pt modelId="{8A445CA3-81C9-466F-A8A3-47B7BCD8ED26}" type="parTrans" cxnId="{719C6BAD-8962-4C36-91FB-56C002E6E9D1}">
      <dgm:prSet/>
      <dgm:spPr/>
      <dgm:t>
        <a:bodyPr/>
        <a:lstStyle/>
        <a:p>
          <a:endParaRPr lang="en-US"/>
        </a:p>
      </dgm:t>
    </dgm:pt>
    <dgm:pt modelId="{4239DF12-3885-4F82-9237-992BC0BF18BF}" type="sibTrans" cxnId="{719C6BAD-8962-4C36-91FB-56C002E6E9D1}">
      <dgm:prSet/>
      <dgm:spPr/>
      <dgm:t>
        <a:bodyPr/>
        <a:lstStyle/>
        <a:p>
          <a:endParaRPr lang="en-US"/>
        </a:p>
      </dgm:t>
    </dgm:pt>
    <dgm:pt modelId="{67AFF926-7FD4-420F-A44C-91CD914A1C4B}">
      <dgm:prSet/>
      <dgm:spPr/>
      <dgm:t>
        <a:bodyPr/>
        <a:lstStyle/>
        <a:p>
          <a:r>
            <a:rPr lang="ru-RU" dirty="0"/>
            <a:t>обеспечивает высокий уровень защиты информации и масштабируемости системы</a:t>
          </a:r>
          <a:endParaRPr lang="en-US" dirty="0"/>
        </a:p>
      </dgm:t>
    </dgm:pt>
    <dgm:pt modelId="{D0E7B27D-BCB6-4BD3-9653-16307B6901C1}" type="parTrans" cxnId="{9E4F6CE0-CC07-482E-828D-C65271CDC063}">
      <dgm:prSet/>
      <dgm:spPr/>
      <dgm:t>
        <a:bodyPr/>
        <a:lstStyle/>
        <a:p>
          <a:endParaRPr lang="en-US"/>
        </a:p>
      </dgm:t>
    </dgm:pt>
    <dgm:pt modelId="{76B69E09-E45C-42D2-90BB-8BE729A691AE}" type="sibTrans" cxnId="{9E4F6CE0-CC07-482E-828D-C65271CDC063}">
      <dgm:prSet/>
      <dgm:spPr/>
      <dgm:t>
        <a:bodyPr/>
        <a:lstStyle/>
        <a:p>
          <a:endParaRPr lang="en-US"/>
        </a:p>
      </dgm:t>
    </dgm:pt>
    <dgm:pt modelId="{9A76A315-A311-4865-A268-93C39ED9C9CF}">
      <dgm:prSet/>
      <dgm:spPr/>
      <dgm:t>
        <a:bodyPr/>
        <a:lstStyle/>
        <a:p>
          <a:r>
            <a:rPr lang="ru-RU" dirty="0"/>
            <a:t>методологию внедрения и сопровождения системы</a:t>
          </a:r>
          <a:endParaRPr lang="en-US" dirty="0"/>
        </a:p>
      </dgm:t>
    </dgm:pt>
    <dgm:pt modelId="{B58B749F-B03E-459D-B00C-50A648DBECA5}" type="parTrans" cxnId="{7AE2996D-D686-4269-B28D-3A3021E55433}">
      <dgm:prSet/>
      <dgm:spPr/>
      <dgm:t>
        <a:bodyPr/>
        <a:lstStyle/>
        <a:p>
          <a:endParaRPr lang="en-US"/>
        </a:p>
      </dgm:t>
    </dgm:pt>
    <dgm:pt modelId="{1D812E28-B0AE-4581-ACA2-C51F788903A3}" type="sibTrans" cxnId="{7AE2996D-D686-4269-B28D-3A3021E55433}">
      <dgm:prSet/>
      <dgm:spPr/>
      <dgm:t>
        <a:bodyPr/>
        <a:lstStyle/>
        <a:p>
          <a:endParaRPr lang="en-US"/>
        </a:p>
      </dgm:t>
    </dgm:pt>
    <dgm:pt modelId="{B650B335-C71A-44C7-A1DC-DE48C6C8AC39}" type="pres">
      <dgm:prSet presAssocID="{2E880DE5-7FA7-421B-8016-B4CE34A560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5C28FF-658E-4266-B06D-554C9A401AD6}" type="pres">
      <dgm:prSet presAssocID="{6BD5A060-AD87-4FE9-9936-F9DCA54D8172}" presName="hierRoot1" presStyleCnt="0"/>
      <dgm:spPr/>
    </dgm:pt>
    <dgm:pt modelId="{AB1911E8-42EF-4367-8477-3C5B6D0A02F4}" type="pres">
      <dgm:prSet presAssocID="{6BD5A060-AD87-4FE9-9936-F9DCA54D8172}" presName="composite" presStyleCnt="0"/>
      <dgm:spPr/>
    </dgm:pt>
    <dgm:pt modelId="{4ADE7937-58B8-480A-9B86-F15C84499857}" type="pres">
      <dgm:prSet presAssocID="{6BD5A060-AD87-4FE9-9936-F9DCA54D8172}" presName="background" presStyleLbl="node0" presStyleIdx="0" presStyleCnt="4"/>
      <dgm:spPr/>
    </dgm:pt>
    <dgm:pt modelId="{722A5047-5E70-4369-8916-C91D235C5368}" type="pres">
      <dgm:prSet presAssocID="{6BD5A060-AD87-4FE9-9936-F9DCA54D8172}" presName="text" presStyleLbl="fgAcc0" presStyleIdx="0" presStyleCnt="4" custScaleX="113510" custScaleY="185454">
        <dgm:presLayoutVars>
          <dgm:chPref val="3"/>
        </dgm:presLayoutVars>
      </dgm:prSet>
      <dgm:spPr/>
    </dgm:pt>
    <dgm:pt modelId="{6CBC71BE-71D1-4D80-9FA6-C98135AE00F2}" type="pres">
      <dgm:prSet presAssocID="{6BD5A060-AD87-4FE9-9936-F9DCA54D8172}" presName="hierChild2" presStyleCnt="0"/>
      <dgm:spPr/>
    </dgm:pt>
    <dgm:pt modelId="{92EE59EF-B526-4A34-BC91-821FD2B94E1F}" type="pres">
      <dgm:prSet presAssocID="{C18D3E55-B7BA-4CCD-B083-16F8D6741148}" presName="hierRoot1" presStyleCnt="0"/>
      <dgm:spPr/>
    </dgm:pt>
    <dgm:pt modelId="{86566CC6-E6C9-44A3-9262-EA8F92D3109C}" type="pres">
      <dgm:prSet presAssocID="{C18D3E55-B7BA-4CCD-B083-16F8D6741148}" presName="composite" presStyleCnt="0"/>
      <dgm:spPr/>
    </dgm:pt>
    <dgm:pt modelId="{E409B35F-B5A5-47F6-BDC9-252B015E9CD3}" type="pres">
      <dgm:prSet presAssocID="{C18D3E55-B7BA-4CCD-B083-16F8D6741148}" presName="background" presStyleLbl="node0" presStyleIdx="1" presStyleCnt="4"/>
      <dgm:spPr/>
    </dgm:pt>
    <dgm:pt modelId="{CEFBE38B-E83B-46B4-9C20-38C2E48D1951}" type="pres">
      <dgm:prSet presAssocID="{C18D3E55-B7BA-4CCD-B083-16F8D6741148}" presName="text" presStyleLbl="fgAcc0" presStyleIdx="1" presStyleCnt="4" custScaleX="126688" custScaleY="184779">
        <dgm:presLayoutVars>
          <dgm:chPref val="3"/>
        </dgm:presLayoutVars>
      </dgm:prSet>
      <dgm:spPr/>
    </dgm:pt>
    <dgm:pt modelId="{326B8C75-694C-4655-9157-99E89A1120A6}" type="pres">
      <dgm:prSet presAssocID="{C18D3E55-B7BA-4CCD-B083-16F8D6741148}" presName="hierChild2" presStyleCnt="0"/>
      <dgm:spPr/>
    </dgm:pt>
    <dgm:pt modelId="{596608D3-76ED-4EED-A002-C066E62D580B}" type="pres">
      <dgm:prSet presAssocID="{67AFF926-7FD4-420F-A44C-91CD914A1C4B}" presName="hierRoot1" presStyleCnt="0"/>
      <dgm:spPr/>
    </dgm:pt>
    <dgm:pt modelId="{8EB19893-985F-4C49-951E-2F8111395546}" type="pres">
      <dgm:prSet presAssocID="{67AFF926-7FD4-420F-A44C-91CD914A1C4B}" presName="composite" presStyleCnt="0"/>
      <dgm:spPr/>
    </dgm:pt>
    <dgm:pt modelId="{1CC2470B-33B8-4C68-A41F-ECCFA99E4486}" type="pres">
      <dgm:prSet presAssocID="{67AFF926-7FD4-420F-A44C-91CD914A1C4B}" presName="background" presStyleLbl="node0" presStyleIdx="2" presStyleCnt="4"/>
      <dgm:spPr/>
    </dgm:pt>
    <dgm:pt modelId="{97320B95-1D37-4F8D-8D81-B9A3D674424F}" type="pres">
      <dgm:prSet presAssocID="{67AFF926-7FD4-420F-A44C-91CD914A1C4B}" presName="text" presStyleLbl="fgAcc0" presStyleIdx="2" presStyleCnt="4" custScaleX="144785" custScaleY="188970">
        <dgm:presLayoutVars>
          <dgm:chPref val="3"/>
        </dgm:presLayoutVars>
      </dgm:prSet>
      <dgm:spPr/>
    </dgm:pt>
    <dgm:pt modelId="{D08D0D28-3B74-482D-B566-609D4EE13845}" type="pres">
      <dgm:prSet presAssocID="{67AFF926-7FD4-420F-A44C-91CD914A1C4B}" presName="hierChild2" presStyleCnt="0"/>
      <dgm:spPr/>
    </dgm:pt>
    <dgm:pt modelId="{222DAAB9-78A7-4200-8160-A6BEF2B1D48C}" type="pres">
      <dgm:prSet presAssocID="{9A76A315-A311-4865-A268-93C39ED9C9CF}" presName="hierRoot1" presStyleCnt="0"/>
      <dgm:spPr/>
    </dgm:pt>
    <dgm:pt modelId="{EEDDBCDC-3245-4D25-B14F-13B39BE443A4}" type="pres">
      <dgm:prSet presAssocID="{9A76A315-A311-4865-A268-93C39ED9C9CF}" presName="composite" presStyleCnt="0"/>
      <dgm:spPr/>
    </dgm:pt>
    <dgm:pt modelId="{37C28347-6A3B-4B65-9678-F03316CA911D}" type="pres">
      <dgm:prSet presAssocID="{9A76A315-A311-4865-A268-93C39ED9C9CF}" presName="background" presStyleLbl="node0" presStyleIdx="3" presStyleCnt="4"/>
      <dgm:spPr/>
    </dgm:pt>
    <dgm:pt modelId="{A2350534-0A43-49E3-83FB-029A0FA5649D}" type="pres">
      <dgm:prSet presAssocID="{9A76A315-A311-4865-A268-93C39ED9C9CF}" presName="text" presStyleLbl="fgAcc0" presStyleIdx="3" presStyleCnt="4" custScaleX="169357" custScaleY="193733" custLinFactNeighborY="-6455">
        <dgm:presLayoutVars>
          <dgm:chPref val="3"/>
        </dgm:presLayoutVars>
      </dgm:prSet>
      <dgm:spPr/>
    </dgm:pt>
    <dgm:pt modelId="{2A1EE3F9-CCC9-4F57-AAD8-2401821F5CFC}" type="pres">
      <dgm:prSet presAssocID="{9A76A315-A311-4865-A268-93C39ED9C9CF}" presName="hierChild2" presStyleCnt="0"/>
      <dgm:spPr/>
    </dgm:pt>
  </dgm:ptLst>
  <dgm:cxnLst>
    <dgm:cxn modelId="{2EBC1629-972B-4471-A6C3-B8ECC6F00F52}" type="presOf" srcId="{2E880DE5-7FA7-421B-8016-B4CE34A560D1}" destId="{B650B335-C71A-44C7-A1DC-DE48C6C8AC39}" srcOrd="0" destOrd="0" presId="urn:microsoft.com/office/officeart/2005/8/layout/hierarchy1"/>
    <dgm:cxn modelId="{8A042239-B586-435B-809D-FBC79076DC42}" type="presOf" srcId="{C18D3E55-B7BA-4CCD-B083-16F8D6741148}" destId="{CEFBE38B-E83B-46B4-9C20-38C2E48D1951}" srcOrd="0" destOrd="0" presId="urn:microsoft.com/office/officeart/2005/8/layout/hierarchy1"/>
    <dgm:cxn modelId="{C65A8666-D6A8-49EC-828E-C04469D7D10C}" type="presOf" srcId="{9A76A315-A311-4865-A268-93C39ED9C9CF}" destId="{A2350534-0A43-49E3-83FB-029A0FA5649D}" srcOrd="0" destOrd="0" presId="urn:microsoft.com/office/officeart/2005/8/layout/hierarchy1"/>
    <dgm:cxn modelId="{7AE2996D-D686-4269-B28D-3A3021E55433}" srcId="{2E880DE5-7FA7-421B-8016-B4CE34A560D1}" destId="{9A76A315-A311-4865-A268-93C39ED9C9CF}" srcOrd="3" destOrd="0" parTransId="{B58B749F-B03E-459D-B00C-50A648DBECA5}" sibTransId="{1D812E28-B0AE-4581-ACA2-C51F788903A3}"/>
    <dgm:cxn modelId="{719C6BAD-8962-4C36-91FB-56C002E6E9D1}" srcId="{2E880DE5-7FA7-421B-8016-B4CE34A560D1}" destId="{C18D3E55-B7BA-4CCD-B083-16F8D6741148}" srcOrd="1" destOrd="0" parTransId="{8A445CA3-81C9-466F-A8A3-47B7BCD8ED26}" sibTransId="{4239DF12-3885-4F82-9237-992BC0BF18BF}"/>
    <dgm:cxn modelId="{C4993AB4-0508-486C-8C59-C6443F9B1083}" type="presOf" srcId="{67AFF926-7FD4-420F-A44C-91CD914A1C4B}" destId="{97320B95-1D37-4F8D-8D81-B9A3D674424F}" srcOrd="0" destOrd="0" presId="urn:microsoft.com/office/officeart/2005/8/layout/hierarchy1"/>
    <dgm:cxn modelId="{249105B5-64A2-4887-83F3-0F9F04A08327}" srcId="{2E880DE5-7FA7-421B-8016-B4CE34A560D1}" destId="{6BD5A060-AD87-4FE9-9936-F9DCA54D8172}" srcOrd="0" destOrd="0" parTransId="{B08BFB1B-3F53-4C79-B57C-16D2811FB78C}" sibTransId="{2127BCC2-5458-4CBA-BF99-1E599B250E6C}"/>
    <dgm:cxn modelId="{945F2FE0-95B5-40A0-BE32-F89EFDABA1A7}" type="presOf" srcId="{6BD5A060-AD87-4FE9-9936-F9DCA54D8172}" destId="{722A5047-5E70-4369-8916-C91D235C5368}" srcOrd="0" destOrd="0" presId="urn:microsoft.com/office/officeart/2005/8/layout/hierarchy1"/>
    <dgm:cxn modelId="{9E4F6CE0-CC07-482E-828D-C65271CDC063}" srcId="{2E880DE5-7FA7-421B-8016-B4CE34A560D1}" destId="{67AFF926-7FD4-420F-A44C-91CD914A1C4B}" srcOrd="2" destOrd="0" parTransId="{D0E7B27D-BCB6-4BD3-9653-16307B6901C1}" sibTransId="{76B69E09-E45C-42D2-90BB-8BE729A691AE}"/>
    <dgm:cxn modelId="{4D65E43A-2135-4619-90DD-DF976F741A38}" type="presParOf" srcId="{B650B335-C71A-44C7-A1DC-DE48C6C8AC39}" destId="{C25C28FF-658E-4266-B06D-554C9A401AD6}" srcOrd="0" destOrd="0" presId="urn:microsoft.com/office/officeart/2005/8/layout/hierarchy1"/>
    <dgm:cxn modelId="{CE8EEB44-5394-45CE-BE5D-15E472A48243}" type="presParOf" srcId="{C25C28FF-658E-4266-B06D-554C9A401AD6}" destId="{AB1911E8-42EF-4367-8477-3C5B6D0A02F4}" srcOrd="0" destOrd="0" presId="urn:microsoft.com/office/officeart/2005/8/layout/hierarchy1"/>
    <dgm:cxn modelId="{08152F22-C10F-4524-A308-945B4B13F984}" type="presParOf" srcId="{AB1911E8-42EF-4367-8477-3C5B6D0A02F4}" destId="{4ADE7937-58B8-480A-9B86-F15C84499857}" srcOrd="0" destOrd="0" presId="urn:microsoft.com/office/officeart/2005/8/layout/hierarchy1"/>
    <dgm:cxn modelId="{7C3026AC-FDEF-4209-AD93-778CACE2F9C2}" type="presParOf" srcId="{AB1911E8-42EF-4367-8477-3C5B6D0A02F4}" destId="{722A5047-5E70-4369-8916-C91D235C5368}" srcOrd="1" destOrd="0" presId="urn:microsoft.com/office/officeart/2005/8/layout/hierarchy1"/>
    <dgm:cxn modelId="{1318968B-0F9E-4398-B9D0-AEEB434C4EAC}" type="presParOf" srcId="{C25C28FF-658E-4266-B06D-554C9A401AD6}" destId="{6CBC71BE-71D1-4D80-9FA6-C98135AE00F2}" srcOrd="1" destOrd="0" presId="urn:microsoft.com/office/officeart/2005/8/layout/hierarchy1"/>
    <dgm:cxn modelId="{39885321-783F-4AFD-A124-6116996F7C18}" type="presParOf" srcId="{B650B335-C71A-44C7-A1DC-DE48C6C8AC39}" destId="{92EE59EF-B526-4A34-BC91-821FD2B94E1F}" srcOrd="1" destOrd="0" presId="urn:microsoft.com/office/officeart/2005/8/layout/hierarchy1"/>
    <dgm:cxn modelId="{64888440-77EA-4C50-9FF3-163E2035DF54}" type="presParOf" srcId="{92EE59EF-B526-4A34-BC91-821FD2B94E1F}" destId="{86566CC6-E6C9-44A3-9262-EA8F92D3109C}" srcOrd="0" destOrd="0" presId="urn:microsoft.com/office/officeart/2005/8/layout/hierarchy1"/>
    <dgm:cxn modelId="{DC5BD99A-598D-417D-9957-DADFC9BA3CDF}" type="presParOf" srcId="{86566CC6-E6C9-44A3-9262-EA8F92D3109C}" destId="{E409B35F-B5A5-47F6-BDC9-252B015E9CD3}" srcOrd="0" destOrd="0" presId="urn:microsoft.com/office/officeart/2005/8/layout/hierarchy1"/>
    <dgm:cxn modelId="{7FCB0540-65EE-4649-A985-9E06114BFB70}" type="presParOf" srcId="{86566CC6-E6C9-44A3-9262-EA8F92D3109C}" destId="{CEFBE38B-E83B-46B4-9C20-38C2E48D1951}" srcOrd="1" destOrd="0" presId="urn:microsoft.com/office/officeart/2005/8/layout/hierarchy1"/>
    <dgm:cxn modelId="{03F004DC-9885-4624-967D-46FCD5A63B9C}" type="presParOf" srcId="{92EE59EF-B526-4A34-BC91-821FD2B94E1F}" destId="{326B8C75-694C-4655-9157-99E89A1120A6}" srcOrd="1" destOrd="0" presId="urn:microsoft.com/office/officeart/2005/8/layout/hierarchy1"/>
    <dgm:cxn modelId="{0888072B-43B2-4463-9A7E-195725D230EA}" type="presParOf" srcId="{B650B335-C71A-44C7-A1DC-DE48C6C8AC39}" destId="{596608D3-76ED-4EED-A002-C066E62D580B}" srcOrd="2" destOrd="0" presId="urn:microsoft.com/office/officeart/2005/8/layout/hierarchy1"/>
    <dgm:cxn modelId="{4364C3E7-2ADD-444A-B50B-D53BDC5A5054}" type="presParOf" srcId="{596608D3-76ED-4EED-A002-C066E62D580B}" destId="{8EB19893-985F-4C49-951E-2F8111395546}" srcOrd="0" destOrd="0" presId="urn:microsoft.com/office/officeart/2005/8/layout/hierarchy1"/>
    <dgm:cxn modelId="{0D47265F-7E04-4C2A-A790-BCC9AD4A22F7}" type="presParOf" srcId="{8EB19893-985F-4C49-951E-2F8111395546}" destId="{1CC2470B-33B8-4C68-A41F-ECCFA99E4486}" srcOrd="0" destOrd="0" presId="urn:microsoft.com/office/officeart/2005/8/layout/hierarchy1"/>
    <dgm:cxn modelId="{64F487BC-AE52-4FF4-8AFA-E2ED94BBACC1}" type="presParOf" srcId="{8EB19893-985F-4C49-951E-2F8111395546}" destId="{97320B95-1D37-4F8D-8D81-B9A3D674424F}" srcOrd="1" destOrd="0" presId="urn:microsoft.com/office/officeart/2005/8/layout/hierarchy1"/>
    <dgm:cxn modelId="{65183B29-95A4-445E-A29C-C00E3A1E4977}" type="presParOf" srcId="{596608D3-76ED-4EED-A002-C066E62D580B}" destId="{D08D0D28-3B74-482D-B566-609D4EE13845}" srcOrd="1" destOrd="0" presId="urn:microsoft.com/office/officeart/2005/8/layout/hierarchy1"/>
    <dgm:cxn modelId="{1DC808D4-CE8B-4595-A6F0-1021AC79F80A}" type="presParOf" srcId="{B650B335-C71A-44C7-A1DC-DE48C6C8AC39}" destId="{222DAAB9-78A7-4200-8160-A6BEF2B1D48C}" srcOrd="3" destOrd="0" presId="urn:microsoft.com/office/officeart/2005/8/layout/hierarchy1"/>
    <dgm:cxn modelId="{02686EF6-9444-4BF1-8F4A-E5C3524B45D6}" type="presParOf" srcId="{222DAAB9-78A7-4200-8160-A6BEF2B1D48C}" destId="{EEDDBCDC-3245-4D25-B14F-13B39BE443A4}" srcOrd="0" destOrd="0" presId="urn:microsoft.com/office/officeart/2005/8/layout/hierarchy1"/>
    <dgm:cxn modelId="{64AE37D1-0A3B-44E6-AA5C-1DEAA2C26D9B}" type="presParOf" srcId="{EEDDBCDC-3245-4D25-B14F-13B39BE443A4}" destId="{37C28347-6A3B-4B65-9678-F03316CA911D}" srcOrd="0" destOrd="0" presId="urn:microsoft.com/office/officeart/2005/8/layout/hierarchy1"/>
    <dgm:cxn modelId="{DF17569C-6BF4-41B1-AA86-EDA38A99508C}" type="presParOf" srcId="{EEDDBCDC-3245-4D25-B14F-13B39BE443A4}" destId="{A2350534-0A43-49E3-83FB-029A0FA5649D}" srcOrd="1" destOrd="0" presId="urn:microsoft.com/office/officeart/2005/8/layout/hierarchy1"/>
    <dgm:cxn modelId="{D2CD033E-2243-4C4E-A439-EC612EB0D750}" type="presParOf" srcId="{222DAAB9-78A7-4200-8160-A6BEF2B1D48C}" destId="{2A1EE3F9-CCC9-4F57-AAD8-2401821F5C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E7937-58B8-480A-9B86-F15C84499857}">
      <dsp:nvSpPr>
        <dsp:cNvPr id="0" name=""/>
        <dsp:cNvSpPr/>
      </dsp:nvSpPr>
      <dsp:spPr>
        <a:xfrm>
          <a:off x="6534" y="1031893"/>
          <a:ext cx="1724790" cy="1789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A5047-5E70-4369-8916-C91D235C5368}">
      <dsp:nvSpPr>
        <dsp:cNvPr id="0" name=""/>
        <dsp:cNvSpPr/>
      </dsp:nvSpPr>
      <dsp:spPr>
        <a:xfrm>
          <a:off x="175368" y="1192285"/>
          <a:ext cx="1724790" cy="1789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соответствует концепции ERP и стандарту MRPII,</a:t>
          </a:r>
          <a:endParaRPr lang="en-US" sz="1700" kern="1200"/>
        </a:p>
      </dsp:txBody>
      <dsp:txXfrm>
        <a:off x="225885" y="1242802"/>
        <a:ext cx="1623756" cy="1688385"/>
      </dsp:txXfrm>
    </dsp:sp>
    <dsp:sp modelId="{E409B35F-B5A5-47F6-BDC9-252B015E9CD3}">
      <dsp:nvSpPr>
        <dsp:cNvPr id="0" name=""/>
        <dsp:cNvSpPr/>
      </dsp:nvSpPr>
      <dsp:spPr>
        <a:xfrm>
          <a:off x="2068993" y="1031893"/>
          <a:ext cx="1925030" cy="1782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BE38B-E83B-46B4-9C20-38C2E48D1951}">
      <dsp:nvSpPr>
        <dsp:cNvPr id="0" name=""/>
        <dsp:cNvSpPr/>
      </dsp:nvSpPr>
      <dsp:spPr>
        <a:xfrm>
          <a:off x="2237827" y="1192285"/>
          <a:ext cx="1925030" cy="1782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поддерживает национальные и международные стандарты финансовой отчетности, </a:t>
          </a:r>
          <a:endParaRPr lang="en-US" sz="1700" kern="1200" dirty="0"/>
        </a:p>
      </dsp:txBody>
      <dsp:txXfrm>
        <a:off x="2290047" y="1244505"/>
        <a:ext cx="1820590" cy="1678466"/>
      </dsp:txXfrm>
    </dsp:sp>
    <dsp:sp modelId="{1CC2470B-33B8-4C68-A41F-ECCFA99E4486}">
      <dsp:nvSpPr>
        <dsp:cNvPr id="0" name=""/>
        <dsp:cNvSpPr/>
      </dsp:nvSpPr>
      <dsp:spPr>
        <a:xfrm>
          <a:off x="4331691" y="1031893"/>
          <a:ext cx="2200015" cy="1823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20B95-1D37-4F8D-8D81-B9A3D674424F}">
      <dsp:nvSpPr>
        <dsp:cNvPr id="0" name=""/>
        <dsp:cNvSpPr/>
      </dsp:nvSpPr>
      <dsp:spPr>
        <a:xfrm>
          <a:off x="4500525" y="1192285"/>
          <a:ext cx="2200015" cy="182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обеспечивает высокий уровень защиты информации и масштабируемости системы</a:t>
          </a:r>
          <a:endParaRPr lang="en-US" sz="1700" kern="1200" dirty="0"/>
        </a:p>
      </dsp:txBody>
      <dsp:txXfrm>
        <a:off x="4553929" y="1245689"/>
        <a:ext cx="2093207" cy="1716536"/>
      </dsp:txXfrm>
    </dsp:sp>
    <dsp:sp modelId="{37C28347-6A3B-4B65-9678-F03316CA911D}">
      <dsp:nvSpPr>
        <dsp:cNvPr id="0" name=""/>
        <dsp:cNvSpPr/>
      </dsp:nvSpPr>
      <dsp:spPr>
        <a:xfrm>
          <a:off x="6869375" y="969610"/>
          <a:ext cx="2573388" cy="1869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50534-0A43-49E3-83FB-029A0FA5649D}">
      <dsp:nvSpPr>
        <dsp:cNvPr id="0" name=""/>
        <dsp:cNvSpPr/>
      </dsp:nvSpPr>
      <dsp:spPr>
        <a:xfrm>
          <a:off x="7038209" y="1130002"/>
          <a:ext cx="2573388" cy="1869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методологию внедрения и сопровождения системы</a:t>
          </a:r>
          <a:endParaRPr lang="en-US" sz="1700" kern="1200" dirty="0"/>
        </a:p>
      </dsp:txBody>
      <dsp:txXfrm>
        <a:off x="7092959" y="1184752"/>
        <a:ext cx="2463888" cy="1759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33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0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19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4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68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15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797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6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07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2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08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0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8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BADE-1DF2-4FA6-8B40-2D84658595DE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F07E6E-B96E-41EA-A415-037193D8D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5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Человек, лестница">
            <a:extLst>
              <a:ext uri="{FF2B5EF4-FFF2-40B4-BE49-F238E27FC236}">
                <a16:creationId xmlns:a16="http://schemas.microsoft.com/office/drawing/2014/main" id="{88A6D1A6-EE07-43A6-5F1D-B21127AAE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18" r="1277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7BE79-A1B7-019C-91D4-3C26EAEE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000" dirty="0"/>
              <a:t>Подходы к управлению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E699DB-96B5-E863-A388-7D44EFF8B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0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C2E65-00BF-586D-9F35-57619E87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ru-RU" dirty="0"/>
              <a:t>Корпоративная система «Галактика </a:t>
            </a:r>
            <a:r>
              <a:rPr lang="en-US" dirty="0"/>
              <a:t>ERP»</a:t>
            </a:r>
            <a:endParaRPr lang="ru-RU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E1FB805-52B8-362E-B7EE-D2928B6FC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74269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35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4736D-FDB7-4C30-3576-E5DBD726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«Галактика </a:t>
            </a:r>
            <a:r>
              <a:rPr lang="en-US" dirty="0"/>
              <a:t>ERP»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38E850-9118-2211-3868-C1C1D6E7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система учета и формирование различных видов отчетности;  </a:t>
            </a:r>
          </a:p>
          <a:p>
            <a:r>
              <a:rPr lang="ru-RU" dirty="0"/>
              <a:t>управление материальными и финансовыми потоками (логистика); </a:t>
            </a:r>
          </a:p>
          <a:p>
            <a:r>
              <a:rPr lang="ru-RU" dirty="0"/>
              <a:t>финансовое планирование и оперативный финансовый менеджмент, управленческий учет;</a:t>
            </a:r>
          </a:p>
          <a:p>
            <a:r>
              <a:rPr lang="ru-RU" dirty="0"/>
              <a:t>производственное планирование и управление производством, контроллинг;</a:t>
            </a:r>
          </a:p>
          <a:p>
            <a:r>
              <a:rPr lang="ru-RU" dirty="0"/>
              <a:t>управление персоналом и кадровой политикой.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 К дополнительным контурам автоматизации относятся: </a:t>
            </a:r>
          </a:p>
          <a:p>
            <a:pPr marL="457200" lvl="1" indent="0">
              <a:buNone/>
            </a:pPr>
            <a:r>
              <a:rPr lang="ru-RU" dirty="0"/>
              <a:t>управление техническим обслуживанием и ремонтами оборудования; </a:t>
            </a:r>
          </a:p>
          <a:p>
            <a:pPr marL="457200" lvl="1" indent="0">
              <a:buNone/>
            </a:pPr>
            <a:r>
              <a:rPr lang="ru-RU" dirty="0"/>
              <a:t>управление качеством продукции; </a:t>
            </a:r>
          </a:p>
          <a:p>
            <a:pPr marL="457200" lvl="1" indent="0">
              <a:buNone/>
            </a:pPr>
            <a:r>
              <a:rPr lang="ru-RU" dirty="0"/>
              <a:t>управление взаимоотношениями с клиентами; </a:t>
            </a:r>
          </a:p>
          <a:p>
            <a:pPr marL="457200" lvl="1" indent="0">
              <a:buNone/>
            </a:pPr>
            <a:r>
              <a:rPr lang="ru-RU" dirty="0"/>
              <a:t>управление недвижимостью.</a:t>
            </a:r>
          </a:p>
        </p:txBody>
      </p:sp>
    </p:spTree>
    <p:extLst>
      <p:ext uri="{BB962C8B-B14F-4D97-AF65-F5344CB8AC3E}">
        <p14:creationId xmlns:p14="http://schemas.microsoft.com/office/powerpoint/2010/main" val="406666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D408B-EC4F-59F2-7C2D-9C9AD877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Управленческий цикл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D269A-CD8A-F794-1AA2-F546C4C5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Прогнозирование</a:t>
            </a:r>
          </a:p>
          <a:p>
            <a:r>
              <a:rPr lang="ru-RU" dirty="0"/>
              <a:t>Планирование</a:t>
            </a:r>
          </a:p>
          <a:p>
            <a:r>
              <a:rPr lang="ru-RU" dirty="0"/>
              <a:t>Учет</a:t>
            </a:r>
          </a:p>
          <a:p>
            <a:r>
              <a:rPr lang="ru-RU" dirty="0"/>
              <a:t>контроль выполнения</a:t>
            </a:r>
          </a:p>
          <a:p>
            <a:r>
              <a:rPr lang="ru-RU" dirty="0"/>
              <a:t>анализ и регулирование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4110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2B23-2D59-73DC-0205-6CCB581B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7965B-AFCC-FE17-118D-05458262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Разбита на контуры (функциональные подсистемы), связанные между собой информационно</a:t>
            </a:r>
          </a:p>
          <a:p>
            <a:r>
              <a:rPr lang="ru-RU" dirty="0"/>
              <a:t>Основной объект – операционный документ, создаваемый в хозяйственных операциях</a:t>
            </a:r>
          </a:p>
        </p:txBody>
      </p:sp>
    </p:spTree>
    <p:extLst>
      <p:ext uri="{BB962C8B-B14F-4D97-AF65-F5344CB8AC3E}">
        <p14:creationId xmlns:p14="http://schemas.microsoft.com/office/powerpoint/2010/main" val="80969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135A6-1125-78C5-5727-1734F6E5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Подходы к управлению компанией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31B2E-11F6-DDBF-D5AF-5EF3B97E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структурный, </a:t>
            </a:r>
          </a:p>
          <a:p>
            <a:r>
              <a:rPr lang="ru-RU" dirty="0"/>
              <a:t>функциональный, </a:t>
            </a:r>
          </a:p>
          <a:p>
            <a:r>
              <a:rPr lang="ru-RU" dirty="0"/>
              <a:t>процессный, </a:t>
            </a:r>
          </a:p>
          <a:p>
            <a:r>
              <a:rPr lang="ru-RU" dirty="0"/>
              <a:t>проектный</a:t>
            </a:r>
          </a:p>
          <a:p>
            <a:r>
              <a:rPr lang="ru-RU" dirty="0"/>
              <a:t>интегрированный</a:t>
            </a:r>
          </a:p>
        </p:txBody>
      </p:sp>
    </p:spTree>
    <p:extLst>
      <p:ext uri="{BB962C8B-B14F-4D97-AF65-F5344CB8AC3E}">
        <p14:creationId xmlns:p14="http://schemas.microsoft.com/office/powerpoint/2010/main" val="324893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2DADF-09B6-51A5-0E25-464D6C07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CBE420F8-95DA-91DA-2C0C-D116149AC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071560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252">
                  <a:extLst>
                    <a:ext uri="{9D8B030D-6E8A-4147-A177-3AD203B41FA5}">
                      <a16:colId xmlns:a16="http://schemas.microsoft.com/office/drawing/2014/main" val="3221629332"/>
                    </a:ext>
                  </a:extLst>
                </a:gridCol>
                <a:gridCol w="4208170">
                  <a:extLst>
                    <a:ext uri="{9D8B030D-6E8A-4147-A177-3AD203B41FA5}">
                      <a16:colId xmlns:a16="http://schemas.microsoft.com/office/drawing/2014/main" val="531826811"/>
                    </a:ext>
                  </a:extLst>
                </a:gridCol>
                <a:gridCol w="5278579">
                  <a:extLst>
                    <a:ext uri="{9D8B030D-6E8A-4147-A177-3AD203B41FA5}">
                      <a16:colId xmlns:a16="http://schemas.microsoft.com/office/drawing/2014/main" val="2326216628"/>
                    </a:ext>
                  </a:extLst>
                </a:gridCol>
              </a:tblGrid>
              <a:tr h="389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Подход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Особенности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 подхода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780007"/>
                  </a:ext>
                </a:extLst>
              </a:tr>
              <a:tr h="2020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Структурный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Применяется иерархический вид управления, когда подчинение осуществляется в соответствии со строгой иерархией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 основным недостаткам подхода относят слабую коммуникацию и заторможенность обмена срочной информацией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677207"/>
                  </a:ext>
                </a:extLst>
              </a:tr>
              <a:tr h="2020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Функциональный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Самый распространенный вариант управления предприятием, основанный на наделении отделов определенными функциями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Главным минусом такого подхода является чрезмерная перегруженность отделов работой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789264"/>
                  </a:ext>
                </a:extLst>
              </a:tr>
              <a:tr h="2427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Процессный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Метод напоминает функциональный подход, но отличается от него тем, что структурные подразделения разделены не по функциям, а по процессам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Подобный подход имеет минимум недостатков. К таковым можно отнести, например, тот факт, что в отделах отсутствуют лица, отвечающие за оперативный обмен информацией между подразделениями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69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625FE-749A-E4C3-681B-5C74A449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подход к управлению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BE054-522B-DC1A-37A5-557CD7C6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отличается тем, что каждое структурное подразделение отвечает за выполнение определенных функций. Подобный вариант руководства характерен для предприятий с классическим укладом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Схема управления:</a:t>
            </a:r>
          </a:p>
          <a:p>
            <a:pPr lvl="1"/>
            <a:r>
              <a:rPr lang="ru-RU" dirty="0"/>
              <a:t>Во главе компании стоит руководитель, который отдает приказы главам подразделений и контролирует деятельность всей компании.</a:t>
            </a:r>
          </a:p>
          <a:p>
            <a:pPr lvl="1"/>
            <a:r>
              <a:rPr lang="ru-RU" dirty="0"/>
              <a:t>Директора отделов делегируют задачи между исполнителями и управляют процессом их выполнения. В дальнейшем они отчитываются перед руководителем.</a:t>
            </a:r>
          </a:p>
          <a:p>
            <a:pPr lvl="1"/>
            <a:r>
              <a:rPr lang="ru-RU" dirty="0"/>
              <a:t>Исполнители выполняют возложенные на них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88455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C2BD8-9E54-81D5-18A8-F7B2F804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подход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29A0F-A758-5288-7ED2-84DC32D1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655F48-CE16-6E2A-C3FC-8382BF73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809611"/>
            <a:ext cx="9085068" cy="50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0499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331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Аспект</vt:lpstr>
      <vt:lpstr>Подходы к управлению</vt:lpstr>
      <vt:lpstr>Корпоративная система «Галактика ERP»</vt:lpstr>
      <vt:lpstr>Состав «Галактика ERP»</vt:lpstr>
      <vt:lpstr>Управленческий цикл</vt:lpstr>
      <vt:lpstr>Архитектура системы</vt:lpstr>
      <vt:lpstr>Подходы к управлению компанией</vt:lpstr>
      <vt:lpstr>Презентация PowerPoint</vt:lpstr>
      <vt:lpstr>Функциональный подход к управлению </vt:lpstr>
      <vt:lpstr>Функциональный подход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Подходы к управлению</dc:title>
  <dc:creator>Шелепаева Альбина Хатмулловна</dc:creator>
  <cp:lastModifiedBy>Шелепаева Альбина Хатмулловна</cp:lastModifiedBy>
  <cp:revision>1</cp:revision>
  <dcterms:created xsi:type="dcterms:W3CDTF">2022-09-15T18:01:11Z</dcterms:created>
  <dcterms:modified xsi:type="dcterms:W3CDTF">2022-09-15T19:02:13Z</dcterms:modified>
</cp:coreProperties>
</file>