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4C8"/>
    <a:srgbClr val="E9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64" autoAdjust="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8CD6-A37F-4850-BBBB-32F1FEA71ED9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DF093-2A9F-4F5F-9DB6-2875FF18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1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DF093-2A9F-4F5F-9DB6-2875FF1833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8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8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2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8832C10-7518-4E07-8E42-B42C00F344BB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449C05-7BE5-496A-8BAD-8111B4726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002AB-CB18-49B6-AB18-48820EAC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8061102" cy="3352800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Управление производством </a:t>
            </a:r>
            <a:r>
              <a:rPr lang="ru-RU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Добыча нефти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4BCB07-2B73-4CCE-9B78-1E1B1B0E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5" y="4123267"/>
            <a:ext cx="5326778" cy="148479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orbel Light" panose="020B0303020204020204" pitchFamily="34" charset="0"/>
              </a:rPr>
              <a:t>Пономаренко Екатерина, Сидорова Алиса, Ситникова Екатерина, </a:t>
            </a:r>
            <a:r>
              <a:rPr lang="ru-RU" sz="2000" dirty="0" err="1">
                <a:latin typeface="Corbel Light" panose="020B0303020204020204" pitchFamily="34" charset="0"/>
              </a:rPr>
              <a:t>Цюпка</a:t>
            </a:r>
            <a:r>
              <a:rPr lang="ru-RU" sz="2000" dirty="0">
                <a:latin typeface="Corbel Light" panose="020B0303020204020204" pitchFamily="34" charset="0"/>
              </a:rPr>
              <a:t> Елена, Смоленская Ирина</a:t>
            </a:r>
          </a:p>
        </p:txBody>
      </p:sp>
      <p:pic>
        <p:nvPicPr>
          <p:cNvPr id="1026" name="Picture 2" descr="https://polinka.top/uploads/posts/2023-05/thumbs/1684839932_polinka-top-p-neft-kartinki-dlya-prezentatsii-pinterest-13.png">
            <a:extLst>
              <a:ext uri="{FF2B5EF4-FFF2-40B4-BE49-F238E27FC236}">
                <a16:creationId xmlns:a16="http://schemas.microsoft.com/office/drawing/2014/main" id="{2212AB3D-6E70-44EC-918F-13DB4065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42" y="670264"/>
            <a:ext cx="5417269" cy="54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3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6516C-CB04-4F2E-BC98-6CEAEB4BA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7"/>
          <a:stretch/>
        </p:blipFill>
        <p:spPr>
          <a:xfrm>
            <a:off x="1251752" y="61274"/>
            <a:ext cx="10728946" cy="67354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F2392-D0D6-4631-AED4-6F6D23F2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5275"/>
            <a:ext cx="6330584" cy="1007616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Управление производством</a:t>
            </a:r>
          </a:p>
        </p:txBody>
      </p:sp>
    </p:spTree>
    <p:extLst>
      <p:ext uri="{BB962C8B-B14F-4D97-AF65-F5344CB8AC3E}">
        <p14:creationId xmlns:p14="http://schemas.microsoft.com/office/powerpoint/2010/main" val="225314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5A01-CDEC-4ABE-A4F3-7204E935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28" y="73976"/>
            <a:ext cx="11203343" cy="747117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Bahnschrift Light Condensed" panose="020B0502040204020203" pitchFamily="34" charset="0"/>
              </a:rPr>
              <a:t>Перечень основных показателей процесса для измерения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4BF8821-6B5E-4C8D-8499-E1727672E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44170"/>
              </p:ext>
            </p:extLst>
          </p:nvPr>
        </p:nvGraphicFramePr>
        <p:xfrm>
          <a:off x="893686" y="983133"/>
          <a:ext cx="10404628" cy="542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184">
                  <a:extLst>
                    <a:ext uri="{9D8B030D-6E8A-4147-A177-3AD203B41FA5}">
                      <a16:colId xmlns:a16="http://schemas.microsoft.com/office/drawing/2014/main" val="2066141390"/>
                    </a:ext>
                  </a:extLst>
                </a:gridCol>
                <a:gridCol w="2292623">
                  <a:extLst>
                    <a:ext uri="{9D8B030D-6E8A-4147-A177-3AD203B41FA5}">
                      <a16:colId xmlns:a16="http://schemas.microsoft.com/office/drawing/2014/main" val="998568862"/>
                    </a:ext>
                  </a:extLst>
                </a:gridCol>
                <a:gridCol w="2679904">
                  <a:extLst>
                    <a:ext uri="{9D8B030D-6E8A-4147-A177-3AD203B41FA5}">
                      <a16:colId xmlns:a16="http://schemas.microsoft.com/office/drawing/2014/main" val="2057090"/>
                    </a:ext>
                  </a:extLst>
                </a:gridCol>
                <a:gridCol w="2324917">
                  <a:extLst>
                    <a:ext uri="{9D8B030D-6E8A-4147-A177-3AD203B41FA5}">
                      <a16:colId xmlns:a16="http://schemas.microsoft.com/office/drawing/2014/main" val="1252351077"/>
                    </a:ext>
                  </a:extLst>
                </a:gridCol>
              </a:tblGrid>
              <a:tr h="12640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Показатели улучшений 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Категория метрики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Формула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Единицы измерения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50B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8357"/>
                  </a:ext>
                </a:extLst>
              </a:tr>
              <a:tr h="835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Среднее время выполнения процесса</a:t>
                      </a:r>
                    </a:p>
                  </a:txBody>
                  <a:tcPr marL="0" marR="0" marT="0" marB="0" anchor="ctr"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Время цикла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Среднее время выполнения процесса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Часы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5377392"/>
                  </a:ext>
                </a:extLst>
              </a:tr>
              <a:tr h="15793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Коэффициент использования производственных мощностей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Эффективность процесса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Фактический или плановый объем выпуска продукта в натуральных единицах/ПМ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≤ 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8290450"/>
                  </a:ext>
                </a:extLst>
              </a:tr>
              <a:tr h="8999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Соблюдение производственного графика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Эффективность процесса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Среднегодовое соблюдение графика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Проценты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4190544"/>
                  </a:ext>
                </a:extLst>
              </a:tr>
              <a:tr h="848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Эффективность производственной линии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Bahnschrift Light" panose="020B0502040204020203" pitchFamily="34" charset="0"/>
                        </a:rPr>
                        <a:t>Эффективность процесса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Эффективность производственной линии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Bahnschrift Light" panose="020B0502040204020203" pitchFamily="34" charset="0"/>
                        </a:rPr>
                        <a:t>Проценты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686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675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A4C1492-FFC7-4E60-1616-A3AAEDC22C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2" r="64698" b="20285"/>
          <a:stretch/>
        </p:blipFill>
        <p:spPr>
          <a:xfrm>
            <a:off x="0" y="0"/>
            <a:ext cx="5632333" cy="3446529"/>
          </a:xfrm>
        </p:spPr>
      </p:pic>
      <p:pic>
        <p:nvPicPr>
          <p:cNvPr id="8" name="Рисунок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96DB7F2-F718-19D8-5746-9F4A12EAE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7" b="19958"/>
          <a:stretch/>
        </p:blipFill>
        <p:spPr>
          <a:xfrm>
            <a:off x="1853808" y="3419948"/>
            <a:ext cx="10364443" cy="34486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C68543-59CB-96AF-8978-4C5E43706763}"/>
              </a:ext>
            </a:extLst>
          </p:cNvPr>
          <p:cNvSpPr/>
          <p:nvPr/>
        </p:nvSpPr>
        <p:spPr>
          <a:xfrm rot="10800000">
            <a:off x="0" y="3408733"/>
            <a:ext cx="1886717" cy="344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4628CC-D89A-FFA4-B359-9515BC07E93E}"/>
              </a:ext>
            </a:extLst>
          </p:cNvPr>
          <p:cNvSpPr/>
          <p:nvPr/>
        </p:nvSpPr>
        <p:spPr>
          <a:xfrm>
            <a:off x="5632333" y="0"/>
            <a:ext cx="6585918" cy="3446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EDACD-DA1E-518B-BDE8-E3F0AA6D8702}"/>
              </a:ext>
            </a:extLst>
          </p:cNvPr>
          <p:cNvSpPr txBox="1"/>
          <p:nvPr/>
        </p:nvSpPr>
        <p:spPr>
          <a:xfrm>
            <a:off x="5936926" y="138214"/>
            <a:ext cx="59767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0B4C8"/>
                </a:solidFill>
                <a:latin typeface="Bahnschrift Light" panose="020B0502040204020203" pitchFamily="34" charset="0"/>
              </a:rPr>
              <a:t>Бизнес-процесс "Добыча нефти" включает в себя все этапы, связанные с извлечением нефти из подземных запасов и ее передачей на дальнейшую переработку. Он может включать следующие основные шаги:</a:t>
            </a:r>
          </a:p>
          <a:p>
            <a:endParaRPr lang="ru-RU" sz="2000" dirty="0">
              <a:solidFill>
                <a:srgbClr val="50B4C8"/>
              </a:solidFill>
              <a:latin typeface="Bahnschrift Light" panose="020B0502040204020203" pitchFamily="34" charset="0"/>
            </a:endParaRPr>
          </a:p>
          <a:p>
            <a:r>
              <a:rPr lang="ru-RU" sz="2000" dirty="0">
                <a:solidFill>
                  <a:srgbClr val="50B4C8"/>
                </a:solidFill>
                <a:latin typeface="Bahnschrift Light" panose="020B0502040204020203" pitchFamily="34" charset="0"/>
              </a:rPr>
              <a:t>1. Разведка и поиск месторождений нефти</a:t>
            </a:r>
          </a:p>
          <a:p>
            <a:r>
              <a:rPr lang="ru-RU" sz="2000" dirty="0">
                <a:solidFill>
                  <a:srgbClr val="50B4C8"/>
                </a:solidFill>
                <a:latin typeface="Bahnschrift Light" panose="020B0502040204020203" pitchFamily="34" charset="0"/>
              </a:rPr>
              <a:t>2. Бурение скважин для добычи нефти</a:t>
            </a:r>
          </a:p>
          <a:p>
            <a:r>
              <a:rPr lang="ru-RU" sz="2000" dirty="0">
                <a:solidFill>
                  <a:srgbClr val="50B4C8"/>
                </a:solidFill>
                <a:latin typeface="Bahnschrift Light" panose="020B0502040204020203" pitchFamily="34" charset="0"/>
              </a:rPr>
              <a:t>3. Эксплуатация скважин и контроль добычи</a:t>
            </a:r>
          </a:p>
          <a:p>
            <a:r>
              <a:rPr lang="ru-RU" sz="2000" dirty="0">
                <a:solidFill>
                  <a:srgbClr val="50B4C8"/>
                </a:solidFill>
                <a:latin typeface="Bahnschrift Light" panose="020B0502040204020203" pitchFamily="34" charset="0"/>
              </a:rPr>
              <a:t>4. Транспортировка нефти</a:t>
            </a:r>
          </a:p>
        </p:txBody>
      </p:sp>
    </p:spTree>
    <p:extLst>
      <p:ext uri="{BB962C8B-B14F-4D97-AF65-F5344CB8AC3E}">
        <p14:creationId xmlns:p14="http://schemas.microsoft.com/office/powerpoint/2010/main" val="31820671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264</TotalTime>
  <Words>139</Words>
  <Application>Microsoft Office PowerPoint</Application>
  <PresentationFormat>Широкоэкранный</PresentationFormat>
  <Paragraphs>31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Light</vt:lpstr>
      <vt:lpstr>Bahnschrift Light Condensed</vt:lpstr>
      <vt:lpstr>Calibri</vt:lpstr>
      <vt:lpstr>Calibri Light</vt:lpstr>
      <vt:lpstr>Corbel Light</vt:lpstr>
      <vt:lpstr>Метрополия</vt:lpstr>
      <vt:lpstr>Управление производством Добыча нефти</vt:lpstr>
      <vt:lpstr>Управление производством</vt:lpstr>
      <vt:lpstr>Перечень основных показателей процесса для измерения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производством «Добыча нефти»</dc:title>
  <dc:creator>Ситникова Екатерина Андреевна</dc:creator>
  <cp:lastModifiedBy>Пономаренко Екатерина Алексеевна</cp:lastModifiedBy>
  <cp:revision>21</cp:revision>
  <dcterms:created xsi:type="dcterms:W3CDTF">2023-09-09T05:41:35Z</dcterms:created>
  <dcterms:modified xsi:type="dcterms:W3CDTF">2023-09-15T11:26:05Z</dcterms:modified>
</cp:coreProperties>
</file>