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9" r:id="rId1"/>
  </p:sldMasterIdLst>
  <p:sldIdLst>
    <p:sldId id="256" r:id="rId2"/>
    <p:sldId id="257" r:id="rId3"/>
    <p:sldId id="258" r:id="rId4"/>
    <p:sldId id="259" r:id="rId5"/>
    <p:sldId id="280" r:id="rId6"/>
    <p:sldId id="279" r:id="rId7"/>
    <p:sldId id="260" r:id="rId8"/>
    <p:sldId id="277" r:id="rId9"/>
    <p:sldId id="261" r:id="rId10"/>
    <p:sldId id="262" r:id="rId11"/>
    <p:sldId id="27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46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0700C6-9E8C-4E23-AD0C-36C9FF11CACE}" type="doc">
      <dgm:prSet loTypeId="urn:microsoft.com/office/officeart/2005/8/layout/cycle5" loCatId="cycle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ru-RU"/>
        </a:p>
      </dgm:t>
    </dgm:pt>
    <dgm:pt modelId="{810D3A81-D35C-4C69-B9F0-9C1B4735AA8D}">
      <dgm:prSet phldrT="[Текст]" custT="1"/>
      <dgm:spPr/>
      <dgm:t>
        <a:bodyPr/>
        <a:lstStyle/>
        <a:p>
          <a:r>
            <a:rPr lang="ru-RU" sz="2000" b="0" dirty="0">
              <a:latin typeface="Segoe Light"/>
              <a:cs typeface="Segoe Light"/>
            </a:rPr>
            <a:t>Управление изменениями</a:t>
          </a:r>
          <a:br>
            <a:rPr lang="ru-RU" sz="2000" b="0" dirty="0">
              <a:latin typeface="Segoe Light"/>
              <a:cs typeface="Segoe Light"/>
            </a:rPr>
          </a:br>
          <a:r>
            <a:rPr lang="ru-RU" sz="1400" b="0" dirty="0">
              <a:latin typeface="Segoe"/>
              <a:cs typeface="Segoe"/>
            </a:rPr>
            <a:t>-инсталляция</a:t>
          </a:r>
          <a:r>
            <a:rPr lang="en-US" sz="1400" b="0" dirty="0">
              <a:latin typeface="Segoe"/>
              <a:cs typeface="Segoe"/>
            </a:rPr>
            <a:t>/</a:t>
          </a:r>
          <a:r>
            <a:rPr lang="ru-RU" sz="1400" b="0" dirty="0">
              <a:latin typeface="Segoe"/>
              <a:cs typeface="Segoe"/>
            </a:rPr>
            <a:t>деинсталляция;</a:t>
          </a:r>
          <a:br>
            <a:rPr lang="ru-RU" sz="1400" b="0" dirty="0">
              <a:latin typeface="Segoe"/>
              <a:cs typeface="Segoe"/>
            </a:rPr>
          </a:br>
          <a:r>
            <a:rPr lang="ru-RU" sz="1400" b="0" dirty="0">
              <a:latin typeface="Segoe"/>
              <a:cs typeface="Segoe"/>
            </a:rPr>
            <a:t>- модернизация;</a:t>
          </a:r>
          <a:br>
            <a:rPr lang="ru-RU" sz="1400" b="0" dirty="0">
              <a:latin typeface="Segoe"/>
              <a:cs typeface="Segoe"/>
            </a:rPr>
          </a:br>
          <a:r>
            <a:rPr lang="ru-RU" sz="1400" b="0" dirty="0">
              <a:latin typeface="Segoe"/>
              <a:cs typeface="Segoe"/>
            </a:rPr>
            <a:t>- техническое обслуживание;</a:t>
          </a:r>
          <a:br>
            <a:rPr lang="ru-RU" sz="1400" b="0" dirty="0">
              <a:latin typeface="Segoe"/>
              <a:cs typeface="Segoe"/>
            </a:rPr>
          </a:br>
          <a:r>
            <a:rPr lang="ru-RU" sz="1400" b="0" dirty="0">
              <a:latin typeface="Segoe"/>
              <a:cs typeface="Segoe"/>
            </a:rPr>
            <a:t>- управление перемещениями</a:t>
          </a:r>
        </a:p>
      </dgm:t>
    </dgm:pt>
    <dgm:pt modelId="{211F1438-66FF-4FF5-8CCC-A91EA192BBA6}" type="parTrans" cxnId="{16195C80-B978-42F3-B63F-0C8BC06EDFDD}">
      <dgm:prSet/>
      <dgm:spPr/>
      <dgm:t>
        <a:bodyPr/>
        <a:lstStyle/>
        <a:p>
          <a:endParaRPr lang="ru-RU"/>
        </a:p>
      </dgm:t>
    </dgm:pt>
    <dgm:pt modelId="{8D651998-7816-4711-8547-F61EE193C109}" type="sibTrans" cxnId="{16195C80-B978-42F3-B63F-0C8BC06EDFDD}">
      <dgm:prSet/>
      <dgm:spPr/>
      <dgm:t>
        <a:bodyPr/>
        <a:lstStyle/>
        <a:p>
          <a:endParaRPr lang="ru-RU" b="0"/>
        </a:p>
      </dgm:t>
    </dgm:pt>
    <dgm:pt modelId="{CB0CDDD1-A614-4D99-9B30-A780CDAA3707}">
      <dgm:prSet phldrT="[Текст]" custT="1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ru-RU" sz="2000" b="0" dirty="0">
              <a:latin typeface="Segoe Light"/>
              <a:cs typeface="Segoe Light"/>
            </a:rPr>
            <a:t>Приобретение</a:t>
          </a:r>
          <a:br>
            <a:rPr lang="ru-RU" sz="2000" b="0" dirty="0">
              <a:latin typeface="Segoe Light"/>
              <a:cs typeface="Segoe Light"/>
            </a:rPr>
          </a:br>
          <a:r>
            <a:rPr lang="ru-RU" sz="1400" b="0" dirty="0">
              <a:latin typeface="Segoe"/>
              <a:cs typeface="Segoe"/>
            </a:rPr>
            <a:t>- бюджетирование</a:t>
          </a:r>
        </a:p>
        <a:p>
          <a:pPr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b="0" dirty="0">
              <a:latin typeface="Segoe"/>
              <a:cs typeface="Segoe"/>
            </a:rPr>
            <a:t>- выбор поставщика;</a:t>
          </a:r>
          <a:br>
            <a:rPr lang="ru-RU" sz="1400" b="0" dirty="0">
              <a:latin typeface="Segoe"/>
              <a:cs typeface="Segoe"/>
            </a:rPr>
          </a:br>
          <a:r>
            <a:rPr lang="ru-RU" sz="1400" b="0" dirty="0">
              <a:latin typeface="Segoe"/>
              <a:cs typeface="Segoe"/>
            </a:rPr>
            <a:t>- согласование;</a:t>
          </a:r>
          <a:br>
            <a:rPr lang="ru-RU" sz="1400" b="0" dirty="0">
              <a:latin typeface="Segoe"/>
              <a:cs typeface="Segoe"/>
            </a:rPr>
          </a:br>
          <a:r>
            <a:rPr lang="ru-RU" sz="1400" b="0" dirty="0">
              <a:latin typeface="Segoe"/>
              <a:cs typeface="Segoe"/>
            </a:rPr>
            <a:t>- приобретение;</a:t>
          </a:r>
          <a:br>
            <a:rPr lang="ru-RU" sz="1400" b="0" dirty="0">
              <a:latin typeface="Segoe"/>
              <a:cs typeface="Segoe"/>
            </a:rPr>
          </a:br>
          <a:r>
            <a:rPr lang="ru-RU" sz="1400" b="0" dirty="0">
              <a:latin typeface="Segoe"/>
              <a:cs typeface="Segoe"/>
            </a:rPr>
            <a:t>- доставка;</a:t>
          </a:r>
          <a:br>
            <a:rPr lang="ru-RU" sz="1400" b="0" dirty="0">
              <a:latin typeface="Segoe"/>
              <a:cs typeface="Segoe"/>
            </a:rPr>
          </a:br>
          <a:r>
            <a:rPr lang="ru-RU" sz="1400" b="0" dirty="0">
              <a:latin typeface="Segoe"/>
              <a:cs typeface="Segoe"/>
            </a:rPr>
            <a:t>- обучение пользователей;</a:t>
          </a:r>
          <a:br>
            <a:rPr lang="ru-RU" sz="1400" b="0" dirty="0">
              <a:latin typeface="Segoe"/>
              <a:cs typeface="Segoe"/>
            </a:rPr>
          </a:br>
          <a:endParaRPr lang="ru-RU" sz="1400" b="0" dirty="0">
            <a:latin typeface="Segoe"/>
            <a:cs typeface="Segoe"/>
          </a:endParaRPr>
        </a:p>
      </dgm:t>
    </dgm:pt>
    <dgm:pt modelId="{A171A0EE-99F0-4C8C-9567-BA0239519DCA}" type="parTrans" cxnId="{B7E0F10F-9746-4A9E-A73B-BD88D5E5428C}">
      <dgm:prSet/>
      <dgm:spPr/>
      <dgm:t>
        <a:bodyPr/>
        <a:lstStyle/>
        <a:p>
          <a:endParaRPr lang="ru-RU"/>
        </a:p>
      </dgm:t>
    </dgm:pt>
    <dgm:pt modelId="{EE30B811-50A6-413E-AA1F-046F39D2B836}" type="sibTrans" cxnId="{B7E0F10F-9746-4A9E-A73B-BD88D5E5428C}">
      <dgm:prSet/>
      <dgm:spPr/>
      <dgm:t>
        <a:bodyPr/>
        <a:lstStyle/>
        <a:p>
          <a:endParaRPr lang="ru-RU"/>
        </a:p>
      </dgm:t>
    </dgm:pt>
    <dgm:pt modelId="{2433FF7A-BA49-4E18-B26E-65F3F6464B88}">
      <dgm:prSet phldrT="[Текст]" custT="1"/>
      <dgm:spPr/>
      <dgm:t>
        <a:bodyPr/>
        <a:lstStyle/>
        <a:p>
          <a:r>
            <a:rPr lang="ru-RU" sz="2000" b="0" dirty="0">
              <a:latin typeface="Segoe Light"/>
              <a:cs typeface="Segoe Light"/>
            </a:rPr>
            <a:t>Вывод из эксплуатации</a:t>
          </a:r>
          <a:br>
            <a:rPr lang="ru-RU" sz="1800" b="0" dirty="0">
              <a:latin typeface="Segoe"/>
              <a:cs typeface="Segoe"/>
            </a:rPr>
          </a:br>
          <a:r>
            <a:rPr lang="ru-RU" sz="1400" b="0" dirty="0">
              <a:latin typeface="Segoe"/>
              <a:cs typeface="Segoe"/>
            </a:rPr>
            <a:t>- повторное использование;</a:t>
          </a:r>
          <a:br>
            <a:rPr lang="ru-RU" sz="1400" b="0" dirty="0">
              <a:latin typeface="Segoe"/>
              <a:cs typeface="Segoe"/>
            </a:rPr>
          </a:br>
          <a:r>
            <a:rPr lang="ru-RU" sz="1400" b="0" dirty="0">
              <a:latin typeface="Segoe"/>
              <a:cs typeface="Segoe"/>
            </a:rPr>
            <a:t>- вывод из эксплуатации;</a:t>
          </a:r>
          <a:br>
            <a:rPr lang="ru-RU" sz="1400" b="0" dirty="0">
              <a:latin typeface="Segoe"/>
              <a:cs typeface="Segoe"/>
            </a:rPr>
          </a:br>
          <a:r>
            <a:rPr lang="ru-RU" sz="1400" b="0" dirty="0">
              <a:latin typeface="Segoe"/>
              <a:cs typeface="Segoe"/>
            </a:rPr>
            <a:t>- уничтожение данных</a:t>
          </a:r>
        </a:p>
      </dgm:t>
    </dgm:pt>
    <dgm:pt modelId="{873BDB01-5EF0-4FDD-A5C0-89883031FCDC}" type="parTrans" cxnId="{5681B77B-5824-4EF7-AD19-D1EEA1DC73CA}">
      <dgm:prSet/>
      <dgm:spPr/>
      <dgm:t>
        <a:bodyPr/>
        <a:lstStyle/>
        <a:p>
          <a:endParaRPr lang="ru-RU"/>
        </a:p>
      </dgm:t>
    </dgm:pt>
    <dgm:pt modelId="{24EF1CA8-7411-4F3A-8EE8-A070BCBA6787}" type="sibTrans" cxnId="{5681B77B-5824-4EF7-AD19-D1EEA1DC73CA}">
      <dgm:prSet/>
      <dgm:spPr/>
      <dgm:t>
        <a:bodyPr/>
        <a:lstStyle/>
        <a:p>
          <a:endParaRPr lang="ru-RU"/>
        </a:p>
      </dgm:t>
    </dgm:pt>
    <dgm:pt modelId="{E128FEC8-5752-4CEA-9909-23385933DFB2}" type="pres">
      <dgm:prSet presAssocID="{DC0700C6-9E8C-4E23-AD0C-36C9FF11CACE}" presName="cycle" presStyleCnt="0">
        <dgm:presLayoutVars>
          <dgm:dir/>
          <dgm:resizeHandles val="exact"/>
        </dgm:presLayoutVars>
      </dgm:prSet>
      <dgm:spPr/>
    </dgm:pt>
    <dgm:pt modelId="{19CA03D7-6025-4394-9410-473D61B8FA4A}" type="pres">
      <dgm:prSet presAssocID="{CB0CDDD1-A614-4D99-9B30-A780CDAA3707}" presName="node" presStyleLbl="node1" presStyleIdx="0" presStyleCnt="3" custScaleX="164578" custScaleY="121522" custRadScaleRad="90691" custRadScaleInc="4658">
        <dgm:presLayoutVars>
          <dgm:bulletEnabled val="1"/>
        </dgm:presLayoutVars>
      </dgm:prSet>
      <dgm:spPr/>
    </dgm:pt>
    <dgm:pt modelId="{911DDF2D-A34D-41F5-A54E-DCFA38BD179D}" type="pres">
      <dgm:prSet presAssocID="{CB0CDDD1-A614-4D99-9B30-A780CDAA3707}" presName="spNode" presStyleCnt="0"/>
      <dgm:spPr/>
    </dgm:pt>
    <dgm:pt modelId="{ABA7DFA1-301D-4EAC-BC6F-D54566A44F19}" type="pres">
      <dgm:prSet presAssocID="{EE30B811-50A6-413E-AA1F-046F39D2B836}" presName="sibTrans" presStyleLbl="sibTrans1D1" presStyleIdx="0" presStyleCnt="3"/>
      <dgm:spPr/>
    </dgm:pt>
    <dgm:pt modelId="{E4B3D2A9-0C19-4556-AC11-93CDEFD2EDDF}" type="pres">
      <dgm:prSet presAssocID="{810D3A81-D35C-4C69-B9F0-9C1B4735AA8D}" presName="node" presStyleLbl="node1" presStyleIdx="1" presStyleCnt="3" custScaleX="147138" custScaleY="110594" custRadScaleRad="97766" custRadScaleInc="-48982">
        <dgm:presLayoutVars>
          <dgm:bulletEnabled val="1"/>
        </dgm:presLayoutVars>
      </dgm:prSet>
      <dgm:spPr/>
    </dgm:pt>
    <dgm:pt modelId="{AE144B57-48F6-4B9D-9C3B-6B3469D7183C}" type="pres">
      <dgm:prSet presAssocID="{810D3A81-D35C-4C69-B9F0-9C1B4735AA8D}" presName="spNode" presStyleCnt="0"/>
      <dgm:spPr/>
    </dgm:pt>
    <dgm:pt modelId="{992CE1E6-6E2C-4A06-BC13-D3D0D7F366F7}" type="pres">
      <dgm:prSet presAssocID="{8D651998-7816-4711-8547-F61EE193C109}" presName="sibTrans" presStyleLbl="sibTrans1D1" presStyleIdx="1" presStyleCnt="3"/>
      <dgm:spPr/>
    </dgm:pt>
    <dgm:pt modelId="{F1CA88EF-E85C-4624-B636-C64BC5D0A806}" type="pres">
      <dgm:prSet presAssocID="{2433FF7A-BA49-4E18-B26E-65F3F6464B88}" presName="node" presStyleLbl="node1" presStyleIdx="2" presStyleCnt="3" custScaleX="158965" custScaleY="95114" custRadScaleRad="98113" custRadScaleInc="46355">
        <dgm:presLayoutVars>
          <dgm:bulletEnabled val="1"/>
        </dgm:presLayoutVars>
      </dgm:prSet>
      <dgm:spPr/>
    </dgm:pt>
    <dgm:pt modelId="{F3E008B5-63AE-490A-99D8-2774CB8149DC}" type="pres">
      <dgm:prSet presAssocID="{2433FF7A-BA49-4E18-B26E-65F3F6464B88}" presName="spNode" presStyleCnt="0"/>
      <dgm:spPr/>
    </dgm:pt>
    <dgm:pt modelId="{4CD10DB5-1C94-4694-AC34-09174FA58FE3}" type="pres">
      <dgm:prSet presAssocID="{24EF1CA8-7411-4F3A-8EE8-A070BCBA6787}" presName="sibTrans" presStyleLbl="sibTrans1D1" presStyleIdx="2" presStyleCnt="3"/>
      <dgm:spPr/>
    </dgm:pt>
  </dgm:ptLst>
  <dgm:cxnLst>
    <dgm:cxn modelId="{F194D700-D12E-0447-BDDF-705F7592468F}" type="presOf" srcId="{8D651998-7816-4711-8547-F61EE193C109}" destId="{992CE1E6-6E2C-4A06-BC13-D3D0D7F366F7}" srcOrd="0" destOrd="0" presId="urn:microsoft.com/office/officeart/2005/8/layout/cycle5"/>
    <dgm:cxn modelId="{DB38DA06-D2BE-BA44-9CF4-B0A4DF8E9AC6}" type="presOf" srcId="{EE30B811-50A6-413E-AA1F-046F39D2B836}" destId="{ABA7DFA1-301D-4EAC-BC6F-D54566A44F19}" srcOrd="0" destOrd="0" presId="urn:microsoft.com/office/officeart/2005/8/layout/cycle5"/>
    <dgm:cxn modelId="{82DF6C08-2A2B-43D5-B73A-36D8409E9DF7}" type="presOf" srcId="{DC0700C6-9E8C-4E23-AD0C-36C9FF11CACE}" destId="{E128FEC8-5752-4CEA-9909-23385933DFB2}" srcOrd="0" destOrd="0" presId="urn:microsoft.com/office/officeart/2005/8/layout/cycle5"/>
    <dgm:cxn modelId="{B7E0F10F-9746-4A9E-A73B-BD88D5E5428C}" srcId="{DC0700C6-9E8C-4E23-AD0C-36C9FF11CACE}" destId="{CB0CDDD1-A614-4D99-9B30-A780CDAA3707}" srcOrd="0" destOrd="0" parTransId="{A171A0EE-99F0-4C8C-9567-BA0239519DCA}" sibTransId="{EE30B811-50A6-413E-AA1F-046F39D2B836}"/>
    <dgm:cxn modelId="{8606C669-0E81-C947-8B6D-AD9DF3541565}" type="presOf" srcId="{24EF1CA8-7411-4F3A-8EE8-A070BCBA6787}" destId="{4CD10DB5-1C94-4694-AC34-09174FA58FE3}" srcOrd="0" destOrd="0" presId="urn:microsoft.com/office/officeart/2005/8/layout/cycle5"/>
    <dgm:cxn modelId="{6375F451-EF62-0E4A-B501-68CF3C5FA594}" type="presOf" srcId="{2433FF7A-BA49-4E18-B26E-65F3F6464B88}" destId="{F1CA88EF-E85C-4624-B636-C64BC5D0A806}" srcOrd="0" destOrd="0" presId="urn:microsoft.com/office/officeart/2005/8/layout/cycle5"/>
    <dgm:cxn modelId="{5681B77B-5824-4EF7-AD19-D1EEA1DC73CA}" srcId="{DC0700C6-9E8C-4E23-AD0C-36C9FF11CACE}" destId="{2433FF7A-BA49-4E18-B26E-65F3F6464B88}" srcOrd="2" destOrd="0" parTransId="{873BDB01-5EF0-4FDD-A5C0-89883031FCDC}" sibTransId="{24EF1CA8-7411-4F3A-8EE8-A070BCBA6787}"/>
    <dgm:cxn modelId="{0C3BBE7E-59FA-1346-BD04-E0481240C61E}" type="presOf" srcId="{CB0CDDD1-A614-4D99-9B30-A780CDAA3707}" destId="{19CA03D7-6025-4394-9410-473D61B8FA4A}" srcOrd="0" destOrd="0" presId="urn:microsoft.com/office/officeart/2005/8/layout/cycle5"/>
    <dgm:cxn modelId="{16195C80-B978-42F3-B63F-0C8BC06EDFDD}" srcId="{DC0700C6-9E8C-4E23-AD0C-36C9FF11CACE}" destId="{810D3A81-D35C-4C69-B9F0-9C1B4735AA8D}" srcOrd="1" destOrd="0" parTransId="{211F1438-66FF-4FF5-8CCC-A91EA192BBA6}" sibTransId="{8D651998-7816-4711-8547-F61EE193C109}"/>
    <dgm:cxn modelId="{C3A16CD0-758D-6B49-86DC-D125A45FBB6C}" type="presOf" srcId="{810D3A81-D35C-4C69-B9F0-9C1B4735AA8D}" destId="{E4B3D2A9-0C19-4556-AC11-93CDEFD2EDDF}" srcOrd="0" destOrd="0" presId="urn:microsoft.com/office/officeart/2005/8/layout/cycle5"/>
    <dgm:cxn modelId="{2EF13643-5D76-1E4B-82ED-CA7841974E97}" type="presParOf" srcId="{E128FEC8-5752-4CEA-9909-23385933DFB2}" destId="{19CA03D7-6025-4394-9410-473D61B8FA4A}" srcOrd="0" destOrd="0" presId="urn:microsoft.com/office/officeart/2005/8/layout/cycle5"/>
    <dgm:cxn modelId="{EA88F70F-BD5C-D047-9573-60618045906E}" type="presParOf" srcId="{E128FEC8-5752-4CEA-9909-23385933DFB2}" destId="{911DDF2D-A34D-41F5-A54E-DCFA38BD179D}" srcOrd="1" destOrd="0" presId="urn:microsoft.com/office/officeart/2005/8/layout/cycle5"/>
    <dgm:cxn modelId="{0A283828-850E-9642-B1A9-2148E8CF6E7B}" type="presParOf" srcId="{E128FEC8-5752-4CEA-9909-23385933DFB2}" destId="{ABA7DFA1-301D-4EAC-BC6F-D54566A44F19}" srcOrd="2" destOrd="0" presId="urn:microsoft.com/office/officeart/2005/8/layout/cycle5"/>
    <dgm:cxn modelId="{2CAA62FE-561A-C346-ACBE-504B2D499A65}" type="presParOf" srcId="{E128FEC8-5752-4CEA-9909-23385933DFB2}" destId="{E4B3D2A9-0C19-4556-AC11-93CDEFD2EDDF}" srcOrd="3" destOrd="0" presId="urn:microsoft.com/office/officeart/2005/8/layout/cycle5"/>
    <dgm:cxn modelId="{2AAB2711-9435-6047-A179-48EC0188BB99}" type="presParOf" srcId="{E128FEC8-5752-4CEA-9909-23385933DFB2}" destId="{AE144B57-48F6-4B9D-9C3B-6B3469D7183C}" srcOrd="4" destOrd="0" presId="urn:microsoft.com/office/officeart/2005/8/layout/cycle5"/>
    <dgm:cxn modelId="{9944D676-7646-AC4B-AA6E-18F2059C7633}" type="presParOf" srcId="{E128FEC8-5752-4CEA-9909-23385933DFB2}" destId="{992CE1E6-6E2C-4A06-BC13-D3D0D7F366F7}" srcOrd="5" destOrd="0" presId="urn:microsoft.com/office/officeart/2005/8/layout/cycle5"/>
    <dgm:cxn modelId="{15A0D315-5227-C243-B7A8-C72D592FEF34}" type="presParOf" srcId="{E128FEC8-5752-4CEA-9909-23385933DFB2}" destId="{F1CA88EF-E85C-4624-B636-C64BC5D0A806}" srcOrd="6" destOrd="0" presId="urn:microsoft.com/office/officeart/2005/8/layout/cycle5"/>
    <dgm:cxn modelId="{C7A6643F-B2DB-644C-A1C3-75CA79168EFC}" type="presParOf" srcId="{E128FEC8-5752-4CEA-9909-23385933DFB2}" destId="{F3E008B5-63AE-490A-99D8-2774CB8149DC}" srcOrd="7" destOrd="0" presId="urn:microsoft.com/office/officeart/2005/8/layout/cycle5"/>
    <dgm:cxn modelId="{53D8D10C-798B-5746-8302-E48D857AA4A2}" type="presParOf" srcId="{E128FEC8-5752-4CEA-9909-23385933DFB2}" destId="{4CD10DB5-1C94-4694-AC34-09174FA58FE3}" srcOrd="8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CA03D7-6025-4394-9410-473D61B8FA4A}">
      <dsp:nvSpPr>
        <dsp:cNvPr id="0" name=""/>
        <dsp:cNvSpPr/>
      </dsp:nvSpPr>
      <dsp:spPr>
        <a:xfrm>
          <a:off x="2134533" y="103123"/>
          <a:ext cx="3596785" cy="172627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ru-RU" sz="2000" b="0" kern="1200" dirty="0">
              <a:latin typeface="Segoe Light"/>
              <a:cs typeface="Segoe Light"/>
            </a:rPr>
            <a:t>Приобретение</a:t>
          </a:r>
          <a:br>
            <a:rPr lang="ru-RU" sz="2000" b="0" kern="1200" dirty="0">
              <a:latin typeface="Segoe Light"/>
              <a:cs typeface="Segoe Light"/>
            </a:rPr>
          </a:br>
          <a:r>
            <a:rPr lang="ru-RU" sz="1400" b="0" kern="1200" dirty="0">
              <a:latin typeface="Segoe"/>
              <a:cs typeface="Segoe"/>
            </a:rPr>
            <a:t>- бюджетирование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b="0" kern="1200" dirty="0">
              <a:latin typeface="Segoe"/>
              <a:cs typeface="Segoe"/>
            </a:rPr>
            <a:t>- выбор поставщика;</a:t>
          </a:r>
          <a:br>
            <a:rPr lang="ru-RU" sz="1400" b="0" kern="1200" dirty="0">
              <a:latin typeface="Segoe"/>
              <a:cs typeface="Segoe"/>
            </a:rPr>
          </a:br>
          <a:r>
            <a:rPr lang="ru-RU" sz="1400" b="0" kern="1200" dirty="0">
              <a:latin typeface="Segoe"/>
              <a:cs typeface="Segoe"/>
            </a:rPr>
            <a:t>- согласование;</a:t>
          </a:r>
          <a:br>
            <a:rPr lang="ru-RU" sz="1400" b="0" kern="1200" dirty="0">
              <a:latin typeface="Segoe"/>
              <a:cs typeface="Segoe"/>
            </a:rPr>
          </a:br>
          <a:r>
            <a:rPr lang="ru-RU" sz="1400" b="0" kern="1200" dirty="0">
              <a:latin typeface="Segoe"/>
              <a:cs typeface="Segoe"/>
            </a:rPr>
            <a:t>- приобретение;</a:t>
          </a:r>
          <a:br>
            <a:rPr lang="ru-RU" sz="1400" b="0" kern="1200" dirty="0">
              <a:latin typeface="Segoe"/>
              <a:cs typeface="Segoe"/>
            </a:rPr>
          </a:br>
          <a:r>
            <a:rPr lang="ru-RU" sz="1400" b="0" kern="1200" dirty="0">
              <a:latin typeface="Segoe"/>
              <a:cs typeface="Segoe"/>
            </a:rPr>
            <a:t>- доставка;</a:t>
          </a:r>
          <a:br>
            <a:rPr lang="ru-RU" sz="1400" b="0" kern="1200" dirty="0">
              <a:latin typeface="Segoe"/>
              <a:cs typeface="Segoe"/>
            </a:rPr>
          </a:br>
          <a:r>
            <a:rPr lang="ru-RU" sz="1400" b="0" kern="1200" dirty="0">
              <a:latin typeface="Segoe"/>
              <a:cs typeface="Segoe"/>
            </a:rPr>
            <a:t>- обучение пользователей;</a:t>
          </a:r>
          <a:br>
            <a:rPr lang="ru-RU" sz="1400" b="0" kern="1200" dirty="0">
              <a:latin typeface="Segoe"/>
              <a:cs typeface="Segoe"/>
            </a:rPr>
          </a:br>
          <a:endParaRPr lang="ru-RU" sz="1400" b="0" kern="1200" dirty="0">
            <a:latin typeface="Segoe"/>
            <a:cs typeface="Segoe"/>
          </a:endParaRPr>
        </a:p>
      </dsp:txBody>
      <dsp:txXfrm>
        <a:off x="2218803" y="187393"/>
        <a:ext cx="3428245" cy="1557738"/>
      </dsp:txXfrm>
    </dsp:sp>
    <dsp:sp modelId="{ABA7DFA1-301D-4EAC-BC6F-D54566A44F19}">
      <dsp:nvSpPr>
        <dsp:cNvPr id="0" name=""/>
        <dsp:cNvSpPr/>
      </dsp:nvSpPr>
      <dsp:spPr>
        <a:xfrm>
          <a:off x="1533374" y="1360009"/>
          <a:ext cx="3788436" cy="3788436"/>
        </a:xfrm>
        <a:custGeom>
          <a:avLst/>
          <a:gdLst/>
          <a:ahLst/>
          <a:cxnLst/>
          <a:rect l="0" t="0" r="0" b="0"/>
          <a:pathLst>
            <a:path>
              <a:moveTo>
                <a:pt x="3220343" y="541644"/>
              </a:moveTo>
              <a:arcTo wR="1894218" hR="1894218" stAng="18866057" swAng="581951"/>
            </a:path>
          </a:pathLst>
        </a:custGeom>
        <a:noFill/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B3D2A9-0C19-4556-AC11-93CDEFD2EDDF}">
      <dsp:nvSpPr>
        <dsp:cNvPr id="0" name=""/>
        <dsp:cNvSpPr/>
      </dsp:nvSpPr>
      <dsp:spPr>
        <a:xfrm>
          <a:off x="4090687" y="2232252"/>
          <a:ext cx="3215640" cy="157104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b="0" kern="1200" dirty="0">
              <a:latin typeface="Segoe Light"/>
              <a:cs typeface="Segoe Light"/>
            </a:rPr>
            <a:t>Управление изменениями</a:t>
          </a:r>
          <a:br>
            <a:rPr lang="ru-RU" sz="2000" b="0" kern="1200" dirty="0">
              <a:latin typeface="Segoe Light"/>
              <a:cs typeface="Segoe Light"/>
            </a:rPr>
          </a:br>
          <a:r>
            <a:rPr lang="ru-RU" sz="1400" b="0" kern="1200" dirty="0">
              <a:latin typeface="Segoe"/>
              <a:cs typeface="Segoe"/>
            </a:rPr>
            <a:t>-инсталляция</a:t>
          </a:r>
          <a:r>
            <a:rPr lang="en-US" sz="1400" b="0" kern="1200" dirty="0">
              <a:latin typeface="Segoe"/>
              <a:cs typeface="Segoe"/>
            </a:rPr>
            <a:t>/</a:t>
          </a:r>
          <a:r>
            <a:rPr lang="ru-RU" sz="1400" b="0" kern="1200" dirty="0">
              <a:latin typeface="Segoe"/>
              <a:cs typeface="Segoe"/>
            </a:rPr>
            <a:t>деинсталляция;</a:t>
          </a:r>
          <a:br>
            <a:rPr lang="ru-RU" sz="1400" b="0" kern="1200" dirty="0">
              <a:latin typeface="Segoe"/>
              <a:cs typeface="Segoe"/>
            </a:rPr>
          </a:br>
          <a:r>
            <a:rPr lang="ru-RU" sz="1400" b="0" kern="1200" dirty="0">
              <a:latin typeface="Segoe"/>
              <a:cs typeface="Segoe"/>
            </a:rPr>
            <a:t>- модернизация;</a:t>
          </a:r>
          <a:br>
            <a:rPr lang="ru-RU" sz="1400" b="0" kern="1200" dirty="0">
              <a:latin typeface="Segoe"/>
              <a:cs typeface="Segoe"/>
            </a:rPr>
          </a:br>
          <a:r>
            <a:rPr lang="ru-RU" sz="1400" b="0" kern="1200" dirty="0">
              <a:latin typeface="Segoe"/>
              <a:cs typeface="Segoe"/>
            </a:rPr>
            <a:t>- техническое обслуживание;</a:t>
          </a:r>
          <a:br>
            <a:rPr lang="ru-RU" sz="1400" b="0" kern="1200" dirty="0">
              <a:latin typeface="Segoe"/>
              <a:cs typeface="Segoe"/>
            </a:rPr>
          </a:br>
          <a:r>
            <a:rPr lang="ru-RU" sz="1400" b="0" kern="1200" dirty="0">
              <a:latin typeface="Segoe"/>
              <a:cs typeface="Segoe"/>
            </a:rPr>
            <a:t>- управление перемещениями</a:t>
          </a:r>
        </a:p>
      </dsp:txBody>
      <dsp:txXfrm>
        <a:off x="4167379" y="2308944"/>
        <a:ext cx="3062256" cy="1417657"/>
      </dsp:txXfrm>
    </dsp:sp>
    <dsp:sp modelId="{992CE1E6-6E2C-4A06-BC13-D3D0D7F366F7}">
      <dsp:nvSpPr>
        <dsp:cNvPr id="0" name=""/>
        <dsp:cNvSpPr/>
      </dsp:nvSpPr>
      <dsp:spPr>
        <a:xfrm>
          <a:off x="1980446" y="723352"/>
          <a:ext cx="3788436" cy="3788436"/>
        </a:xfrm>
        <a:custGeom>
          <a:avLst/>
          <a:gdLst/>
          <a:ahLst/>
          <a:cxnLst/>
          <a:rect l="0" t="0" r="0" b="0"/>
          <a:pathLst>
            <a:path>
              <a:moveTo>
                <a:pt x="2926462" y="3482467"/>
              </a:moveTo>
              <a:arcTo wR="1894218" hR="1894218" stAng="3418748" swAng="4134362"/>
            </a:path>
          </a:pathLst>
        </a:custGeom>
        <a:noFill/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CA88EF-E85C-4624-B636-C64BC5D0A806}">
      <dsp:nvSpPr>
        <dsp:cNvPr id="0" name=""/>
        <dsp:cNvSpPr/>
      </dsp:nvSpPr>
      <dsp:spPr>
        <a:xfrm>
          <a:off x="318578" y="2376855"/>
          <a:ext cx="3474115" cy="13511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b="0" kern="1200" dirty="0">
              <a:latin typeface="Segoe Light"/>
              <a:cs typeface="Segoe Light"/>
            </a:rPr>
            <a:t>Вывод из эксплуатации</a:t>
          </a:r>
          <a:br>
            <a:rPr lang="ru-RU" sz="1800" b="0" kern="1200" dirty="0">
              <a:latin typeface="Segoe"/>
              <a:cs typeface="Segoe"/>
            </a:rPr>
          </a:br>
          <a:r>
            <a:rPr lang="ru-RU" sz="1400" b="0" kern="1200" dirty="0">
              <a:latin typeface="Segoe"/>
              <a:cs typeface="Segoe"/>
            </a:rPr>
            <a:t>- повторное использование;</a:t>
          </a:r>
          <a:br>
            <a:rPr lang="ru-RU" sz="1400" b="0" kern="1200" dirty="0">
              <a:latin typeface="Segoe"/>
              <a:cs typeface="Segoe"/>
            </a:rPr>
          </a:br>
          <a:r>
            <a:rPr lang="ru-RU" sz="1400" b="0" kern="1200" dirty="0">
              <a:latin typeface="Segoe"/>
              <a:cs typeface="Segoe"/>
            </a:rPr>
            <a:t>- вывод из эксплуатации;</a:t>
          </a:r>
          <a:br>
            <a:rPr lang="ru-RU" sz="1400" b="0" kern="1200" dirty="0">
              <a:latin typeface="Segoe"/>
              <a:cs typeface="Segoe"/>
            </a:rPr>
          </a:br>
          <a:r>
            <a:rPr lang="ru-RU" sz="1400" b="0" kern="1200" dirty="0">
              <a:latin typeface="Segoe"/>
              <a:cs typeface="Segoe"/>
            </a:rPr>
            <a:t>- уничтожение данных</a:t>
          </a:r>
        </a:p>
      </dsp:txBody>
      <dsp:txXfrm>
        <a:off x="384535" y="2442812"/>
        <a:ext cx="3342201" cy="1219226"/>
      </dsp:txXfrm>
    </dsp:sp>
    <dsp:sp modelId="{4CD10DB5-1C94-4694-AC34-09174FA58FE3}">
      <dsp:nvSpPr>
        <dsp:cNvPr id="0" name=""/>
        <dsp:cNvSpPr/>
      </dsp:nvSpPr>
      <dsp:spPr>
        <a:xfrm>
          <a:off x="2396852" y="1451807"/>
          <a:ext cx="3788436" cy="3788436"/>
        </a:xfrm>
        <a:custGeom>
          <a:avLst/>
          <a:gdLst/>
          <a:ahLst/>
          <a:cxnLst/>
          <a:rect l="0" t="0" r="0" b="0"/>
          <a:pathLst>
            <a:path>
              <a:moveTo>
                <a:pt x="346918" y="801548"/>
              </a:moveTo>
              <a:arcTo wR="1894218" hR="1894218" stAng="12913735" swAng="810529"/>
            </a:path>
          </a:pathLst>
        </a:custGeom>
        <a:noFill/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pPr/>
              <a:t>10/26/2022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489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pPr/>
              <a:t>10/26/2022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323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pPr/>
              <a:t>10/26/2022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31210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pPr/>
              <a:t>10/26/2022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2444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pPr/>
              <a:t>10/26/2022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424110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pPr/>
              <a:t>10/26/2022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5193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pPr/>
              <a:t>10/26/2022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5861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pPr/>
              <a:t>10/26/2022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2117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внутренний_слайд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1487488" y="260648"/>
            <a:ext cx="9985109" cy="576064"/>
          </a:xfrm>
        </p:spPr>
        <p:txBody>
          <a:bodyPr>
            <a:normAutofit/>
          </a:bodyPr>
          <a:lstStyle>
            <a:lvl1pPr>
              <a:defRPr sz="2800" b="1">
                <a:solidFill>
                  <a:srgbClr val="902039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5" name="Диаграмма 4"/>
          <p:cNvSpPr>
            <a:spLocks noGrp="1"/>
          </p:cNvSpPr>
          <p:nvPr>
            <p:ph type="chart" sz="quarter" idx="11"/>
          </p:nvPr>
        </p:nvSpPr>
        <p:spPr>
          <a:xfrm>
            <a:off x="1487489" y="1052737"/>
            <a:ext cx="9984316" cy="511333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2819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pPr/>
              <a:t>10/26/2022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34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pPr/>
              <a:t>10/26/2022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394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pPr/>
              <a:t>10/26/2022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986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pPr/>
              <a:t>10/26/2022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31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pPr/>
              <a:t>10/26/2022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186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pPr/>
              <a:t>10/26/2022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144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pPr/>
              <a:t>10/26/2022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673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pPr/>
              <a:t>10/26/2022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307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E46AA-1EC0-4433-9956-E798E94A6FB7}" type="datetimeFigureOut">
              <a:rPr lang="en-US" smtClean="0"/>
              <a:pPr/>
              <a:t>10/26/2022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0C38C08-47C7-4847-B0BE-B9D8DEEB3D1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075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  <p:sldLayoutId id="2147483781" r:id="rId12"/>
    <p:sldLayoutId id="2147483782" r:id="rId13"/>
    <p:sldLayoutId id="2147483783" r:id="rId14"/>
    <p:sldLayoutId id="2147483784" r:id="rId15"/>
    <p:sldLayoutId id="2147483785" r:id="rId16"/>
    <p:sldLayoutId id="21474837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EC723D1-4C59-581C-CE08-5C35016A35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55" t="9091" r="2931" b="-2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8C2BD5-86D4-3882-F56D-88FC68D55F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867" y="1678666"/>
            <a:ext cx="4088190" cy="2369093"/>
          </a:xfrm>
        </p:spPr>
        <p:txBody>
          <a:bodyPr>
            <a:normAutofit/>
          </a:bodyPr>
          <a:lstStyle/>
          <a:p>
            <a:r>
              <a:rPr lang="ru-RU" sz="4800"/>
              <a:t>И снова, о главном…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56F59A0-F990-D682-4D29-05EEB7EC45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335" y="4050831"/>
            <a:ext cx="4079721" cy="1096901"/>
          </a:xfrm>
        </p:spPr>
        <p:txBody>
          <a:bodyPr>
            <a:normAutofit/>
          </a:bodyPr>
          <a:lstStyle/>
          <a:p>
            <a:endParaRPr lang="ru-RU" sz="1600"/>
          </a:p>
        </p:txBody>
      </p:sp>
      <p:cxnSp>
        <p:nvCxnSpPr>
          <p:cNvPr id="6" name="Straight Connector 8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10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31213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8D8348-AD4C-258F-7B58-E63E5B45E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solidFill>
                  <a:srgbClr val="2C3038"/>
                </a:solidFill>
                <a:latin typeface="IBM Plex Sans" panose="020B0503050203000203" pitchFamily="34" charset="0"/>
              </a:rPr>
              <a:t>Оценка уровня цифровой зрелости как способ оценки текущего состояния организации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80DE50-09A9-7CB3-E035-5641437F9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/>
              <a:t>вводит в рамку трансформации работу с культурой, кадрами, процессами;</a:t>
            </a:r>
          </a:p>
          <a:p>
            <a:r>
              <a:rPr lang="ru-RU" sz="2000" dirty="0"/>
              <a:t>позволяет сопоставлять уровень развития аналитики и качество данных, кадров и инфраструктуры с уровнем процессного и продуктового управления;</a:t>
            </a:r>
          </a:p>
          <a:p>
            <a:r>
              <a:rPr lang="ru-RU" sz="2000" dirty="0"/>
              <a:t>предоставляет сравнительную оценку организации в целом и ее отдельных подразделений;</a:t>
            </a:r>
          </a:p>
          <a:p>
            <a:r>
              <a:rPr lang="ru-RU" sz="2000" dirty="0"/>
              <a:t>формирует план необходимых действий вплоть до уровня отдельных подразделений, департаментов и отделов.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0507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1D3D3C-1769-3121-06B1-883CAB190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6F391E-787D-1154-E326-01D810F3B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800" dirty="0"/>
              <a:t>Выявить какие существуют подходы к оцениванию цифровой зрелости организации</a:t>
            </a:r>
          </a:p>
          <a:p>
            <a:r>
              <a:rPr lang="ru-RU" sz="2800" dirty="0"/>
              <a:t>Описать методику оценивания цифровой зрелости организации</a:t>
            </a:r>
          </a:p>
          <a:p>
            <a:r>
              <a:rPr lang="ru-RU" sz="2800" dirty="0"/>
              <a:t>Дать им качественную оценку</a:t>
            </a:r>
          </a:p>
          <a:p>
            <a:endParaRPr lang="ru-RU" sz="2800" dirty="0"/>
          </a:p>
          <a:p>
            <a:r>
              <a:rPr lang="ru-RU" sz="2800" dirty="0"/>
              <a:t>Дедлайн: 02.11.2022 24:00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1494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AA019F-F587-A974-281F-C5E47E740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 системы к классу систем…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2BC760-7442-E73B-AA45-0894B87F8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MIS – </a:t>
            </a:r>
            <a:r>
              <a:rPr lang="ru-RU" sz="3200" dirty="0"/>
              <a:t>информационные системы управления</a:t>
            </a:r>
            <a:endParaRPr lang="en-US" sz="3200" dirty="0"/>
          </a:p>
          <a:p>
            <a:r>
              <a:rPr lang="en-US" sz="3200" dirty="0"/>
              <a:t>EIS</a:t>
            </a:r>
            <a:r>
              <a:rPr lang="ru-RU" sz="3200" dirty="0"/>
              <a:t> – корпоративные системы управления</a:t>
            </a:r>
            <a:endParaRPr lang="en-US" sz="3200" dirty="0"/>
          </a:p>
          <a:p>
            <a:r>
              <a:rPr lang="en-US" sz="3200" dirty="0"/>
              <a:t>DSS</a:t>
            </a:r>
            <a:r>
              <a:rPr lang="ru-RU" sz="3200" dirty="0"/>
              <a:t> – системы поддержки принятия решений</a:t>
            </a:r>
          </a:p>
        </p:txBody>
      </p:sp>
    </p:spTree>
    <p:extLst>
      <p:ext uri="{BB962C8B-B14F-4D97-AF65-F5344CB8AC3E}">
        <p14:creationId xmlns:p14="http://schemas.microsoft.com/office/powerpoint/2010/main" val="2039781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FF08C5-E2C9-9825-70C9-5EBBE1856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MRP</a:t>
            </a:r>
            <a:endParaRPr lang="ru-RU" sz="6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CC06B1-D10D-66CD-5A8B-09363DEB0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333333"/>
                </a:solidFill>
                <a:latin typeface="Merriweather" panose="00000500000000000000" pitchFamily="2" charset="-52"/>
              </a:rPr>
              <a:t>MRP </a:t>
            </a:r>
            <a:r>
              <a:rPr lang="ru-RU" dirty="0">
                <a:solidFill>
                  <a:srgbClr val="333333"/>
                </a:solidFill>
                <a:latin typeface="Merriweather" panose="00000500000000000000" pitchFamily="2" charset="-52"/>
              </a:rPr>
              <a:t>стандарт </a:t>
            </a:r>
            <a:r>
              <a:rPr lang="ru-RU" b="0" i="0" dirty="0">
                <a:solidFill>
                  <a:srgbClr val="333333"/>
                </a:solidFill>
                <a:effectLst/>
                <a:latin typeface="YS Text"/>
              </a:rPr>
              <a:t>– </a:t>
            </a:r>
            <a:r>
              <a:rPr lang="ru-RU" b="0" i="0" dirty="0">
                <a:solidFill>
                  <a:srgbClr val="333333"/>
                </a:solidFill>
                <a:effectLst/>
                <a:latin typeface="Merriweather" panose="00000500000000000000" pitchFamily="2" charset="-52"/>
              </a:rPr>
              <a:t>определяет последовательность операций, предназначенных для планирования потребности предприятия в материалах</a:t>
            </a:r>
            <a:endParaRPr lang="ru-RU" b="0" i="0" dirty="0">
              <a:solidFill>
                <a:srgbClr val="333333"/>
              </a:solidFill>
              <a:effectLst/>
              <a:latin typeface="YS Text"/>
            </a:endParaRP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YS Text"/>
              </a:rPr>
              <a:t>MRP</a:t>
            </a:r>
            <a:r>
              <a:rPr lang="ru-RU" dirty="0">
                <a:solidFill>
                  <a:srgbClr val="333333"/>
                </a:solidFill>
                <a:latin typeface="YS Text"/>
              </a:rPr>
              <a:t> система – </a:t>
            </a:r>
            <a:r>
              <a:rPr lang="ru-RU" b="0" i="0" dirty="0">
                <a:solidFill>
                  <a:srgbClr val="333333"/>
                </a:solidFill>
                <a:effectLst/>
                <a:latin typeface="Merriweather" panose="00000500000000000000" pitchFamily="2" charset="-52"/>
              </a:rPr>
              <a:t>средство управления заказами на готовую продукцию, сырьем и материалами (управление материальными ресурсами)</a:t>
            </a:r>
          </a:p>
          <a:p>
            <a:r>
              <a:rPr lang="en-US" dirty="0">
                <a:solidFill>
                  <a:srgbClr val="333333"/>
                </a:solidFill>
                <a:latin typeface="Merriweather" panose="00000500000000000000" pitchFamily="2" charset="-52"/>
              </a:rPr>
              <a:t>MRP II </a:t>
            </a:r>
            <a:r>
              <a:rPr lang="ru-RU" dirty="0">
                <a:solidFill>
                  <a:srgbClr val="333333"/>
                </a:solidFill>
                <a:latin typeface="Merriweather" panose="00000500000000000000" pitchFamily="2" charset="-52"/>
              </a:rPr>
              <a:t>– управление производственными ресурсами</a:t>
            </a:r>
          </a:p>
          <a:p>
            <a:r>
              <a:rPr lang="en-US" dirty="0">
                <a:solidFill>
                  <a:srgbClr val="333333"/>
                </a:solidFill>
                <a:latin typeface="Merriweather" panose="00000500000000000000" pitchFamily="2" charset="-52"/>
              </a:rPr>
              <a:t>ERP </a:t>
            </a:r>
            <a:r>
              <a:rPr lang="ru-RU" dirty="0">
                <a:solidFill>
                  <a:srgbClr val="333333"/>
                </a:solidFill>
                <a:latin typeface="Merriweather" panose="00000500000000000000" pitchFamily="2" charset="-52"/>
              </a:rPr>
              <a:t>стандарт – стратегия поиска внутренних знаний для поиска внешнего преимущества организации</a:t>
            </a:r>
          </a:p>
          <a:p>
            <a:r>
              <a:rPr lang="en-US" dirty="0">
                <a:solidFill>
                  <a:srgbClr val="333333"/>
                </a:solidFill>
                <a:latin typeface="Merriweather" panose="00000500000000000000" pitchFamily="2" charset="-52"/>
              </a:rPr>
              <a:t>ERP </a:t>
            </a:r>
            <a:r>
              <a:rPr lang="ru-RU" dirty="0">
                <a:solidFill>
                  <a:srgbClr val="333333"/>
                </a:solidFill>
                <a:latin typeface="Merriweather" panose="00000500000000000000" pitchFamily="2" charset="-52"/>
              </a:rPr>
              <a:t>система – управление корпоративными ресурсами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1416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8E844D-C38F-F2C0-4E14-849C6AF35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400" dirty="0"/>
              <a:t>ИТ-инфраструктура компании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9B3459-BB5A-B644-A933-4A7EF0CDD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b="0" i="0" dirty="0">
                <a:solidFill>
                  <a:srgbClr val="111111"/>
                </a:solidFill>
                <a:effectLst/>
                <a:latin typeface="-apple-system"/>
              </a:rPr>
              <a:t> это основа для обслуживания клиентов, работы с поставщиками и управления бизнес-процессами и включает:</a:t>
            </a:r>
          </a:p>
          <a:p>
            <a:pPr lvl="1"/>
            <a:r>
              <a:rPr lang="ru-RU" sz="2800" dirty="0">
                <a:solidFill>
                  <a:srgbClr val="111111"/>
                </a:solidFill>
                <a:latin typeface="-apple-system"/>
              </a:rPr>
              <a:t>бизнес-стратегию</a:t>
            </a:r>
          </a:p>
          <a:p>
            <a:pPr lvl="1"/>
            <a:r>
              <a:rPr lang="ru-RU" sz="2800" dirty="0">
                <a:solidFill>
                  <a:srgbClr val="111111"/>
                </a:solidFill>
                <a:latin typeface="-apple-system"/>
              </a:rPr>
              <a:t>ИТ-стратегию</a:t>
            </a:r>
          </a:p>
          <a:p>
            <a:pPr lvl="1"/>
            <a:r>
              <a:rPr lang="ru-RU" sz="2800" dirty="0">
                <a:solidFill>
                  <a:srgbClr val="111111"/>
                </a:solidFill>
                <a:latin typeface="-apple-system"/>
              </a:rPr>
              <a:t>информационные технологии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859113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3A9C85-F817-6A94-1FF5-15862EB41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 - </a:t>
            </a:r>
            <a:r>
              <a:rPr lang="ru-RU" dirty="0" err="1"/>
              <a:t>ланшафт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C71F69-D135-AB3F-DFCA-0A3C13818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609" y="1617664"/>
            <a:ext cx="8596668" cy="3880773"/>
          </a:xfrm>
        </p:spPr>
        <p:txBody>
          <a:bodyPr>
            <a:normAutofit/>
          </a:bodyPr>
          <a:lstStyle/>
          <a:p>
            <a:r>
              <a:rPr lang="ru-RU" sz="3200" b="1" i="0" dirty="0">
                <a:solidFill>
                  <a:srgbClr val="333333"/>
                </a:solidFill>
                <a:effectLst/>
                <a:latin typeface="YS Text"/>
              </a:rPr>
              <a:t>это</a:t>
            </a:r>
            <a:r>
              <a:rPr lang="ru-RU" sz="3200" b="0" i="0" dirty="0">
                <a:solidFill>
                  <a:srgbClr val="333333"/>
                </a:solidFill>
                <a:effectLst/>
                <a:latin typeface="YS Text"/>
              </a:rPr>
              <a:t> совокупность </a:t>
            </a:r>
            <a:r>
              <a:rPr lang="ru-RU" sz="3200" b="1" i="0" dirty="0">
                <a:solidFill>
                  <a:srgbClr val="333333"/>
                </a:solidFill>
                <a:effectLst/>
                <a:latin typeface="YS Text"/>
              </a:rPr>
              <a:t>информационных</a:t>
            </a:r>
            <a:r>
              <a:rPr lang="ru-RU" sz="3200" b="0" i="0" dirty="0">
                <a:solidFill>
                  <a:srgbClr val="333333"/>
                </a:solidFill>
                <a:effectLst/>
                <a:latin typeface="YS Text"/>
              </a:rPr>
              <a:t> систем, сервисов, услуг и продуктов, которыми компания пользуется, чтобы поддержать или улучшить свою жизнедеятельность: на производстве, в коммуникации, аналитике, учете — или получить доход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53829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A5E4A3-1E13-B519-09CC-3160940DF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0A19822-11C7-41C7-B238-BEB30737E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AD57FD6-C435-C1B4-9E9C-85B2F56A91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778" t="13165" r="9036" b="8889"/>
          <a:stretch/>
        </p:blipFill>
        <p:spPr>
          <a:xfrm>
            <a:off x="802994" y="211837"/>
            <a:ext cx="8345347" cy="643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707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128587-BB83-6371-1E22-8C6E0B9F4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ИТ-актив – это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B84332-4E6E-7AE5-261C-E5F899AD1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b="1" i="0" dirty="0">
                <a:solidFill>
                  <a:srgbClr val="333333"/>
                </a:solidFill>
                <a:effectLst/>
                <a:latin typeface="YS Text"/>
              </a:rPr>
              <a:t>все аппаратные и программные элементы ИТ-инфраструктуры, обеспечивающие деятельность бизнес-среды</a:t>
            </a:r>
          </a:p>
          <a:p>
            <a:pPr marL="0" indent="0">
              <a:buNone/>
            </a:pPr>
            <a:r>
              <a:rPr lang="ru-RU" sz="2800" b="0" i="0" dirty="0">
                <a:solidFill>
                  <a:srgbClr val="333333"/>
                </a:solidFill>
                <a:effectLst/>
                <a:latin typeface="YS Text"/>
              </a:rPr>
              <a:t>Управление ИТ-активами (IT </a:t>
            </a:r>
            <a:r>
              <a:rPr lang="ru-RU" sz="2800" b="0" i="0" dirty="0" err="1">
                <a:solidFill>
                  <a:srgbClr val="333333"/>
                </a:solidFill>
                <a:effectLst/>
                <a:latin typeface="YS Text"/>
              </a:rPr>
              <a:t>asset</a:t>
            </a:r>
            <a:r>
              <a:rPr lang="ru-RU" sz="2800" b="0" i="0" dirty="0">
                <a:solidFill>
                  <a:srgbClr val="333333"/>
                </a:solidFill>
                <a:effectLst/>
                <a:latin typeface="YS Text"/>
              </a:rPr>
              <a:t> </a:t>
            </a:r>
            <a:r>
              <a:rPr lang="ru-RU" sz="2800" b="0" i="0" dirty="0" err="1">
                <a:solidFill>
                  <a:srgbClr val="333333"/>
                </a:solidFill>
                <a:effectLst/>
                <a:latin typeface="YS Text"/>
              </a:rPr>
              <a:t>management</a:t>
            </a:r>
            <a:r>
              <a:rPr lang="ru-RU" sz="2800" b="0" i="0" dirty="0">
                <a:solidFill>
                  <a:srgbClr val="333333"/>
                </a:solidFill>
                <a:effectLst/>
                <a:latin typeface="YS Text"/>
              </a:rPr>
              <a:t>) — одна из важнейших стратегических областей деятельности организации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356221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>
                <a:solidFill>
                  <a:srgbClr val="0070C0"/>
                </a:solidFill>
                <a:latin typeface="Segoe Light"/>
                <a:cs typeface="Segoe Light"/>
              </a:rPr>
              <a:t>ITAM – </a:t>
            </a:r>
            <a:r>
              <a:rPr lang="ru-RU" sz="3200" dirty="0">
                <a:solidFill>
                  <a:srgbClr val="0070C0"/>
                </a:solidFill>
                <a:latin typeface="Segoe Light"/>
                <a:cs typeface="Segoe Light"/>
              </a:rPr>
              <a:t>управление ИТ-активами</a:t>
            </a:r>
          </a:p>
        </p:txBody>
      </p:sp>
      <p:graphicFrame>
        <p:nvGraphicFramePr>
          <p:cNvPr id="5" name="Схема 4"/>
          <p:cNvGraphicFramePr/>
          <p:nvPr>
            <p:extLst>
              <p:ext uri="{D42A27DB-BD31-4B8C-83A1-F6EECF244321}">
                <p14:modId xmlns:p14="http://schemas.microsoft.com/office/powerpoint/2010/main" val="2374201104"/>
              </p:ext>
            </p:extLst>
          </p:nvPr>
        </p:nvGraphicFramePr>
        <p:xfrm>
          <a:off x="829478" y="1831756"/>
          <a:ext cx="7624907" cy="47655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97515" y="892609"/>
            <a:ext cx="7488832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700" dirty="0">
                <a:latin typeface="Segoe"/>
                <a:cs typeface="Segoe"/>
              </a:rPr>
              <a:t>Решение вопросов физического учета, финансового контроля и контрактных обязательств на протяжении всего жизненного цикла </a:t>
            </a:r>
            <a:r>
              <a:rPr lang="en-US" sz="1700" dirty="0">
                <a:latin typeface="Segoe"/>
                <a:cs typeface="Segoe"/>
              </a:rPr>
              <a:t>IT</a:t>
            </a:r>
            <a:r>
              <a:rPr lang="ru-RU" sz="1700" dirty="0">
                <a:latin typeface="Segoe"/>
                <a:cs typeface="Segoe"/>
              </a:rPr>
              <a:t>-активов</a:t>
            </a:r>
          </a:p>
        </p:txBody>
      </p:sp>
    </p:spTree>
    <p:extLst>
      <p:ext uri="{BB962C8B-B14F-4D97-AF65-F5344CB8AC3E}">
        <p14:creationId xmlns:p14="http://schemas.microsoft.com/office/powerpoint/2010/main" val="4030905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>
        <p:wipe/>
      </p:transition>
    </mc:Choice>
    <mc:Fallback xmlns="">
      <p:transition xmlns:p14="http://schemas.microsoft.com/office/powerpoint/2010/main" advClick="0">
        <p:wip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860011-2CC0-06F1-DB53-905B70123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Цифровая зрелость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7E1848-E6A2-7B8F-5784-ACB4A02BB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2800" dirty="0"/>
              <a:t>уровень готовности к цифровой трансформации бизнеса</a:t>
            </a:r>
          </a:p>
          <a:p>
            <a:endParaRPr lang="ru-RU" sz="2800" dirty="0"/>
          </a:p>
          <a:p>
            <a:pPr marL="0" indent="0">
              <a:buNone/>
            </a:pPr>
            <a:r>
              <a:rPr lang="ru-RU" sz="2800" b="1" dirty="0">
                <a:solidFill>
                  <a:srgbClr val="0070C0"/>
                </a:solidFill>
                <a:latin typeface="IBM Plex Sans" panose="020B0604020202020204" pitchFamily="34" charset="0"/>
              </a:rPr>
              <a:t>Оценка цифровой зрелости </a:t>
            </a:r>
            <a:r>
              <a:rPr lang="ru-RU" sz="2800" dirty="0">
                <a:solidFill>
                  <a:srgbClr val="2C3038"/>
                </a:solidFill>
                <a:latin typeface="IBM Plex Sans" panose="020B0604020202020204" pitchFamily="34" charset="0"/>
              </a:rPr>
              <a:t>— это многоуровневое исследование организации, которое позволяет оценить потенциал ее роста, выявить зоны развития и разработать индивидуальную стратегию цифровой трансформации.</a:t>
            </a:r>
          </a:p>
        </p:txBody>
      </p:sp>
    </p:spTree>
    <p:extLst>
      <p:ext uri="{BB962C8B-B14F-4D97-AF65-F5344CB8AC3E}">
        <p14:creationId xmlns:p14="http://schemas.microsoft.com/office/powerpoint/2010/main" val="2656921046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52</TotalTime>
  <Words>383</Words>
  <Application>Microsoft Office PowerPoint</Application>
  <PresentationFormat>Широкоэкранный</PresentationFormat>
  <Paragraphs>42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21" baseType="lpstr">
      <vt:lpstr>-apple-system</vt:lpstr>
      <vt:lpstr>Arial</vt:lpstr>
      <vt:lpstr>IBM Plex Sans</vt:lpstr>
      <vt:lpstr>Merriweather</vt:lpstr>
      <vt:lpstr>Segoe</vt:lpstr>
      <vt:lpstr>Segoe Light</vt:lpstr>
      <vt:lpstr>Trebuchet MS</vt:lpstr>
      <vt:lpstr>Wingdings 3</vt:lpstr>
      <vt:lpstr>YS Text</vt:lpstr>
      <vt:lpstr>Аспект</vt:lpstr>
      <vt:lpstr>И снова, о главном…</vt:lpstr>
      <vt:lpstr>От системы к классу систем…</vt:lpstr>
      <vt:lpstr>MRP</vt:lpstr>
      <vt:lpstr>ИТ-инфраструктура компании </vt:lpstr>
      <vt:lpstr>ИТ - ланшафт</vt:lpstr>
      <vt:lpstr>Презентация PowerPoint</vt:lpstr>
      <vt:lpstr>ИТ-актив – это</vt:lpstr>
      <vt:lpstr>ITAM – управление ИТ-активами</vt:lpstr>
      <vt:lpstr>Цифровая зрелость </vt:lpstr>
      <vt:lpstr>Оценка уровня цифровой зрелости как способ оценки текущего состояния организации</vt:lpstr>
      <vt:lpstr>Задание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 снова, о главном…</dc:title>
  <dc:creator>Шелепаева Альбина Хатмулловна</dc:creator>
  <cp:lastModifiedBy>Шелепаева Альбина Хатмулловна</cp:lastModifiedBy>
  <cp:revision>2</cp:revision>
  <dcterms:created xsi:type="dcterms:W3CDTF">2022-10-26T03:36:00Z</dcterms:created>
  <dcterms:modified xsi:type="dcterms:W3CDTF">2022-10-26T04:28:22Z</dcterms:modified>
</cp:coreProperties>
</file>