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6" r:id="rId5"/>
    <p:sldId id="258" r:id="rId6"/>
    <p:sldId id="28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99FFCC"/>
    <a:srgbClr val="6666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5088" autoAdjust="0"/>
  </p:normalViewPr>
  <p:slideViewPr>
    <p:cSldViewPr snapToGrid="0">
      <p:cViewPr varScale="1">
        <p:scale>
          <a:sx n="109" d="100"/>
          <a:sy n="109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algn="l" defTabSz="914400" rtl="0" eaLnBrk="1" latinLnBrk="0" hangingPunct="1">
              <a:defRPr lang="ru-RU" sz="2400" b="1" i="0" u="none" strike="noStrike" kern="1200" spc="0" baseline="0" dirty="0" smtClean="0">
                <a:solidFill>
                  <a:srgbClr val="00CC99"/>
                </a:solidFill>
                <a:latin typeface="SB Sans Text"/>
                <a:ea typeface="+mn-ea"/>
                <a:cs typeface="+mn-cs"/>
              </a:defRPr>
            </a:pPr>
            <a:r>
              <a:rPr lang="ru-RU" sz="1600" b="1" kern="1200" dirty="0">
                <a:solidFill>
                  <a:srgbClr val="00CC99"/>
                </a:solidFill>
                <a:latin typeface="SB Sans Text"/>
                <a:ea typeface="+mn-ea"/>
                <a:cs typeface="+mn-cs"/>
              </a:rPr>
              <a:t>Рейтинг по ключевым показателям</a:t>
            </a:r>
          </a:p>
        </c:rich>
      </c:tx>
      <c:layout>
        <c:manualLayout>
          <c:xMode val="edge"/>
          <c:yMode val="edge"/>
          <c:x val="0.1868343638253272"/>
          <c:y val="1.491841710895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l" defTabSz="914400" rtl="0" eaLnBrk="1" latinLnBrk="0" hangingPunct="1">
            <a:defRPr lang="ru-RU" sz="2400" b="1" i="0" u="none" strike="noStrike" kern="1200" spc="0" baseline="0" dirty="0" smtClean="0">
              <a:solidFill>
                <a:srgbClr val="00CC99"/>
              </a:solidFill>
              <a:latin typeface="SB Sans Tex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rating!$F$4</c:f>
              <c:strCache>
                <c:ptCount val="1"/>
                <c:pt idx="0">
                  <c:v>Февраль, 2022, тыс. рублей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rating!$C$5:$C$16</c:f>
              <c:strCache>
                <c:ptCount val="12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НКЦ (Национальный клиринговый центр)</c:v>
                </c:pt>
                <c:pt idx="4">
                  <c:v>Альфа-Банк</c:v>
                </c:pt>
                <c:pt idx="5">
                  <c:v>Россельхозбанк</c:v>
                </c:pt>
                <c:pt idx="6">
                  <c:v>Московский кредитный банк (МКБ)</c:v>
                </c:pt>
                <c:pt idx="7">
                  <c:v>Банк «Открытие»</c:v>
                </c:pt>
                <c:pt idx="8">
                  <c:v>Совкомбанк</c:v>
                </c:pt>
                <c:pt idx="9">
                  <c:v>Райффайзен Банк</c:v>
                </c:pt>
                <c:pt idx="10">
                  <c:v>Росбанк</c:v>
                </c:pt>
                <c:pt idx="11">
                  <c:v>Тинькофф Банк</c:v>
                </c:pt>
              </c:strCache>
            </c:strRef>
          </c:cat>
          <c:val>
            <c:numRef>
              <c:f>rating!$F$5:$F$16</c:f>
              <c:numCache>
                <c:formatCode>#,##0.00</c:formatCode>
                <c:ptCount val="12"/>
                <c:pt idx="0">
                  <c:v>39109367769</c:v>
                </c:pt>
                <c:pt idx="1">
                  <c:v>19825106187</c:v>
                </c:pt>
                <c:pt idx="2">
                  <c:v>8934718940</c:v>
                </c:pt>
                <c:pt idx="3">
                  <c:v>6215472254</c:v>
                </c:pt>
                <c:pt idx="4">
                  <c:v>6141402076</c:v>
                </c:pt>
                <c:pt idx="5">
                  <c:v>4219609693</c:v>
                </c:pt>
                <c:pt idx="6">
                  <c:v>3670971328</c:v>
                </c:pt>
                <c:pt idx="7">
                  <c:v>3414829360</c:v>
                </c:pt>
                <c:pt idx="8">
                  <c:v>1988001169</c:v>
                </c:pt>
                <c:pt idx="9">
                  <c:v>1625463058</c:v>
                </c:pt>
                <c:pt idx="10">
                  <c:v>1572439546</c:v>
                </c:pt>
                <c:pt idx="11">
                  <c:v>1269767136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39-448E-90BC-CC4A4EA5BD48}"/>
            </c:ext>
          </c:extLst>
        </c:ser>
        <c:ser>
          <c:idx val="1"/>
          <c:order val="1"/>
          <c:tx>
            <c:strRef>
              <c:f>rating!$G$4</c:f>
              <c:strCache>
                <c:ptCount val="1"/>
                <c:pt idx="0">
                  <c:v>Январь, 2022, тыс. рублей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rating!$C$5:$C$16</c:f>
              <c:strCache>
                <c:ptCount val="12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НКЦ (Национальный клиринговый центр)</c:v>
                </c:pt>
                <c:pt idx="4">
                  <c:v>Альфа-Банк</c:v>
                </c:pt>
                <c:pt idx="5">
                  <c:v>Россельхозбанк</c:v>
                </c:pt>
                <c:pt idx="6">
                  <c:v>Московский кредитный банк (МКБ)</c:v>
                </c:pt>
                <c:pt idx="7">
                  <c:v>Банк «Открытие»</c:v>
                </c:pt>
                <c:pt idx="8">
                  <c:v>Совкомбанк</c:v>
                </c:pt>
                <c:pt idx="9">
                  <c:v>Райффайзен Банк</c:v>
                </c:pt>
                <c:pt idx="10">
                  <c:v>Росбанк</c:v>
                </c:pt>
                <c:pt idx="11">
                  <c:v>Тинькофф Банк</c:v>
                </c:pt>
              </c:strCache>
            </c:strRef>
          </c:cat>
          <c:val>
            <c:numRef>
              <c:f>rating!$G$5:$G$16</c:f>
              <c:numCache>
                <c:formatCode>#,##0.00</c:formatCode>
                <c:ptCount val="12"/>
                <c:pt idx="0">
                  <c:v>38631723561</c:v>
                </c:pt>
                <c:pt idx="1">
                  <c:v>19484666238</c:v>
                </c:pt>
                <c:pt idx="2">
                  <c:v>8620265128</c:v>
                </c:pt>
                <c:pt idx="3">
                  <c:v>6088452367</c:v>
                </c:pt>
                <c:pt idx="4">
                  <c:v>5726461718</c:v>
                </c:pt>
                <c:pt idx="5">
                  <c:v>4264494589</c:v>
                </c:pt>
                <c:pt idx="6">
                  <c:v>3483284820</c:v>
                </c:pt>
                <c:pt idx="7">
                  <c:v>3314566802</c:v>
                </c:pt>
                <c:pt idx="8">
                  <c:v>2074240011</c:v>
                </c:pt>
                <c:pt idx="9">
                  <c:v>1611771947</c:v>
                </c:pt>
                <c:pt idx="10">
                  <c:v>1597096955</c:v>
                </c:pt>
                <c:pt idx="11">
                  <c:v>1288169055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39-448E-90BC-CC4A4EA5BD48}"/>
            </c:ext>
          </c:extLst>
        </c:ser>
        <c:ser>
          <c:idx val="2"/>
          <c:order val="2"/>
          <c:tx>
            <c:strRef>
              <c:f>rating!$I$4</c:f>
              <c:strCache>
                <c:ptCount val="1"/>
                <c:pt idx="0">
                  <c:v>Изменение,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rating!$C$5:$C$16</c:f>
              <c:strCache>
                <c:ptCount val="12"/>
                <c:pt idx="0">
                  <c:v>Сбербанк</c:v>
                </c:pt>
                <c:pt idx="1">
                  <c:v>ВТБ</c:v>
                </c:pt>
                <c:pt idx="2">
                  <c:v>Газпромбанк</c:v>
                </c:pt>
                <c:pt idx="3">
                  <c:v>НКЦ (Национальный клиринговый центр)</c:v>
                </c:pt>
                <c:pt idx="4">
                  <c:v>Альфа-Банк</c:v>
                </c:pt>
                <c:pt idx="5">
                  <c:v>Россельхозбанк</c:v>
                </c:pt>
                <c:pt idx="6">
                  <c:v>Московский кредитный банк (МКБ)</c:v>
                </c:pt>
                <c:pt idx="7">
                  <c:v>Банк «Открытие»</c:v>
                </c:pt>
                <c:pt idx="8">
                  <c:v>Совкомбанк</c:v>
                </c:pt>
                <c:pt idx="9">
                  <c:v>Райффайзен Банк</c:v>
                </c:pt>
                <c:pt idx="10">
                  <c:v>Росбанк</c:v>
                </c:pt>
                <c:pt idx="11">
                  <c:v>Тинькофф Банк</c:v>
                </c:pt>
              </c:strCache>
            </c:strRef>
          </c:cat>
          <c:val>
            <c:numRef>
              <c:f>rating!$I$5:$I$16</c:f>
              <c:numCache>
                <c:formatCode>General</c:formatCode>
                <c:ptCount val="12"/>
                <c:pt idx="0">
                  <c:v>1.24</c:v>
                </c:pt>
                <c:pt idx="1">
                  <c:v>1.75</c:v>
                </c:pt>
                <c:pt idx="2">
                  <c:v>3.65</c:v>
                </c:pt>
                <c:pt idx="3">
                  <c:v>2.09</c:v>
                </c:pt>
                <c:pt idx="4">
                  <c:v>7.25</c:v>
                </c:pt>
                <c:pt idx="5">
                  <c:v>-1.05</c:v>
                </c:pt>
                <c:pt idx="6">
                  <c:v>5.39</c:v>
                </c:pt>
                <c:pt idx="7">
                  <c:v>3.02</c:v>
                </c:pt>
                <c:pt idx="8">
                  <c:v>-4.16</c:v>
                </c:pt>
                <c:pt idx="9">
                  <c:v>0.85</c:v>
                </c:pt>
                <c:pt idx="10">
                  <c:v>-1.54</c:v>
                </c:pt>
                <c:pt idx="11">
                  <c:v>-1.43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39-448E-90BC-CC4A4EA5B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1351744"/>
        <c:axId val="640062912"/>
      </c:barChart>
      <c:catAx>
        <c:axId val="52135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0062912"/>
        <c:crosses val="autoZero"/>
        <c:auto val="1"/>
        <c:lblAlgn val="ctr"/>
        <c:lblOffset val="100"/>
        <c:noMultiLvlLbl val="0"/>
      </c:catAx>
      <c:valAx>
        <c:axId val="64006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35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C67E3-01DF-4FB9-8506-6A4FD89D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491742-8C04-4004-8CA4-A94188C19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C920-F1FB-42D1-8DA9-A09FE3BB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5A4FB-B5E2-481B-96E6-826D976E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8BFF9F-5665-4BD9-8165-3B92C8DC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2AC20-F0FC-4CD2-AD85-B50531A8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F5880D-ACEE-4B6F-BC91-0725F7CCE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B13C5-FB8A-4A4B-9E9E-7FC2808D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4B9D0-D189-448E-94D6-7011E088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73C07-3E57-46A4-BA8B-1CEAD3B2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2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B070CF-7792-4616-B83A-11E061FD3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98D24D-0189-4DFA-8B05-7D1EDB66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FD543-86D8-4B5C-868A-BD426187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35DA2-011A-4ED7-8C7E-F6B04268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7866C-C236-40D7-BC82-2D7ACFA0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19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D4CF7-0EE6-456A-9921-513AA2F9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03A7C-A40A-4137-890D-DA6E2567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EA325-177D-4343-BCC8-A4D2803D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F145B8-516F-439C-B963-ECBB5DA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6511FE-B74D-4051-9E65-282AF2BB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1F5C3-86C3-452D-B9F6-375912D3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18DDF-C279-4593-A39F-61C7AA60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48880-5F6D-4631-9D33-6BF3F285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78A4F-5D8E-4028-9525-8D24330B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E0E-0C0A-486B-A7B2-FA493A0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972B6-6BE0-4B1D-9BC6-5FE9EAA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80114-F0E6-4F50-865A-C2053A450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924320-0A2C-4E71-9A90-50D1FFF93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78E5E8-F4E2-4B4F-9126-8FEA89D7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C6F83-9124-4AD0-B619-E5D94AC0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FF46D-7914-4264-ABFA-0385603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DD0A9-40E7-41A4-A5D9-7CA5A53B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98C7F5-220E-4874-989B-BC5FA493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BC55C9-DE57-4DC0-9333-30D78529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F10C24-189D-4D87-8CB7-B43713A2F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D6AC0F-5DC8-430E-97DC-57F964F78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DDE81C-3879-4E9B-9E2B-26A5791A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C51BBC-6ED4-421E-A896-500BA37E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95FBED-C332-424D-B2F0-10F230E3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1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0E907-AB28-4AC1-A36D-3F84200F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DFDFCE-B6FD-4732-9389-436CBB23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6AB48A-BCDD-407E-A0D4-DEAFB024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2BD681-9112-4645-805F-BB313013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3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EB3542-1DFB-428F-8A9D-E76B9DB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848C1E-D0BD-4779-9412-A1FAF842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949D37-F7B3-425B-B9C5-FD50708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18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6B7BA-7BE2-403E-B622-5F6DE076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069E5-82B0-44EC-93FD-84B317FA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8F848D-58FB-4239-A1E9-4927EF920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CEC18-52CC-4407-8314-90FC0E59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BF34AD-11EE-45D9-96A8-6B709440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681C0D-FADA-4ABA-A15D-5F4F046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08CF8-A381-4777-A0B6-B82DBCCD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38937-A5D3-4A09-97E3-93AB5E57A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5B11F1-29E6-43FB-89D5-F9BB0946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A6CE31-2515-4096-9942-0293C1AD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D02B8-EADE-4E9D-8FBD-8D581259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BB73BF-340C-4299-97BA-61C9203B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1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B327E-EC8C-43FE-8A85-1242D98D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15100-EF17-465D-9984-29F70D3F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AE201-C9EC-45F3-B8ED-81D10E3F2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1D9E-2C7B-47A0-8699-130E67671CB1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017A5-F2DB-449C-81A2-D4044D4E8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4C0871-617A-4818-B063-3B75C1DC3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6F2C-C788-4DEA-870E-49C661F10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9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8B19C-F5E3-40EE-B383-46A566A83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0A4AF7-0552-4BB5-A2E1-27B2943C949A}"/>
              </a:ext>
            </a:extLst>
          </p:cNvPr>
          <p:cNvSpPr/>
          <p:nvPr/>
        </p:nvSpPr>
        <p:spPr>
          <a:xfrm>
            <a:off x="0" y="-10538"/>
            <a:ext cx="12192000" cy="6874093"/>
          </a:xfrm>
          <a:prstGeom prst="rect">
            <a:avLst/>
          </a:prstGeom>
          <a:solidFill>
            <a:srgbClr val="00206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842A-C1F1-45C7-9924-DF4C2855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80" y="1870746"/>
            <a:ext cx="10874404" cy="207588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00CC99"/>
                </a:solidFill>
                <a:latin typeface="SB Sans Text"/>
              </a:rPr>
              <a:t>Машинное обучение и его применение в</a:t>
            </a:r>
            <a:r>
              <a:rPr lang="en-US" sz="7200" dirty="0">
                <a:solidFill>
                  <a:srgbClr val="00CC99"/>
                </a:solidFill>
                <a:latin typeface="SB Sans Text"/>
              </a:rPr>
              <a:t> </a:t>
            </a:r>
            <a:r>
              <a:rPr lang="ru-RU" sz="7200" dirty="0">
                <a:solidFill>
                  <a:srgbClr val="00CC99"/>
                </a:solidFill>
                <a:latin typeface="SB Sans Text"/>
              </a:rPr>
              <a:t>«СБЕР</a:t>
            </a:r>
            <a:r>
              <a:rPr lang="en-US" sz="7200" dirty="0">
                <a:solidFill>
                  <a:srgbClr val="00CC99"/>
                </a:solidFill>
                <a:latin typeface="SB Sans Text"/>
              </a:rPr>
              <a:t> AI</a:t>
            </a:r>
            <a:r>
              <a:rPr lang="ru-RU" sz="7200" dirty="0">
                <a:solidFill>
                  <a:srgbClr val="00CC99"/>
                </a:solidFill>
                <a:latin typeface="SB Sans Tex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7332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8D82B78-775B-4F9C-8E7A-57F2A96E22C2}"/>
              </a:ext>
            </a:extLst>
          </p:cNvPr>
          <p:cNvSpPr txBox="1">
            <a:spLocks/>
          </p:cNvSpPr>
          <p:nvPr/>
        </p:nvSpPr>
        <p:spPr>
          <a:xfrm>
            <a:off x="5414918" y="762263"/>
            <a:ext cx="634365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00CC99"/>
                </a:solidFill>
                <a:latin typeface="SB Sans Text"/>
              </a:rPr>
              <a:t>Крупнейшее стратегическое подразделение и главный центр компетенций </a:t>
            </a:r>
            <a:r>
              <a:rPr lang="ru-RU" sz="2400" b="1" dirty="0" err="1">
                <a:solidFill>
                  <a:srgbClr val="00CC99"/>
                </a:solidFill>
                <a:latin typeface="SB Sans Text"/>
              </a:rPr>
              <a:t>Сбера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1B23DF-99BB-4776-90EF-418ABB33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2" y="152477"/>
            <a:ext cx="4705350" cy="222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855FF-E9C6-4625-B0A1-1FC55D399532}"/>
              </a:ext>
            </a:extLst>
          </p:cNvPr>
          <p:cNvSpPr txBox="1"/>
          <p:nvPr/>
        </p:nvSpPr>
        <p:spPr>
          <a:xfrm>
            <a:off x="706952" y="2799155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Цифры и факты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747A5-9C75-B6D2-B53D-466A4F95B9A2}"/>
              </a:ext>
            </a:extLst>
          </p:cNvPr>
          <p:cNvSpPr txBox="1"/>
          <p:nvPr/>
        </p:nvSpPr>
        <p:spPr>
          <a:xfrm>
            <a:off x="1524000" y="3815408"/>
            <a:ext cx="391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Статей опубликовано в научных журналах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C5816-38F4-F52A-B344-6D1191A9CF4C}"/>
              </a:ext>
            </a:extLst>
          </p:cNvPr>
          <p:cNvSpPr txBox="1"/>
          <p:nvPr/>
        </p:nvSpPr>
        <p:spPr>
          <a:xfrm>
            <a:off x="383075" y="4647645"/>
            <a:ext cx="209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00CC99"/>
                </a:solidFill>
                <a:latin typeface="SB Sans Text"/>
              </a:rPr>
              <a:t>360+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15AB2-BE76-87E4-2B28-653C66D446DE}"/>
              </a:ext>
            </a:extLst>
          </p:cNvPr>
          <p:cNvSpPr txBox="1"/>
          <p:nvPr/>
        </p:nvSpPr>
        <p:spPr>
          <a:xfrm>
            <a:off x="2212225" y="4973197"/>
            <a:ext cx="391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Патентов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9EA92-6916-A859-20EB-495AF6C0F215}"/>
              </a:ext>
            </a:extLst>
          </p:cNvPr>
          <p:cNvSpPr txBox="1"/>
          <p:nvPr/>
        </p:nvSpPr>
        <p:spPr>
          <a:xfrm>
            <a:off x="596841" y="5598801"/>
            <a:ext cx="1442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00CC99"/>
                </a:solidFill>
                <a:latin typeface="SB Sans Text"/>
              </a:rPr>
              <a:t>60+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54376-0D73-1D66-28B8-F619B5A67D1E}"/>
              </a:ext>
            </a:extLst>
          </p:cNvPr>
          <p:cNvSpPr txBox="1"/>
          <p:nvPr/>
        </p:nvSpPr>
        <p:spPr>
          <a:xfrm>
            <a:off x="1893277" y="5784943"/>
            <a:ext cx="391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Новых продуктов, созданных на базе наших исследований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64A41-794A-27B2-2F11-4A2039DBA71D}"/>
              </a:ext>
            </a:extLst>
          </p:cNvPr>
          <p:cNvSpPr txBox="1"/>
          <p:nvPr/>
        </p:nvSpPr>
        <p:spPr>
          <a:xfrm>
            <a:off x="7186568" y="3813691"/>
            <a:ext cx="3914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Статей опубликовано в журналах Q1 и на конференциях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85AF0-3AA7-D51A-C74A-92C3AA618464}"/>
              </a:ext>
            </a:extLst>
          </p:cNvPr>
          <p:cNvSpPr txBox="1"/>
          <p:nvPr/>
        </p:nvSpPr>
        <p:spPr>
          <a:xfrm>
            <a:off x="7186567" y="4819309"/>
            <a:ext cx="4572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Продуктов выложено в открытый </a:t>
            </a:r>
          </a:p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доступ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4613-5D6A-4C4E-9D35-AC55D271FC90}"/>
              </a:ext>
            </a:extLst>
          </p:cNvPr>
          <p:cNvSpPr txBox="1"/>
          <p:nvPr/>
        </p:nvSpPr>
        <p:spPr>
          <a:xfrm>
            <a:off x="596841" y="3564323"/>
            <a:ext cx="1144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CC99"/>
                </a:solidFill>
                <a:latin typeface="SB Sans Text"/>
              </a:rPr>
              <a:t>65</a:t>
            </a:r>
            <a:endParaRPr lang="ru-RU" sz="6600" dirty="0">
              <a:solidFill>
                <a:srgbClr val="00CC99"/>
              </a:solidFill>
              <a:latin typeface="SB Sans Tex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B64FF-724C-46BD-A7A2-D6A3357A549B}"/>
              </a:ext>
            </a:extLst>
          </p:cNvPr>
          <p:cNvSpPr txBox="1"/>
          <p:nvPr/>
        </p:nvSpPr>
        <p:spPr>
          <a:xfrm>
            <a:off x="6181951" y="3615892"/>
            <a:ext cx="1144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CC99"/>
                </a:solidFill>
                <a:latin typeface="SB Sans Text"/>
              </a:rPr>
              <a:t>35</a:t>
            </a:r>
            <a:endParaRPr lang="ru-RU" sz="6600" dirty="0">
              <a:solidFill>
                <a:srgbClr val="00CC99"/>
              </a:solidFill>
              <a:latin typeface="SB Sans Tex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21EA-C0C5-42F6-9390-71F869B113E5}"/>
              </a:ext>
            </a:extLst>
          </p:cNvPr>
          <p:cNvSpPr txBox="1"/>
          <p:nvPr/>
        </p:nvSpPr>
        <p:spPr>
          <a:xfrm>
            <a:off x="6210977" y="4619254"/>
            <a:ext cx="1144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CC99"/>
                </a:solidFill>
                <a:latin typeface="SB Sans Text"/>
              </a:rPr>
              <a:t>10</a:t>
            </a:r>
            <a:endParaRPr lang="ru-RU" sz="6600" dirty="0">
              <a:solidFill>
                <a:srgbClr val="00CC99"/>
              </a:solidFill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37333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F3A21E47-F229-40A2-BBD4-4F39E495F1D4}"/>
              </a:ext>
            </a:extLst>
          </p:cNvPr>
          <p:cNvSpPr/>
          <p:nvPr/>
        </p:nvSpPr>
        <p:spPr>
          <a:xfrm>
            <a:off x="1052669" y="3391030"/>
            <a:ext cx="807951" cy="73770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3314" y="62692"/>
            <a:ext cx="4966301" cy="2522566"/>
          </a:xfrm>
          <a:prstGeom prst="rect">
            <a:avLst/>
          </a:prstGeom>
        </p:spPr>
      </p:pic>
      <p:sp>
        <p:nvSpPr>
          <p:cNvPr id="34" name="Овал 33">
            <a:extLst>
              <a:ext uri="{FF2B5EF4-FFF2-40B4-BE49-F238E27FC236}">
                <a16:creationId xmlns:a16="http://schemas.microsoft.com/office/drawing/2014/main" id="{E12E36B3-1831-04A3-D6A9-5D5B964FE40F}"/>
              </a:ext>
            </a:extLst>
          </p:cNvPr>
          <p:cNvSpPr/>
          <p:nvPr/>
        </p:nvSpPr>
        <p:spPr>
          <a:xfrm>
            <a:off x="1035829" y="2495030"/>
            <a:ext cx="807951" cy="73770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854" y="90207"/>
            <a:ext cx="3840813" cy="1950889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8803756" y="421874"/>
            <a:ext cx="2685011" cy="5941226"/>
          </a:xfrm>
          <a:prstGeom prst="roundRect">
            <a:avLst/>
          </a:prstGeom>
          <a:gradFill>
            <a:gsLst>
              <a:gs pos="94000">
                <a:srgbClr val="00FF99"/>
              </a:gs>
              <a:gs pos="18000">
                <a:srgbClr val="00FF99">
                  <a:lumMod val="73000"/>
                  <a:alpha val="88000"/>
                </a:srgbClr>
              </a:gs>
              <a:gs pos="65000">
                <a:srgbClr val="52ADD0"/>
              </a:gs>
              <a:gs pos="100000">
                <a:srgbClr val="00FF99">
                  <a:alpha val="26000"/>
                  <a:lumMod val="76000"/>
                </a:srgbClr>
              </a:gs>
              <a:gs pos="38000">
                <a:srgbClr val="9966FF"/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35" y="401099"/>
            <a:ext cx="3988167" cy="61997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7751">
            <a:off x="9235700" y="3645336"/>
            <a:ext cx="3279906" cy="3279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23931" y="5296351"/>
            <a:ext cx="193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B Sans Text"/>
              </a:rPr>
              <a:t>ПРИСОЕДИНЯЙСЯ</a:t>
            </a:r>
            <a:r>
              <a:rPr lang="ru-RU" sz="1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!</a:t>
            </a:r>
          </a:p>
        </p:txBody>
      </p:sp>
      <p:sp>
        <p:nvSpPr>
          <p:cNvPr id="17" name="Овал 16"/>
          <p:cNvSpPr/>
          <p:nvPr/>
        </p:nvSpPr>
        <p:spPr>
          <a:xfrm>
            <a:off x="1036266" y="1586698"/>
            <a:ext cx="807951" cy="73770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272412" y="1424048"/>
            <a:ext cx="76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</a:t>
            </a:r>
            <a:endParaRPr lang="ru-RU" sz="6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9754" y="2313269"/>
            <a:ext cx="964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01120" y="3205757"/>
            <a:ext cx="90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3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3003821" y="2547985"/>
            <a:ext cx="4272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понять почему выбор пал на компанию «КРОК»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032387" y="4319477"/>
            <a:ext cx="2040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руководство </a:t>
            </a:r>
            <a:endParaRPr lang="ru-RU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998213" y="5190371"/>
            <a:ext cx="277191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партнеров </a:t>
            </a:r>
            <a:endParaRPr lang="ru-RU" sz="2000" dirty="0">
              <a:solidFill>
                <a:schemeClr val="bg1"/>
              </a:solidFill>
              <a:effectLst/>
              <a:latin typeface="Bahnschrift SemiBold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7218" y="4921759"/>
            <a:ext cx="3840813" cy="195088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096DEF-0AC0-A84D-4BD3-6EE62AA015EA}"/>
              </a:ext>
            </a:extLst>
          </p:cNvPr>
          <p:cNvSpPr/>
          <p:nvPr/>
        </p:nvSpPr>
        <p:spPr>
          <a:xfrm>
            <a:off x="-11210" y="283514"/>
            <a:ext cx="7258050" cy="1092776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SB Sans Text"/>
              </a:rPr>
              <a:t>Направления </a:t>
            </a:r>
            <a:r>
              <a:rPr lang="en-US" sz="5400" dirty="0">
                <a:solidFill>
                  <a:schemeClr val="bg1"/>
                </a:solidFill>
                <a:latin typeface="SB Sans Text"/>
              </a:rPr>
              <a:t>SBER AI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8C04A2E3-BFA0-F0D7-57DE-7E2D694E913B}"/>
              </a:ext>
            </a:extLst>
          </p:cNvPr>
          <p:cNvSpPr/>
          <p:nvPr/>
        </p:nvSpPr>
        <p:spPr>
          <a:xfrm>
            <a:off x="1052669" y="4285136"/>
            <a:ext cx="807951" cy="73770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193606" y="4108310"/>
            <a:ext cx="955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4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55EFF909-597E-CDB1-7F24-284ED7C11B03}"/>
              </a:ext>
            </a:extLst>
          </p:cNvPr>
          <p:cNvSpPr/>
          <p:nvPr/>
        </p:nvSpPr>
        <p:spPr>
          <a:xfrm>
            <a:off x="1062847" y="5164849"/>
            <a:ext cx="807951" cy="737705"/>
          </a:xfrm>
          <a:prstGeom prst="ellipse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16550" y="5017956"/>
            <a:ext cx="814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03DE79-716B-9E68-72C5-ED0882189555}"/>
              </a:ext>
            </a:extLst>
          </p:cNvPr>
          <p:cNvSpPr txBox="1"/>
          <p:nvPr/>
        </p:nvSpPr>
        <p:spPr>
          <a:xfrm>
            <a:off x="1899482" y="1760683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Automated Decision Support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D9FB3D-A8F3-7B22-4060-38525995D900}"/>
              </a:ext>
            </a:extLst>
          </p:cNvPr>
          <p:cNvSpPr txBox="1"/>
          <p:nvPr/>
        </p:nvSpPr>
        <p:spPr>
          <a:xfrm>
            <a:off x="1894339" y="2661728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Computer Vision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5E9DF1-3767-35A1-D7BD-E66EC54A4424}"/>
              </a:ext>
            </a:extLst>
          </p:cNvPr>
          <p:cNvSpPr txBox="1"/>
          <p:nvPr/>
        </p:nvSpPr>
        <p:spPr>
          <a:xfrm>
            <a:off x="1894339" y="3507844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Natural Language Processing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854DAD-E54E-D12F-E89A-8507F36CFA60}"/>
              </a:ext>
            </a:extLst>
          </p:cNvPr>
          <p:cNvSpPr txBox="1"/>
          <p:nvPr/>
        </p:nvSpPr>
        <p:spPr>
          <a:xfrm>
            <a:off x="1958944" y="4406530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Automated Machine Learning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9AEF0B-97C6-79BF-537D-405DD20483DB}"/>
              </a:ext>
            </a:extLst>
          </p:cNvPr>
          <p:cNvSpPr txBox="1"/>
          <p:nvPr/>
        </p:nvSpPr>
        <p:spPr>
          <a:xfrm>
            <a:off x="1922060" y="5285290"/>
            <a:ext cx="39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Recommender system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06C915-7E50-32AB-AFEC-C0213C672BEC}"/>
              </a:ext>
            </a:extLst>
          </p:cNvPr>
          <p:cNvSpPr txBox="1"/>
          <p:nvPr/>
        </p:nvSpPr>
        <p:spPr>
          <a:xfrm>
            <a:off x="8691872" y="1700991"/>
            <a:ext cx="29087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SB Sans Text"/>
              </a:rPr>
              <a:t>Больше, чем банк</a:t>
            </a:r>
          </a:p>
          <a:p>
            <a:pPr algn="ctr"/>
            <a:endParaRPr lang="ru-RU" sz="3200" dirty="0">
              <a:solidFill>
                <a:schemeClr val="bg1"/>
              </a:solidFill>
              <a:latin typeface="SB Sans Text"/>
            </a:endParaRP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SB Sans Text"/>
              </a:rPr>
              <a:t>Сбер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SB Sans Text"/>
              </a:rPr>
              <a:t>Всегда рядом!</a:t>
            </a:r>
          </a:p>
          <a:p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AB055C-73B0-ECD4-FA63-3800B16E5A37}"/>
              </a:ext>
            </a:extLst>
          </p:cNvPr>
          <p:cNvSpPr txBox="1"/>
          <p:nvPr/>
        </p:nvSpPr>
        <p:spPr>
          <a:xfrm>
            <a:off x="8823931" y="5583504"/>
            <a:ext cx="2685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B Sans Text"/>
              </a:rPr>
              <a:t>http://www.sberbank.ru</a:t>
            </a:r>
            <a:endParaRPr lang="ru-RU" sz="1200" dirty="0">
              <a:solidFill>
                <a:schemeClr val="bg1"/>
              </a:solidFill>
              <a:latin typeface="SB Sans Text"/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3F0731A-557E-E4C5-6FC5-B115113C2A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13" b="37744"/>
          <a:stretch/>
        </p:blipFill>
        <p:spPr>
          <a:xfrm>
            <a:off x="9592813" y="767898"/>
            <a:ext cx="1112803" cy="10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97949864-4E00-33BF-663C-C183BFB2B1F5}"/>
              </a:ext>
            </a:extLst>
          </p:cNvPr>
          <p:cNvSpPr txBox="1">
            <a:spLocks/>
          </p:cNvSpPr>
          <p:nvPr/>
        </p:nvSpPr>
        <p:spPr>
          <a:xfrm>
            <a:off x="-250430" y="89252"/>
            <a:ext cx="7246850" cy="8962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5400" b="1" dirty="0">
                <a:solidFill>
                  <a:srgbClr val="00CC99"/>
                </a:solidFill>
                <a:latin typeface="SB Sans Text"/>
              </a:rPr>
              <a:t>Реализованные проекты</a:t>
            </a:r>
            <a:endParaRPr lang="ru-RU" sz="5400" dirty="0">
              <a:solidFill>
                <a:srgbClr val="00CC99"/>
              </a:solidFill>
            </a:endParaRP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47987EA8-B7F2-9B8F-382E-1E2562BAF475}"/>
              </a:ext>
            </a:extLst>
          </p:cNvPr>
          <p:cNvSpPr/>
          <p:nvPr/>
        </p:nvSpPr>
        <p:spPr>
          <a:xfrm>
            <a:off x="236131" y="1833691"/>
            <a:ext cx="2164360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B Sans Text"/>
              </a:rPr>
              <a:t>Light </a:t>
            </a:r>
            <a:r>
              <a:rPr lang="en-US" sz="2000" dirty="0" err="1">
                <a:solidFill>
                  <a:schemeClr val="bg1"/>
                </a:solidFill>
                <a:latin typeface="SB Sans Text"/>
              </a:rPr>
              <a:t>AutoML</a:t>
            </a:r>
            <a:r>
              <a:rPr lang="en-US" sz="2000" dirty="0">
                <a:solidFill>
                  <a:schemeClr val="bg1"/>
                </a:solidFill>
                <a:latin typeface="SB Sans Text"/>
              </a:rPr>
              <a:t> (LAMA</a:t>
            </a:r>
            <a:r>
              <a:rPr lang="en-US" sz="2000" dirty="0">
                <a:latin typeface="SB Sans Text"/>
              </a:rPr>
              <a:t>)</a:t>
            </a:r>
            <a:endParaRPr lang="ru-RU" sz="2000" dirty="0">
              <a:latin typeface="SB Sans Text"/>
            </a:endParaRPr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2330C026-F521-2E45-EBD0-852668CAE44C}"/>
              </a:ext>
            </a:extLst>
          </p:cNvPr>
          <p:cNvSpPr/>
          <p:nvPr/>
        </p:nvSpPr>
        <p:spPr>
          <a:xfrm>
            <a:off x="1465738" y="2776893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686413-E651-206D-2BDC-F93BEBE5FD87}"/>
              </a:ext>
            </a:extLst>
          </p:cNvPr>
          <p:cNvSpPr txBox="1"/>
          <p:nvPr/>
        </p:nvSpPr>
        <p:spPr>
          <a:xfrm>
            <a:off x="1409812" y="3332592"/>
            <a:ext cx="222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B Sans Text"/>
              </a:rPr>
              <a:t>Medbench</a:t>
            </a:r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72DBDF50-9A8E-18C1-F787-0DA9C6722255}"/>
              </a:ext>
            </a:extLst>
          </p:cNvPr>
          <p:cNvSpPr/>
          <p:nvPr/>
        </p:nvSpPr>
        <p:spPr>
          <a:xfrm>
            <a:off x="2636622" y="1897675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5CD4F-ACEC-00DA-FD6A-4EB463C99FF0}"/>
              </a:ext>
            </a:extLst>
          </p:cNvPr>
          <p:cNvSpPr txBox="1"/>
          <p:nvPr/>
        </p:nvSpPr>
        <p:spPr>
          <a:xfrm>
            <a:off x="2866700" y="2306993"/>
            <a:ext cx="161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B Sans Text"/>
              </a:rPr>
              <a:t>Pytorch-LifeStream</a:t>
            </a:r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E701AEDC-C700-FC72-5BF6-CC8D6E720E05}"/>
              </a:ext>
            </a:extLst>
          </p:cNvPr>
          <p:cNvSpPr/>
          <p:nvPr/>
        </p:nvSpPr>
        <p:spPr>
          <a:xfrm>
            <a:off x="294854" y="3671201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B0FA8-8BDC-EE9F-D11B-91B4D18B7727}"/>
              </a:ext>
            </a:extLst>
          </p:cNvPr>
          <p:cNvSpPr txBox="1"/>
          <p:nvPr/>
        </p:nvSpPr>
        <p:spPr>
          <a:xfrm>
            <a:off x="236131" y="4261363"/>
            <a:ext cx="2070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B Sans Text"/>
              </a:rPr>
              <a:t>Py</a:t>
            </a:r>
            <a:r>
              <a:rPr lang="en-US" sz="2000" dirty="0">
                <a:solidFill>
                  <a:schemeClr val="bg1"/>
                </a:solidFill>
                <a:latin typeface="SB Sans Text"/>
              </a:rPr>
              <a:t>-Boost</a:t>
            </a:r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9E518AA-DCFF-A26F-4B6F-8D645C9D2956}"/>
              </a:ext>
            </a:extLst>
          </p:cNvPr>
          <p:cNvSpPr/>
          <p:nvPr/>
        </p:nvSpPr>
        <p:spPr>
          <a:xfrm>
            <a:off x="2636622" y="3700047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BCD92C-7F92-D764-D9EF-1BCD1A3227E8}"/>
              </a:ext>
            </a:extLst>
          </p:cNvPr>
          <p:cNvSpPr txBox="1"/>
          <p:nvPr/>
        </p:nvSpPr>
        <p:spPr>
          <a:xfrm>
            <a:off x="2798420" y="4022275"/>
            <a:ext cx="174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SB Sans Text"/>
              </a:rPr>
              <a:t>Голосовой медицинский ассистент</a:t>
            </a:r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2CE5661C-5FA8-4EA6-E7A2-5036744AA43A}"/>
              </a:ext>
            </a:extLst>
          </p:cNvPr>
          <p:cNvSpPr/>
          <p:nvPr/>
        </p:nvSpPr>
        <p:spPr>
          <a:xfrm>
            <a:off x="3824284" y="2798861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E1687-346F-C93B-D7C6-4AA1076E0C47}"/>
              </a:ext>
            </a:extLst>
          </p:cNvPr>
          <p:cNvSpPr txBox="1"/>
          <p:nvPr/>
        </p:nvSpPr>
        <p:spPr>
          <a:xfrm>
            <a:off x="3917802" y="3276918"/>
            <a:ext cx="17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SB Sans Text"/>
              </a:rPr>
              <a:t>Кардио-кресло</a:t>
            </a:r>
          </a:p>
        </p:txBody>
      </p:sp>
      <p:sp>
        <p:nvSpPr>
          <p:cNvPr id="33" name="Ромб 32">
            <a:extLst>
              <a:ext uri="{FF2B5EF4-FFF2-40B4-BE49-F238E27FC236}">
                <a16:creationId xmlns:a16="http://schemas.microsoft.com/office/drawing/2014/main" id="{921274DF-A9FB-EA5B-834A-BB63FD35F79C}"/>
              </a:ext>
            </a:extLst>
          </p:cNvPr>
          <p:cNvSpPr/>
          <p:nvPr/>
        </p:nvSpPr>
        <p:spPr>
          <a:xfrm>
            <a:off x="1440572" y="4659840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CD977E-F650-B34B-E2E2-D5F8347EF5BE}"/>
              </a:ext>
            </a:extLst>
          </p:cNvPr>
          <p:cNvSpPr txBox="1"/>
          <p:nvPr/>
        </p:nvSpPr>
        <p:spPr>
          <a:xfrm>
            <a:off x="1601200" y="5261625"/>
            <a:ext cx="2070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B Sans Text"/>
              </a:rPr>
              <a:t>Симптом-</a:t>
            </a:r>
            <a:r>
              <a:rPr lang="ru-RU" sz="2000" dirty="0" err="1">
                <a:solidFill>
                  <a:schemeClr val="bg1"/>
                </a:solidFill>
                <a:latin typeface="SB Sans Text"/>
              </a:rPr>
              <a:t>чекер</a:t>
            </a:r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35" name="Ромб 34">
            <a:extLst>
              <a:ext uri="{FF2B5EF4-FFF2-40B4-BE49-F238E27FC236}">
                <a16:creationId xmlns:a16="http://schemas.microsoft.com/office/drawing/2014/main" id="{FBE98467-35AE-FE82-650B-198C196F1BD8}"/>
              </a:ext>
            </a:extLst>
          </p:cNvPr>
          <p:cNvSpPr/>
          <p:nvPr/>
        </p:nvSpPr>
        <p:spPr>
          <a:xfrm>
            <a:off x="3753137" y="4624682"/>
            <a:ext cx="2070842" cy="1627465"/>
          </a:xfrm>
          <a:prstGeom prst="diamond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1674B-C9C7-7A17-EFC7-FF1B6C2760E7}"/>
              </a:ext>
            </a:extLst>
          </p:cNvPr>
          <p:cNvSpPr txBox="1"/>
          <p:nvPr/>
        </p:nvSpPr>
        <p:spPr>
          <a:xfrm>
            <a:off x="4299501" y="5201550"/>
            <a:ext cx="103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B Sans Text"/>
              </a:rPr>
              <a:t>RePlay</a:t>
            </a:r>
            <a:endParaRPr lang="ru-RU" sz="2000" dirty="0">
              <a:solidFill>
                <a:schemeClr val="bg1"/>
              </a:solidFill>
              <a:latin typeface="SB Sans Tex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393F5B-4F1F-4FEA-96B3-27D1927C9831}"/>
              </a:ext>
            </a:extLst>
          </p:cNvPr>
          <p:cNvSpPr/>
          <p:nvPr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DB9CE-08CA-4207-BD94-5FB3973B8FBA}"/>
              </a:ext>
            </a:extLst>
          </p:cNvPr>
          <p:cNvSpPr txBox="1"/>
          <p:nvPr/>
        </p:nvSpPr>
        <p:spPr>
          <a:xfrm>
            <a:off x="6309943" y="89252"/>
            <a:ext cx="58820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B Sans Text"/>
              </a:rPr>
              <a:t>Работа над перспективными направлениями исследований оказывает большое влияние на стратегию развития бизнеса и технологий в </a:t>
            </a:r>
            <a:r>
              <a:rPr lang="ru-RU" sz="2000" dirty="0" err="1">
                <a:solidFill>
                  <a:schemeClr val="bg1"/>
                </a:solidFill>
                <a:latin typeface="SB Sans Text"/>
              </a:rPr>
              <a:t>Сбере</a:t>
            </a:r>
            <a:endParaRPr lang="ru-RU" sz="2000" dirty="0">
              <a:solidFill>
                <a:schemeClr val="bg1"/>
              </a:solidFill>
              <a:latin typeface="SB Sans Text"/>
            </a:endParaRP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01A313-C2BB-4D68-8B76-35DE69AFD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1194730"/>
            <a:ext cx="6019801" cy="568283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0E14BD0-1433-4B1D-A078-4C4D2667E547}"/>
              </a:ext>
            </a:extLst>
          </p:cNvPr>
          <p:cNvSpPr/>
          <p:nvPr/>
        </p:nvSpPr>
        <p:spPr>
          <a:xfrm>
            <a:off x="6172199" y="1194730"/>
            <a:ext cx="6019801" cy="5663270"/>
          </a:xfrm>
          <a:prstGeom prst="rect">
            <a:avLst/>
          </a:prstGeom>
          <a:solidFill>
            <a:srgbClr val="99FFCC">
              <a:alpha val="62000"/>
            </a:srgb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3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D2E91F3-5324-00E6-C68D-043B894F0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56915"/>
              </p:ext>
            </p:extLst>
          </p:nvPr>
        </p:nvGraphicFramePr>
        <p:xfrm>
          <a:off x="159215" y="1888165"/>
          <a:ext cx="5676900" cy="340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EDB32D-2E36-F9D4-A1CC-21E22A853650}"/>
              </a:ext>
            </a:extLst>
          </p:cNvPr>
          <p:cNvSpPr txBox="1"/>
          <p:nvPr/>
        </p:nvSpPr>
        <p:spPr>
          <a:xfrm>
            <a:off x="262680" y="125835"/>
            <a:ext cx="545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00CC99"/>
                </a:solidFill>
                <a:latin typeface="SB Sans Text"/>
              </a:rPr>
              <a:t>СБЕР в рейтингах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6230C-C9F6-74FE-2ABE-00AEA72607D8}"/>
              </a:ext>
            </a:extLst>
          </p:cNvPr>
          <p:cNvSpPr txBox="1"/>
          <p:nvPr/>
        </p:nvSpPr>
        <p:spPr>
          <a:xfrm>
            <a:off x="262680" y="948389"/>
            <a:ext cx="593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Sberbank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 AI Lab создан на базе компании ПАО Сбербанк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F024B0-8DDA-21B0-57B7-F9CB56D0F85A}"/>
              </a:ext>
            </a:extLst>
          </p:cNvPr>
          <p:cNvSpPr/>
          <p:nvPr/>
        </p:nvSpPr>
        <p:spPr>
          <a:xfrm>
            <a:off x="0" y="6132352"/>
            <a:ext cx="12192000" cy="725647"/>
          </a:xfrm>
          <a:prstGeom prst="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ВСЕГДА РЯДОМ   </a:t>
            </a:r>
            <a:r>
              <a:rPr lang="en-US" sz="3600" dirty="0">
                <a:solidFill>
                  <a:schemeClr val="bg1"/>
                </a:solidFill>
              </a:rPr>
              <a:t>       </a:t>
            </a:r>
            <a:r>
              <a:rPr lang="ru-RU" sz="3600" dirty="0">
                <a:solidFill>
                  <a:schemeClr val="bg1"/>
                </a:solidFill>
              </a:rPr>
              <a:t>    </a:t>
            </a:r>
            <a:r>
              <a:rPr lang="en-US" sz="6600" b="1" dirty="0">
                <a:solidFill>
                  <a:schemeClr val="bg1"/>
                </a:solidFill>
              </a:rPr>
              <a:t>SBER</a:t>
            </a:r>
            <a:r>
              <a:rPr lang="ru-RU" sz="4400" dirty="0">
                <a:solidFill>
                  <a:schemeClr val="bg1"/>
                </a:solidFill>
              </a:rPr>
              <a:t>  </a:t>
            </a:r>
            <a:r>
              <a:rPr lang="en-US" sz="4400" dirty="0">
                <a:solidFill>
                  <a:schemeClr val="bg1"/>
                </a:solidFill>
              </a:rPr>
              <a:t>  </a:t>
            </a:r>
            <a:r>
              <a:rPr lang="ru-RU" sz="4400" dirty="0">
                <a:solidFill>
                  <a:schemeClr val="bg1"/>
                </a:solidFill>
              </a:rPr>
              <a:t>      </a:t>
            </a:r>
            <a:r>
              <a:rPr lang="ru-RU" sz="3600" dirty="0">
                <a:solidFill>
                  <a:schemeClr val="bg1"/>
                </a:solidFill>
              </a:rPr>
              <a:t>БОЛЬШЕ, ЧЕМ БАНК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1035637-3C57-5B24-6043-09C32CCB1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13484"/>
              </p:ext>
            </p:extLst>
          </p:nvPr>
        </p:nvGraphicFramePr>
        <p:xfrm>
          <a:off x="6096000" y="3027775"/>
          <a:ext cx="5936785" cy="2881836"/>
        </p:xfrm>
        <a:graphic>
          <a:graphicData uri="http://schemas.openxmlformats.org/drawingml/2006/table">
            <a:tbl>
              <a:tblPr/>
              <a:tblGrid>
                <a:gridCol w="1442765">
                  <a:extLst>
                    <a:ext uri="{9D8B030D-6E8A-4147-A177-3AD203B41FA5}">
                      <a16:colId xmlns:a16="http://schemas.microsoft.com/office/drawing/2014/main" val="157838663"/>
                    </a:ext>
                  </a:extLst>
                </a:gridCol>
                <a:gridCol w="1302388">
                  <a:extLst>
                    <a:ext uri="{9D8B030D-6E8A-4147-A177-3AD203B41FA5}">
                      <a16:colId xmlns:a16="http://schemas.microsoft.com/office/drawing/2014/main" val="3750284040"/>
                    </a:ext>
                  </a:extLst>
                </a:gridCol>
                <a:gridCol w="1234149">
                  <a:extLst>
                    <a:ext uri="{9D8B030D-6E8A-4147-A177-3AD203B41FA5}">
                      <a16:colId xmlns:a16="http://schemas.microsoft.com/office/drawing/2014/main" val="1113203040"/>
                    </a:ext>
                  </a:extLst>
                </a:gridCol>
                <a:gridCol w="1193207">
                  <a:extLst>
                    <a:ext uri="{9D8B030D-6E8A-4147-A177-3AD203B41FA5}">
                      <a16:colId xmlns:a16="http://schemas.microsoft.com/office/drawing/2014/main" val="2722966329"/>
                    </a:ext>
                  </a:extLst>
                </a:gridCol>
                <a:gridCol w="764276">
                  <a:extLst>
                    <a:ext uri="{9D8B030D-6E8A-4147-A177-3AD203B41FA5}">
                      <a16:colId xmlns:a16="http://schemas.microsoft.com/office/drawing/2014/main" val="2239811222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Показатели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Февраль, 2022, тыс. рублей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Январь, 2022, тыс. рублей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Изменение, тыс. рублей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Изменение,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82371"/>
                  </a:ext>
                </a:extLst>
              </a:tr>
              <a:tr h="21450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Активы нетто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39 109 367 769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38 631 723 561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477 644 208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01786"/>
                  </a:ext>
                </a:extLst>
              </a:tr>
              <a:tr h="21450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Чистая прибыль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100 217 495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1 237 067 467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-1 136 849 972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-91,9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80042"/>
                  </a:ext>
                </a:extLst>
              </a:tr>
              <a:tr h="35296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Капитал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5 120 838 908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5 157 642 836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-36 803 928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-0,71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55511"/>
                  </a:ext>
                </a:extLst>
              </a:tr>
              <a:tr h="35296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Кредитный портфель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27 246 939 295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26 908 984 115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337 955 180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02520"/>
                  </a:ext>
                </a:extLst>
              </a:tr>
              <a:tr h="69617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Просроченная задолженность в кредитном портфеле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692 156 590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662 870 806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29 285 784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4,42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44098"/>
                  </a:ext>
                </a:extLst>
              </a:tr>
              <a:tr h="35296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Вклады физических лиц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14 748 349 627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15 285 226 990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-536 877 363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-3,51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21197"/>
                  </a:ext>
                </a:extLst>
              </a:tr>
              <a:tr h="352961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Вложения в ценные бумаги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5 140 581 385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5 129 614 254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10 967 131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22369"/>
                  </a:ext>
                </a:extLst>
              </a:tr>
            </a:tbl>
          </a:graphicData>
        </a:graphic>
      </p:graphicFrame>
      <p:sp>
        <p:nvSpPr>
          <p:cNvPr id="12" name="Знак ''минус'' 11">
            <a:extLst>
              <a:ext uri="{FF2B5EF4-FFF2-40B4-BE49-F238E27FC236}">
                <a16:creationId xmlns:a16="http://schemas.microsoft.com/office/drawing/2014/main" id="{AA80D59E-F7D7-16A9-1947-3D7ABA71F97D}"/>
              </a:ext>
            </a:extLst>
          </p:cNvPr>
          <p:cNvSpPr/>
          <p:nvPr/>
        </p:nvSpPr>
        <p:spPr>
          <a:xfrm rot="5400000">
            <a:off x="5534133" y="939198"/>
            <a:ext cx="3405188" cy="1065402"/>
          </a:xfrm>
          <a:prstGeom prst="mathMinus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CC99"/>
                </a:solidFill>
              </a:ln>
              <a:solidFill>
                <a:srgbClr val="00CC99"/>
              </a:solidFill>
            </a:endParaRPr>
          </a:p>
        </p:txBody>
      </p:sp>
      <p:sp>
        <p:nvSpPr>
          <p:cNvPr id="13" name="Знак ''минус'' 12">
            <a:extLst>
              <a:ext uri="{FF2B5EF4-FFF2-40B4-BE49-F238E27FC236}">
                <a16:creationId xmlns:a16="http://schemas.microsoft.com/office/drawing/2014/main" id="{DEAA8609-D132-4209-DDCF-7606AC6EFDCD}"/>
              </a:ext>
            </a:extLst>
          </p:cNvPr>
          <p:cNvSpPr/>
          <p:nvPr/>
        </p:nvSpPr>
        <p:spPr>
          <a:xfrm>
            <a:off x="6417579" y="-230695"/>
            <a:ext cx="819148" cy="1195000"/>
          </a:xfrm>
          <a:prstGeom prst="mathMinus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00CC99"/>
                </a:solidFill>
              </a:ln>
              <a:solidFill>
                <a:srgbClr val="00CC9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FCBFC-E4FC-E13D-F06B-499DE3E7C147}"/>
              </a:ext>
            </a:extLst>
          </p:cNvPr>
          <p:cNvSpPr txBox="1"/>
          <p:nvPr/>
        </p:nvSpPr>
        <p:spPr>
          <a:xfrm>
            <a:off x="7471354" y="1423239"/>
            <a:ext cx="4196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0CC99"/>
                </a:solidFill>
                <a:latin typeface="SB Sans Text"/>
              </a:rPr>
              <a:t>МЕСТО </a:t>
            </a:r>
          </a:p>
          <a:p>
            <a:r>
              <a:rPr lang="ru-RU" sz="4400" b="1" dirty="0">
                <a:solidFill>
                  <a:srgbClr val="00CC99"/>
                </a:solidFill>
                <a:latin typeface="SB Sans Text"/>
              </a:rPr>
              <a:t>В РОССИИ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BCE91-3A9A-4C6B-45D9-B0CDC1AEF9E1}"/>
              </a:ext>
            </a:extLst>
          </p:cNvPr>
          <p:cNvSpPr txBox="1"/>
          <p:nvPr/>
        </p:nvSpPr>
        <p:spPr>
          <a:xfrm>
            <a:off x="7447805" y="223955"/>
            <a:ext cx="4355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По объему чистых активов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По объему депозитов физических лиц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SB Sans Tex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Sans Text"/>
              </a:rPr>
              <a:t>По объему кредитного портфеля</a:t>
            </a:r>
          </a:p>
        </p:txBody>
      </p:sp>
    </p:spTree>
    <p:extLst>
      <p:ext uri="{BB962C8B-B14F-4D97-AF65-F5344CB8AC3E}">
        <p14:creationId xmlns:p14="http://schemas.microsoft.com/office/powerpoint/2010/main" val="31623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4000">
                <a:srgbClr val="9999FF">
                  <a:shade val="30000"/>
                  <a:satMod val="115000"/>
                </a:srgbClr>
              </a:gs>
              <a:gs pos="46000">
                <a:srgbClr val="315568"/>
              </a:gs>
              <a:gs pos="81000">
                <a:srgbClr val="15583E"/>
              </a:gs>
            </a:gsLst>
            <a:lin ang="0" scaled="1"/>
          </a:gradFill>
          <a:ln>
            <a:solidFill>
              <a:srgbClr val="155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053" y="45312"/>
            <a:ext cx="3722947" cy="17648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581" y="394383"/>
            <a:ext cx="803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SB Sans Text"/>
              </a:rPr>
              <a:t>Перспективы на будущее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831976"/>
            <a:ext cx="634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SB Sans Text"/>
              </a:rPr>
              <a:t>Сбербанк в 2024–2026 годах намерен перейти на </a:t>
            </a:r>
            <a:r>
              <a:rPr lang="ru-RU" sz="2000" dirty="0" err="1">
                <a:solidFill>
                  <a:schemeClr val="bg1"/>
                </a:solidFill>
                <a:latin typeface="SB Sans Text"/>
              </a:rPr>
              <a:t>человекоцентричную</a:t>
            </a:r>
            <a:r>
              <a:rPr lang="ru-RU" sz="2000" dirty="0">
                <a:solidFill>
                  <a:schemeClr val="bg1"/>
                </a:solidFill>
                <a:latin typeface="SB Sans Text"/>
              </a:rPr>
              <a:t> бизнес-модель и развивать искусственный интеллект (ИИ) «нового поколения»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BF1C-A2F5-D077-6E8D-3D861D43553A}"/>
              </a:ext>
            </a:extLst>
          </p:cNvPr>
          <p:cNvSpPr txBox="1"/>
          <p:nvPr/>
        </p:nvSpPr>
        <p:spPr>
          <a:xfrm>
            <a:off x="6923818" y="4292257"/>
            <a:ext cx="4907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B Sans Text"/>
              </a:rPr>
              <a:t>С помощью ИИ «Сбер» переведет «большинство решений в онлайн», создаст умного AI-помощника для клиентов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6EDA6E-ABF1-411D-AA11-21D61673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0" y="3429000"/>
            <a:ext cx="5339007" cy="25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25274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Цитаты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  <a:fontScheme name="Цитаты">
    <a:majorFont>
      <a:latin typeface="Century Gothic" panose="020B0502020202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Цитаты">
    <a:fillStyleLst>
      <a:solidFill>
        <a:schemeClr val="phClr"/>
      </a:solidFill>
      <a:gradFill rotWithShape="1">
        <a:gsLst>
          <a:gs pos="0">
            <a:schemeClr val="phClr">
              <a:tint val="80000"/>
              <a:lumMod val="105000"/>
            </a:schemeClr>
          </a:gs>
          <a:gs pos="100000">
            <a:schemeClr val="phClr">
              <a:tint val="9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tint val="98000"/>
              <a:lumMod val="102000"/>
            </a:schemeClr>
            <a:schemeClr val="phClr">
              <a:shade val="98000"/>
              <a:lumMod val="98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innerShdw blurRad="63500" dist="25400" dir="13500000">
            <a:srgbClr val="000000">
              <a:alpha val="75000"/>
            </a:srgbClr>
          </a:inn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100000"/>
            </a:schemeClr>
          </a:gs>
          <a:gs pos="100000">
            <a:schemeClr val="phClr">
              <a:tint val="84000"/>
              <a:shade val="84000"/>
              <a:lumMod val="90000"/>
            </a:schemeClr>
          </a:gs>
        </a:gsLst>
        <a:lin ang="5400000" scaled="0"/>
      </a:gradFill>
      <a:gradFill rotWithShape="1">
        <a:gsLst>
          <a:gs pos="0">
            <a:schemeClr val="phClr">
              <a:tint val="84000"/>
              <a:shade val="90000"/>
              <a:satMod val="120000"/>
              <a:lumMod val="90000"/>
            </a:schemeClr>
          </a:gs>
          <a:gs pos="100000">
            <a:schemeClr val="phClr"/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350</Words>
  <Application>Microsoft Office PowerPoint</Application>
  <PresentationFormat>Широкоэкранный</PresentationFormat>
  <Paragraphs>98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Century Gothic</vt:lpstr>
      <vt:lpstr>SB Sans Text</vt:lpstr>
      <vt:lpstr>Times New Roman</vt:lpstr>
      <vt:lpstr>Wingdings</vt:lpstr>
      <vt:lpstr>Тема Office</vt:lpstr>
      <vt:lpstr>Машинное обучение и его применение в «СБЕР AI»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и его применение в бизнесе</dc:title>
  <dc:creator>Смоленская Ирина Анатольевна</dc:creator>
  <cp:lastModifiedBy>Смоленская Ирина Анатольевна</cp:lastModifiedBy>
  <cp:revision>8</cp:revision>
  <dcterms:created xsi:type="dcterms:W3CDTF">2023-12-06T08:07:09Z</dcterms:created>
  <dcterms:modified xsi:type="dcterms:W3CDTF">2023-12-11T13:44:39Z</dcterms:modified>
</cp:coreProperties>
</file>