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PiojCRQXfzi1I/z9TpeHZ6CT9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4a146e1f36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4a146e1f36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9" name="Google Shape;539;g34a146e1f36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c6883424b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2" name="Google Shape;552;g34c6883424b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3" name="Google Shape;553;g34c6883424b_0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6" name="Google Shape;56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67" name="Google Shape;567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9" name="Google Shape;45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6" name="Google Shape;4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4" name="Google Shape;50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0" name="Google Shape;51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6" name="Google Shape;5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4" name="Google Shape;524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1" name="Google Shape;5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title"/>
          </p:nvPr>
        </p:nvSpPr>
        <p:spPr>
          <a:xfrm>
            <a:off x="0" y="3672869"/>
            <a:ext cx="12191998" cy="32001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18287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/>
          <p:nvPr>
            <p:ph idx="2" type="pic"/>
          </p:nvPr>
        </p:nvSpPr>
        <p:spPr>
          <a:xfrm>
            <a:off x="0" y="0"/>
            <a:ext cx="12191998" cy="415156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2">
  <p:cSld name="Columna de contenido 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2" name="Google Shape;272;p24"/>
          <p:cNvGrpSpPr/>
          <p:nvPr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ECDCD">
              <a:alpha val="7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24"/>
          <p:cNvSpPr/>
          <p:nvPr/>
        </p:nvSpPr>
        <p:spPr>
          <a:xfrm rot="-2700000">
            <a:off x="5905012" y="-284145"/>
            <a:ext cx="568289" cy="568289"/>
          </a:xfrm>
          <a:prstGeom prst="rtTriangle">
            <a:avLst/>
          </a:prstGeom>
          <a:solidFill>
            <a:schemeClr val="lt1">
              <a:alpha val="1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24"/>
          <p:cNvSpPr txBox="1"/>
          <p:nvPr>
            <p:ph type="title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2" type="body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3" type="body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4" type="body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3">
  <p:cSld name="Columna de contenido 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>
              <a:alpha val="6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4313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5" name="Google Shape;345;p2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ECDCD">
              <a:alpha val="7333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25"/>
          <p:cNvSpPr/>
          <p:nvPr/>
        </p:nvSpPr>
        <p:spPr>
          <a:xfrm rot="-2700000">
            <a:off x="5905012" y="-284145"/>
            <a:ext cx="568289" cy="568289"/>
          </a:xfrm>
          <a:prstGeom prst="rtTriangle">
            <a:avLst/>
          </a:prstGeom>
          <a:solidFill>
            <a:schemeClr val="lt1">
              <a:alpha val="164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5"/>
          <p:cNvSpPr txBox="1"/>
          <p:nvPr>
            <p:ph type="title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49" name="Google Shape;349;p25"/>
          <p:cNvSpPr txBox="1"/>
          <p:nvPr>
            <p:ph idx="2" type="body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3" type="body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1" name="Google Shape;351;p25"/>
          <p:cNvSpPr txBox="1"/>
          <p:nvPr>
            <p:ph idx="4" type="body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5" type="body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3" name="Google Shape;353;p25"/>
          <p:cNvSpPr txBox="1"/>
          <p:nvPr>
            <p:ph idx="6" type="body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4" name="Google Shape;354;p2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Resume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Google Shape;360;p26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1101AE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Google Shape;361;p26"/>
          <p:cNvSpPr txBox="1"/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6"/>
          <p:cNvSpPr txBox="1"/>
          <p:nvPr>
            <p:ph idx="1" type="subTitle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3" name="Google Shape;363;p2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4" name="Google Shape;364;p26"/>
          <p:cNvSpPr/>
          <p:nvPr>
            <p:ph idx="2" type="pic"/>
          </p:nvPr>
        </p:nvSpPr>
        <p:spPr>
          <a:xfrm>
            <a:off x="7194414" y="0"/>
            <a:ext cx="4997586" cy="2282888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26"/>
          <p:cNvSpPr/>
          <p:nvPr>
            <p:ph idx="3" type="pic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26"/>
          <p:cNvSpPr/>
          <p:nvPr>
            <p:ph idx="4" type="pic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7" name="Google Shape;367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8" name="Google Shape;368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7" name="Google Shape;397;p2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8" name="Google Shape;398;p2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27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3" name="Google Shape;403;p27"/>
          <p:cNvSpPr/>
          <p:nvPr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rgbClr val="CAF8ED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4" name="Google Shape;404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5" name="Google Shape;405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2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2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2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2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2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2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2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4" name="Google Shape;434;p27"/>
          <p:cNvSpPr txBox="1"/>
          <p:nvPr>
            <p:ph type="title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27"/>
          <p:cNvSpPr txBox="1"/>
          <p:nvPr>
            <p:ph idx="1" type="subTitle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6" name="Google Shape;436;p2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7" name="Google Shape;437;p27"/>
          <p:cNvSpPr/>
          <p:nvPr>
            <p:ph idx="2" type="pic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2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9" name="Google Shape;439;p2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16"/>
          <p:cNvSpPr/>
          <p:nvPr/>
        </p:nvSpPr>
        <p:spPr>
          <a:xfrm rot="-8100000">
            <a:off x="-284145" y="1559143"/>
            <a:ext cx="568289" cy="568289"/>
          </a:xfrm>
          <a:prstGeom prst="rtTriangle">
            <a:avLst/>
          </a:prstGeom>
          <a:solidFill>
            <a:srgbClr val="1101AE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16"/>
          <p:cNvSpPr/>
          <p:nvPr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rgbClr val="1101A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Google Shape;20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to de sección">
  <p:cSld name="Salto de secció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ctrTitle"/>
          </p:nvPr>
        </p:nvSpPr>
        <p:spPr>
          <a:xfrm>
            <a:off x="-9890" y="1"/>
            <a:ext cx="616818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640075" spcFirstLastPara="1" rIns="91425" wrap="square" tIns="7772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4657725" y="0"/>
            <a:ext cx="753427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subTitle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type="ctrTitle"/>
          </p:nvPr>
        </p:nvSpPr>
        <p:spPr>
          <a:xfrm>
            <a:off x="12192" y="-1"/>
            <a:ext cx="12167616" cy="327853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t" bIns="45700" lIns="1600200" spcFirstLastPara="1" rIns="731500" wrap="square" tIns="7315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subTitle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9"/>
          <p:cNvSpPr/>
          <p:nvPr/>
        </p:nvSpPr>
        <p:spPr>
          <a:xfrm rot="-2700000">
            <a:off x="5901199" y="-284145"/>
            <a:ext cx="568289" cy="568289"/>
          </a:xfrm>
          <a:prstGeom prst="rtTriangle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1" name="Google Shape;71;p19"/>
          <p:cNvGrpSpPr/>
          <p:nvPr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72" name="Google Shape;72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" name="Google Shape;101;p19"/>
          <p:cNvSpPr/>
          <p:nvPr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0"/>
          <p:cNvSpPr/>
          <p:nvPr/>
        </p:nvSpPr>
        <p:spPr>
          <a:xfrm rot="10800000">
            <a:off x="3107" y="-6055"/>
            <a:ext cx="12185786" cy="2656696"/>
          </a:xfrm>
          <a:custGeom>
            <a:rect b="b" l="l" r="r" t="t"/>
            <a:pathLst>
              <a:path extrusionOk="0" h="2001622" w="12178450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rgbClr val="FE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0"/>
          <p:cNvSpPr/>
          <p:nvPr/>
        </p:nvSpPr>
        <p:spPr>
          <a:xfrm rot="-8100000">
            <a:off x="-266903" y="3535448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6273" y="5198354"/>
            <a:ext cx="2602925" cy="1671572"/>
          </a:xfrm>
          <a:custGeom>
            <a:rect b="b" l="l" r="r" t="t"/>
            <a:pathLst>
              <a:path extrusionOk="0" h="1671572" w="2602925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rgbClr val="E7E9F1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14" name="Google Shape;114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0"/>
            <p:cNvCxnSpPr/>
            <p:nvPr/>
          </p:nvCxnSpPr>
          <p:spPr>
            <a:xfrm>
              <a:off x="-6214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0"/>
          <p:cNvSpPr/>
          <p:nvPr>
            <p:ph idx="2" type="pic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0"/>
          <p:cNvSpPr/>
          <p:nvPr>
            <p:ph idx="3" type="pic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">
  <p:cSld name="Gráfic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21"/>
          <p:cNvSpPr/>
          <p:nvPr/>
        </p:nvSpPr>
        <p:spPr>
          <a:xfrm rot="-2700000">
            <a:off x="5901199" y="-284145"/>
            <a:ext cx="568289" cy="568289"/>
          </a:xfrm>
          <a:prstGeom prst="rtTriangle">
            <a:avLst/>
          </a:prstGeom>
          <a:solidFill>
            <a:schemeClr val="lt1">
              <a:alpha val="74509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55" name="Google Shape;155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4" name="Google Shape;184;p21"/>
          <p:cNvSpPr/>
          <p:nvPr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Equipo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2"/>
          <p:cNvSpPr/>
          <p:nvPr/>
        </p:nvSpPr>
        <p:spPr>
          <a:xfrm rot="-8100000">
            <a:off x="-284145" y="5174205"/>
            <a:ext cx="568289" cy="568289"/>
          </a:xfrm>
          <a:prstGeom prst="rtTriangle">
            <a:avLst/>
          </a:prstGeom>
          <a:solidFill>
            <a:srgbClr val="1101AE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5" name="Google Shape;195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4" name="Google Shape;224;p22"/>
          <p:cNvSpPr/>
          <p:nvPr/>
        </p:nvSpPr>
        <p:spPr>
          <a:xfrm>
            <a:off x="-6214" y="-31894"/>
            <a:ext cx="12214827" cy="4760619"/>
          </a:xfrm>
          <a:custGeom>
            <a:rect b="b" l="l" r="r" t="t"/>
            <a:pathLst>
              <a:path extrusionOk="0" h="47722" w="21676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3"/>
          <p:cNvSpPr/>
          <p:nvPr/>
        </p:nvSpPr>
        <p:spPr>
          <a:xfrm rot="-8100000">
            <a:off x="-284145" y="5174205"/>
            <a:ext cx="568289" cy="568289"/>
          </a:xfrm>
          <a:prstGeom prst="rtTriangle">
            <a:avLst/>
          </a:prstGeom>
          <a:solidFill>
            <a:srgbClr val="1101AE">
              <a:alpha val="1647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4" name="Google Shape;234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Google Shape;235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4" name="Google Shape;264;p23"/>
          <p:cNvSpPr/>
          <p:nvPr/>
        </p:nvSpPr>
        <p:spPr>
          <a:xfrm>
            <a:off x="-6214" y="-31894"/>
            <a:ext cx="12214827" cy="4760619"/>
          </a:xfrm>
          <a:custGeom>
            <a:rect b="b" l="l" r="r" t="t"/>
            <a:pathLst>
              <a:path extrusionOk="0" h="47722" w="21676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23"/>
          <p:cNvSpPr txBox="1"/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"/>
          <p:cNvSpPr txBox="1"/>
          <p:nvPr>
            <p:ph type="title"/>
          </p:nvPr>
        </p:nvSpPr>
        <p:spPr>
          <a:xfrm>
            <a:off x="0" y="3672869"/>
            <a:ext cx="12192000" cy="3200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182875" spcFirstLastPara="1" rIns="91425" wrap="square" tIns="0">
            <a:noAutofit/>
          </a:bodyPr>
          <a:lstStyle/>
          <a:p>
            <a:pPr indent="0" lvl="0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venir"/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     EduTech </a:t>
            </a: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Innovators SPA</a:t>
            </a:r>
            <a:endParaRPr/>
          </a:p>
        </p:txBody>
      </p:sp>
      <p:pic>
        <p:nvPicPr>
          <p:cNvPr descr="Matemáticas de pizarra" id="446" name="Google Shape;44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275" l="0" r="0" t="24277"/>
          <a:stretch/>
        </p:blipFill>
        <p:spPr>
          <a:xfrm>
            <a:off x="0" y="0"/>
            <a:ext cx="12191998" cy="41515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"/>
          <p:cNvSpPr txBox="1"/>
          <p:nvPr>
            <p:ph idx="1" type="body"/>
          </p:nvPr>
        </p:nvSpPr>
        <p:spPr>
          <a:xfrm>
            <a:off x="8059800" y="4395290"/>
            <a:ext cx="3581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ES"/>
              <a:t>OptimumTech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Tabatha Gamboa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Fabian</a:t>
            </a:r>
            <a:r>
              <a:rPr lang="es-ES" sz="1900"/>
              <a:t> Parraguez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Irina Martínez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Rahien Loncopan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a146e1f36_0_2"/>
          <p:cNvSpPr txBox="1"/>
          <p:nvPr>
            <p:ph type="ctrTitle"/>
          </p:nvPr>
        </p:nvSpPr>
        <p:spPr>
          <a:xfrm>
            <a:off x="0" y="0"/>
            <a:ext cx="12167700" cy="14682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800"/>
              <a:t>Solución</a:t>
            </a:r>
            <a:r>
              <a:rPr lang="es-ES" sz="3800"/>
              <a:t> y automatización</a:t>
            </a:r>
            <a:endParaRPr sz="3800"/>
          </a:p>
        </p:txBody>
      </p:sp>
      <p:pic>
        <p:nvPicPr>
          <p:cNvPr id="542" name="Google Shape;542;g34a146e1f36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9262" y="1175950"/>
            <a:ext cx="7926675" cy="365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g34a146e1f36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925" y="4009450"/>
            <a:ext cx="5211349" cy="32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9"/>
          <p:cNvSpPr txBox="1"/>
          <p:nvPr>
            <p:ph type="title"/>
          </p:nvPr>
        </p:nvSpPr>
        <p:spPr>
          <a:xfrm>
            <a:off x="304804" y="339992"/>
            <a:ext cx="11502142" cy="108243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nir"/>
              <a:buNone/>
            </a:pP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Requisitos Funcionales y no Funcionales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49" name="Google Shape;54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438" y="2308386"/>
            <a:ext cx="11573124" cy="3479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4c6883424b_0_25"/>
          <p:cNvSpPr txBox="1"/>
          <p:nvPr>
            <p:ph idx="1" type="subTitle"/>
          </p:nvPr>
        </p:nvSpPr>
        <p:spPr>
          <a:xfrm>
            <a:off x="537410" y="4072044"/>
            <a:ext cx="45681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sp>
        <p:nvSpPr>
          <p:cNvPr id="556" name="Google Shape;556;g34c6883424b_0_25"/>
          <p:cNvSpPr txBox="1"/>
          <p:nvPr>
            <p:ph type="ctrTitle"/>
          </p:nvPr>
        </p:nvSpPr>
        <p:spPr>
          <a:xfrm>
            <a:off x="-9898" y="0"/>
            <a:ext cx="51153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0"/>
              </a:srgbClr>
            </a:outerShdw>
          </a:effectLst>
        </p:spPr>
        <p:txBody>
          <a:bodyPr anchorCtr="0" anchor="t" bIns="45700" lIns="640075" spcFirstLastPara="1" rIns="91425" wrap="square" tIns="7772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br>
              <a:rPr lang="es-ES"/>
            </a:br>
            <a:br>
              <a:rPr lang="es-ES"/>
            </a:br>
            <a:br>
              <a:rPr lang="es-ES"/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Propuestas de acciones y mejoras de calidad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7" name="Google Shape;557;g34c6883424b_0_25"/>
          <p:cNvSpPr txBox="1"/>
          <p:nvPr/>
        </p:nvSpPr>
        <p:spPr>
          <a:xfrm>
            <a:off x="5872500" y="1306200"/>
            <a:ext cx="5240700" cy="47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1"/>
                </a:solidFill>
              </a:rPr>
              <a:t>Acciones para asegurar la calidad: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Pruebas automatizadas en cada entrega.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Evaluaciones de usabilidad con usuarios reales.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Validación de accesibilidad con herramientas especializadas.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Monitoreo continuo de rendimiento y errores.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300">
                <a:solidFill>
                  <a:schemeClr val="dk1"/>
                </a:solidFill>
              </a:rPr>
              <a:t>Beneficios esperados: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Reducción de errores en producción.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Mejor experiencia del usuario.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Mayor adopción del sistema.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ES" sz="1300">
                <a:solidFill>
                  <a:schemeClr val="dk1"/>
                </a:solidFill>
              </a:rPr>
              <a:t>Cumplimiento normativo.</a:t>
            </a:r>
            <a:br>
              <a:rPr lang="es-ES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0"/>
          <p:cNvSpPr txBox="1"/>
          <p:nvPr>
            <p:ph type="ctrTitle"/>
          </p:nvPr>
        </p:nvSpPr>
        <p:spPr>
          <a:xfrm>
            <a:off x="12192" y="-1"/>
            <a:ext cx="12167616" cy="1712795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¿Por qué Spring Boot?</a:t>
            </a:r>
            <a:endParaRPr/>
          </a:p>
        </p:txBody>
      </p:sp>
      <p:pic>
        <p:nvPicPr>
          <p:cNvPr id="563" name="Google Shape;56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200" y="842896"/>
            <a:ext cx="9372600" cy="554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9" name="Google Shape;5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9434" y="1145851"/>
            <a:ext cx="75438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13"/>
          <p:cNvSpPr/>
          <p:nvPr/>
        </p:nvSpPr>
        <p:spPr>
          <a:xfrm>
            <a:off x="-27992" y="-14862"/>
            <a:ext cx="12238653" cy="1812878"/>
          </a:xfrm>
          <a:custGeom>
            <a:rect b="b" l="l" r="r" t="t"/>
            <a:pathLst>
              <a:path extrusionOk="0" h="3170601" w="12238651">
                <a:moveTo>
                  <a:pt x="0" y="60908"/>
                </a:moveTo>
                <a:cubicBezTo>
                  <a:pt x="751114" y="17640"/>
                  <a:pt x="1905911" y="-7370"/>
                  <a:pt x="3023122" y="42312"/>
                </a:cubicBezTo>
                <a:cubicBezTo>
                  <a:pt x="4121672" y="-22235"/>
                  <a:pt x="5067819" y="42962"/>
                  <a:pt x="6637953" y="0"/>
                </a:cubicBezTo>
                <a:lnTo>
                  <a:pt x="12229320" y="13000"/>
                </a:lnTo>
                <a:cubicBezTo>
                  <a:pt x="12232430" y="903480"/>
                  <a:pt x="12235541" y="2071377"/>
                  <a:pt x="12238651" y="2961857"/>
                </a:cubicBezTo>
                <a:cubicBezTo>
                  <a:pt x="11791300" y="3507976"/>
                  <a:pt x="10816769" y="2802629"/>
                  <a:pt x="9367933" y="2865431"/>
                </a:cubicBezTo>
                <a:cubicBezTo>
                  <a:pt x="7919097" y="2928233"/>
                  <a:pt x="5290457" y="3053340"/>
                  <a:pt x="3704253" y="3061252"/>
                </a:cubicBezTo>
                <a:lnTo>
                  <a:pt x="37323" y="2798671"/>
                </a:lnTo>
                <a:lnTo>
                  <a:pt x="0" y="609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ctr" bIns="45700" lIns="182875" spcFirstLastPara="1" rIns="91425" wrap="square" tIns="0">
            <a:noAutofit/>
          </a:bodyPr>
          <a:lstStyle/>
          <a:p>
            <a:pPr indent="0" lvl="0" marL="73152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venir"/>
              <a:buNone/>
            </a:pPr>
            <a:r>
              <a:rPr b="0" i="0" lang="es-ES" sz="5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rPr>
              <a:t>Resumen</a:t>
            </a:r>
            <a:r>
              <a:rPr b="0" i="0" lang="es-ES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5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"/>
          <p:cNvSpPr txBox="1"/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454" name="Google Shape;454;p2"/>
          <p:cNvSpPr txBox="1"/>
          <p:nvPr>
            <p:ph idx="1" type="body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/>
              <a:t>EduTech es una empresa chilena que se dedica a la creación y distribución de plataformas educativas en línea.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descr="Calculadora, clip de papel, cúter" id="455" name="Google Shape;45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5" y="725487"/>
            <a:ext cx="5388490" cy="551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"/>
          <p:cNvSpPr txBox="1"/>
          <p:nvPr>
            <p:ph type="ctrTitle"/>
          </p:nvPr>
        </p:nvSpPr>
        <p:spPr>
          <a:xfrm>
            <a:off x="-9890" y="1"/>
            <a:ext cx="6168182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640075" spcFirstLastPara="1" rIns="91425" wrap="square" tIns="7772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venir"/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¿Cuál es la problemática?</a:t>
            </a:r>
            <a:endParaRPr/>
          </a:p>
        </p:txBody>
      </p:sp>
      <p:pic>
        <p:nvPicPr>
          <p:cNvPr descr="Primer plano de una calculadora " id="462" name="Google Shape;462;p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3604" r="13603" t="0"/>
          <a:stretch/>
        </p:blipFill>
        <p:spPr>
          <a:xfrm>
            <a:off x="4657725" y="0"/>
            <a:ext cx="7534275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3"/>
          <p:cNvSpPr txBox="1"/>
          <p:nvPr>
            <p:ph idx="1" type="subTitle"/>
          </p:nvPr>
        </p:nvSpPr>
        <p:spPr>
          <a:xfrm>
            <a:off x="616527" y="3107654"/>
            <a:ext cx="4857169" cy="2702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sz="2400">
                <a:latin typeface="Avenir"/>
                <a:ea typeface="Avenir"/>
                <a:cs typeface="Avenir"/>
                <a:sym typeface="Avenir"/>
              </a:rPr>
              <a:t>-Alta demanda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400">
                <a:latin typeface="Avenir"/>
                <a:ea typeface="Avenir"/>
                <a:cs typeface="Avenir"/>
                <a:sym typeface="Avenir"/>
              </a:rPr>
              <a:t>-Limitaciones del 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400">
                <a:latin typeface="Avenir"/>
                <a:ea typeface="Avenir"/>
                <a:cs typeface="Avenir"/>
                <a:sym typeface="Avenir"/>
              </a:rPr>
              <a:t>-Experiencia Usuario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ES" sz="2400">
                <a:latin typeface="Avenir"/>
                <a:ea typeface="Avenir"/>
                <a:cs typeface="Avenir"/>
                <a:sym typeface="Avenir"/>
              </a:rPr>
              <a:t>-Eficiencia Operativa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464" name="Google Shape;464;p3"/>
          <p:cNvGrpSpPr/>
          <p:nvPr/>
        </p:nvGrpSpPr>
        <p:grpSpPr>
          <a:xfrm>
            <a:off x="804375" y="71716"/>
            <a:ext cx="12214827" cy="6858000"/>
            <a:chOff x="-6214" y="-1"/>
            <a:chExt cx="12214827" cy="6858000"/>
          </a:xfrm>
        </p:grpSpPr>
        <p:cxnSp>
          <p:nvCxnSpPr>
            <p:cNvPr id="465" name="Google Shape;465;p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8" name="Google Shape;468;p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9" name="Google Shape;469;p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0" name="Google Shape;470;p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1" name="Google Shape;471;p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2" name="Google Shape;472;p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3" name="Google Shape;473;p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4" name="Google Shape;474;p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5" name="Google Shape;475;p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6" name="Google Shape;476;p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7" name="Google Shape;477;p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8" name="Google Shape;478;p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9" name="Google Shape;479;p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0" name="Google Shape;480;p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1" name="Google Shape;481;p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2" name="Google Shape;482;p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3" name="Google Shape;483;p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4" name="Google Shape;484;p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5" name="Google Shape;485;p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6" name="Google Shape;486;p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7" name="Google Shape;487;p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8" name="Google Shape;488;p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9" name="Google Shape;489;p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0" name="Google Shape;490;p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1" name="Google Shape;491;p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92" name="Google Shape;492;p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450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99" name="Google Shape;499;p4"/>
          <p:cNvSpPr txBox="1"/>
          <p:nvPr>
            <p:ph type="ctrTitle"/>
          </p:nvPr>
        </p:nvSpPr>
        <p:spPr>
          <a:xfrm>
            <a:off x="12192" y="0"/>
            <a:ext cx="12167616" cy="216131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Desafíos del Sistema</a:t>
            </a:r>
            <a:endParaRPr/>
          </a:p>
        </p:txBody>
      </p:sp>
      <p:pic>
        <p:nvPicPr>
          <p:cNvPr id="500" name="Google Shape;50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4763" y="1500838"/>
            <a:ext cx="6622473" cy="5484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"/>
          <p:cNvSpPr txBox="1"/>
          <p:nvPr>
            <p:ph type="ctrTitle"/>
          </p:nvPr>
        </p:nvSpPr>
        <p:spPr>
          <a:xfrm>
            <a:off x="0" y="0"/>
            <a:ext cx="12167616" cy="1843087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Ciclo de Vida del Software</a:t>
            </a:r>
            <a:endParaRPr/>
          </a:p>
        </p:txBody>
      </p:sp>
      <p:pic>
        <p:nvPicPr>
          <p:cNvPr id="507" name="Google Shape;50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0725" y="1044899"/>
            <a:ext cx="7760900" cy="58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8"/>
          <p:cNvSpPr txBox="1"/>
          <p:nvPr>
            <p:ph type="ctrTitle"/>
          </p:nvPr>
        </p:nvSpPr>
        <p:spPr>
          <a:xfrm>
            <a:off x="0" y="0"/>
            <a:ext cx="54030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640075" spcFirstLastPara="1" rIns="91425" wrap="square" tIns="7772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br>
              <a:rPr lang="es-ES"/>
            </a:br>
            <a:br>
              <a:rPr lang="es-ES"/>
            </a:br>
            <a:r>
              <a:rPr lang="es-ES"/>
              <a:t>Estrategia de </a:t>
            </a:r>
            <a:r>
              <a:rPr lang="es-ES"/>
              <a:t>gestión</a:t>
            </a:r>
            <a:r>
              <a:rPr lang="es-ES"/>
              <a:t> y Costos</a:t>
            </a:r>
            <a:br>
              <a:rPr lang="es-ES"/>
            </a:b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13" name="Google Shape;51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2999" y="59400"/>
            <a:ext cx="6906499" cy="65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11"/>
          <p:cNvSpPr txBox="1"/>
          <p:nvPr>
            <p:ph type="ctrTitle"/>
          </p:nvPr>
        </p:nvSpPr>
        <p:spPr>
          <a:xfrm>
            <a:off x="12192" y="-1"/>
            <a:ext cx="12167616" cy="3278531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Planificación JIRA</a:t>
            </a:r>
            <a:endParaRPr/>
          </a:p>
        </p:txBody>
      </p:sp>
      <p:pic>
        <p:nvPicPr>
          <p:cNvPr id="520" name="Google Shape;5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871" y="1652500"/>
            <a:ext cx="7722918" cy="4984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5497" y="1959694"/>
            <a:ext cx="8761005" cy="47449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"/>
          <p:cNvSpPr txBox="1"/>
          <p:nvPr>
            <p:ph type="ctrTitle"/>
          </p:nvPr>
        </p:nvSpPr>
        <p:spPr>
          <a:xfrm>
            <a:off x="12192" y="0"/>
            <a:ext cx="12167616" cy="2034073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1600200" spcFirstLastPara="1" rIns="731500" wrap="square" tIns="7315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Diagrama Diseño Arquitectura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534" name="Google Shape;5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450" y="372025"/>
            <a:ext cx="5959899" cy="62735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"/>
          <p:cNvSpPr txBox="1"/>
          <p:nvPr>
            <p:ph type="ctrTitle"/>
          </p:nvPr>
        </p:nvSpPr>
        <p:spPr>
          <a:xfrm>
            <a:off x="-9898" y="0"/>
            <a:ext cx="5115300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1372"/>
              </a:srgbClr>
            </a:outerShdw>
          </a:effectLst>
        </p:spPr>
        <p:txBody>
          <a:bodyPr anchorCtr="0" anchor="t" bIns="45700" lIns="640075" spcFirstLastPara="1" rIns="91425" wrap="square" tIns="7772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br>
              <a:rPr lang="es-ES"/>
            </a:br>
            <a:br>
              <a:rPr lang="es-ES"/>
            </a:br>
            <a:br>
              <a:rPr lang="es-ES"/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Diagrama </a:t>
            </a: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Caso de Uso</a:t>
            </a: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2025-04-07T20:53:47Z</dcterms:created>
  <dc:creator>IRINA SERGUEYEVNA MARTINEZ ANUFRIEW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