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handoutMasterIdLst>
    <p:handoutMasterId r:id="rId14"/>
  </p:handoutMasterIdLst>
  <p:sldIdLst>
    <p:sldId id="257" r:id="rId2"/>
    <p:sldId id="261" r:id="rId3"/>
    <p:sldId id="262" r:id="rId4"/>
    <p:sldId id="259" r:id="rId5"/>
    <p:sldId id="263" r:id="rId6"/>
    <p:sldId id="264" r:id="rId7"/>
    <p:sldId id="265" r:id="rId8"/>
    <p:sldId id="266" r:id="rId9"/>
    <p:sldId id="267" r:id="rId10"/>
    <p:sldId id="268" r:id="rId11"/>
    <p:sldId id="269" r:id="rId12"/>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na Bancila" initials="IB" lastIdx="1" clrIdx="0">
    <p:extLst>
      <p:ext uri="{19B8F6BF-5375-455C-9EA6-DF929625EA0E}">
        <p15:presenceInfo xmlns:p15="http://schemas.microsoft.com/office/powerpoint/2012/main" userId="1c903180d65a32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344529"/>
    <a:srgbClr val="2B3922"/>
    <a:srgbClr val="2E3722"/>
    <a:srgbClr val="FCF7F1"/>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132" y="1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7T18:44:41.709" idx="1">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56774-82E7-4C41-945D-193248A457E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ro-RO"/>
        </a:p>
      </dgm:t>
    </dgm:pt>
    <dgm:pt modelId="{79ABC037-CE34-422E-B905-B43ABB6AA7E6}">
      <dgm:prSet phldrT="[Text]" custT="1"/>
      <dgm:spPr>
        <a:solidFill>
          <a:schemeClr val="accent2">
            <a:lumMod val="60000"/>
            <a:lumOff val="40000"/>
          </a:schemeClr>
        </a:solidFill>
      </dgm:spPr>
      <dgm:t>
        <a:bodyPr/>
        <a:lstStyle/>
        <a:p>
          <a:pPr>
            <a:buFont typeface="Wingdings" panose="05000000000000000000" pitchFamily="2" charset="2"/>
            <a:buChar char="ü"/>
          </a:pPr>
          <a:r>
            <a:rPr lang="en-US" sz="1400" b="1" dirty="0">
              <a:solidFill>
                <a:schemeClr val="tx1"/>
              </a:solidFill>
              <a:latin typeface="Arial" panose="020B0604020202020204" pitchFamily="34" charset="0"/>
              <a:cs typeface="Arial" panose="020B0604020202020204" pitchFamily="34" charset="0"/>
            </a:rPr>
            <a:t>Smoke Testing</a:t>
          </a:r>
          <a:endParaRPr lang="ro-RO" sz="1400" b="1" dirty="0">
            <a:solidFill>
              <a:schemeClr val="tx1"/>
            </a:solidFill>
          </a:endParaRPr>
        </a:p>
      </dgm:t>
    </dgm:pt>
    <dgm:pt modelId="{BA328CE8-B2AE-40FF-A0A2-C88FA415C5D3}" type="parTrans" cxnId="{CBC33F19-C96D-4853-8327-A2772C37D7CA}">
      <dgm:prSet/>
      <dgm:spPr/>
      <dgm:t>
        <a:bodyPr/>
        <a:lstStyle/>
        <a:p>
          <a:endParaRPr lang="ro-RO"/>
        </a:p>
      </dgm:t>
    </dgm:pt>
    <dgm:pt modelId="{5EBFD925-8FFD-40BA-83B3-7B7F864C1FDE}" type="sibTrans" cxnId="{CBC33F19-C96D-4853-8327-A2772C37D7CA}">
      <dgm:prSet/>
      <dgm:spPr/>
      <dgm:t>
        <a:bodyPr/>
        <a:lstStyle/>
        <a:p>
          <a:endParaRPr lang="ro-RO"/>
        </a:p>
      </dgm:t>
    </dgm:pt>
    <dgm:pt modelId="{A149DFA5-4C50-4AAF-B54D-9177941612F4}">
      <dgm:prSet phldrT="[Text]" custT="1"/>
      <dgm:spPr>
        <a:solidFill>
          <a:srgbClr val="FF0000"/>
        </a:solidFill>
      </dgm:spPr>
      <dgm:t>
        <a:bodyPr/>
        <a:lstStyle/>
        <a:p>
          <a:pPr>
            <a:buFont typeface="Wingdings" panose="05000000000000000000" pitchFamily="2" charset="2"/>
            <a:buChar char="ü"/>
          </a:pPr>
          <a:r>
            <a:rPr lang="en-US" sz="1400" b="1" dirty="0">
              <a:solidFill>
                <a:schemeClr val="tx1"/>
              </a:solidFill>
              <a:latin typeface="Arial" panose="020B0604020202020204" pitchFamily="34" charset="0"/>
              <a:cs typeface="Arial" panose="020B0604020202020204" pitchFamily="34" charset="0"/>
            </a:rPr>
            <a:t>Negative Testing</a:t>
          </a:r>
          <a:endParaRPr lang="ro-RO" sz="1400" b="1" dirty="0">
            <a:solidFill>
              <a:schemeClr val="tx1"/>
            </a:solidFill>
          </a:endParaRPr>
        </a:p>
      </dgm:t>
    </dgm:pt>
    <dgm:pt modelId="{DA226893-273B-455E-A256-9CAE359A4CAC}" type="parTrans" cxnId="{E92CEFD1-5C7E-4061-A156-2C6883A32F28}">
      <dgm:prSet/>
      <dgm:spPr/>
      <dgm:t>
        <a:bodyPr/>
        <a:lstStyle/>
        <a:p>
          <a:endParaRPr lang="ro-RO"/>
        </a:p>
      </dgm:t>
    </dgm:pt>
    <dgm:pt modelId="{56081F0A-2ADD-4207-834D-52477835298C}" type="sibTrans" cxnId="{E92CEFD1-5C7E-4061-A156-2C6883A32F28}">
      <dgm:prSet/>
      <dgm:spPr/>
      <dgm:t>
        <a:bodyPr/>
        <a:lstStyle/>
        <a:p>
          <a:endParaRPr lang="ro-RO"/>
        </a:p>
      </dgm:t>
    </dgm:pt>
    <dgm:pt modelId="{E16DD7E2-E0C2-4BA5-93E0-BD3FD42418DF}">
      <dgm:prSet phldrT="[Text]" custT="1"/>
      <dgm:spPr>
        <a:solidFill>
          <a:srgbClr val="FFFF00"/>
        </a:solidFill>
      </dgm:spPr>
      <dgm:t>
        <a:bodyPr/>
        <a:lstStyle/>
        <a:p>
          <a:r>
            <a:rPr lang="en-US" sz="1400" b="1" dirty="0">
              <a:solidFill>
                <a:schemeClr val="tx1"/>
              </a:solidFill>
              <a:latin typeface="Arial" panose="020B0604020202020204" pitchFamily="34" charset="0"/>
              <a:cs typeface="Arial" panose="020B0604020202020204" pitchFamily="34" charset="0"/>
            </a:rPr>
            <a:t>Ad-Hoc testing</a:t>
          </a:r>
          <a:endParaRPr lang="ro-RO" sz="1400" b="1" dirty="0">
            <a:solidFill>
              <a:schemeClr val="tx1"/>
            </a:solidFill>
          </a:endParaRPr>
        </a:p>
      </dgm:t>
    </dgm:pt>
    <dgm:pt modelId="{B4254C58-85DA-45C0-99AE-735A580A0779}" type="parTrans" cxnId="{DED61AA7-AD23-4EE9-AB4F-6F818E4D16B4}">
      <dgm:prSet/>
      <dgm:spPr/>
      <dgm:t>
        <a:bodyPr/>
        <a:lstStyle/>
        <a:p>
          <a:endParaRPr lang="ro-RO"/>
        </a:p>
      </dgm:t>
    </dgm:pt>
    <dgm:pt modelId="{5A5A714F-076C-47E2-9EBA-CCC609BDD59C}" type="sibTrans" cxnId="{DED61AA7-AD23-4EE9-AB4F-6F818E4D16B4}">
      <dgm:prSet/>
      <dgm:spPr/>
      <dgm:t>
        <a:bodyPr/>
        <a:lstStyle/>
        <a:p>
          <a:endParaRPr lang="ro-RO"/>
        </a:p>
      </dgm:t>
    </dgm:pt>
    <dgm:pt modelId="{AEA294CA-83E3-4D38-80A2-C2930C74632A}">
      <dgm:prSet phldrT="[Text]" custT="1"/>
      <dgm:spPr>
        <a:solidFill>
          <a:srgbClr val="00B050"/>
        </a:solidFill>
      </dgm:spPr>
      <dgm:t>
        <a:bodyPr/>
        <a:lstStyle/>
        <a:p>
          <a:pPr>
            <a:buFont typeface="Wingdings" panose="05000000000000000000" pitchFamily="2" charset="2"/>
            <a:buChar char="ü"/>
          </a:pPr>
          <a:r>
            <a:rPr lang="en-US" sz="1400" b="1" dirty="0">
              <a:solidFill>
                <a:schemeClr val="tx1"/>
              </a:solidFill>
              <a:latin typeface="Arial" panose="020B0604020202020204" pitchFamily="34" charset="0"/>
              <a:cs typeface="Arial" panose="020B0604020202020204" pitchFamily="34" charset="0"/>
            </a:rPr>
            <a:t>Positive Testing</a:t>
          </a:r>
          <a:endParaRPr lang="ro-RO" sz="1400" b="1" dirty="0">
            <a:solidFill>
              <a:schemeClr val="tx1"/>
            </a:solidFill>
          </a:endParaRPr>
        </a:p>
      </dgm:t>
    </dgm:pt>
    <dgm:pt modelId="{34B81144-076C-4F82-A314-E28F259AAB07}" type="parTrans" cxnId="{1DD68A39-6D4A-4489-B8F5-597A52B2AB35}">
      <dgm:prSet/>
      <dgm:spPr/>
      <dgm:t>
        <a:bodyPr/>
        <a:lstStyle/>
        <a:p>
          <a:endParaRPr lang="ro-RO"/>
        </a:p>
      </dgm:t>
    </dgm:pt>
    <dgm:pt modelId="{0CC82904-8AB4-48F3-869E-3EEF908FD1F4}" type="sibTrans" cxnId="{1DD68A39-6D4A-4489-B8F5-597A52B2AB35}">
      <dgm:prSet/>
      <dgm:spPr/>
      <dgm:t>
        <a:bodyPr/>
        <a:lstStyle/>
        <a:p>
          <a:endParaRPr lang="ro-RO"/>
        </a:p>
      </dgm:t>
    </dgm:pt>
    <dgm:pt modelId="{5AAB77E0-7541-4DF8-ABD4-5DD9F1C340DE}">
      <dgm:prSet phldrT="[Text]" custT="1"/>
      <dgm:spPr>
        <a:solidFill>
          <a:schemeClr val="tx1">
            <a:lumMod val="50000"/>
            <a:lumOff val="50000"/>
          </a:schemeClr>
        </a:solidFill>
      </dgm:spPr>
      <dgm:t>
        <a:bodyPr/>
        <a:lstStyle/>
        <a:p>
          <a:r>
            <a:rPr lang="en-US" sz="1400" b="1" dirty="0">
              <a:solidFill>
                <a:schemeClr val="tx1"/>
              </a:solidFill>
              <a:latin typeface="Arial" panose="020B0604020202020204" pitchFamily="34" charset="0"/>
              <a:cs typeface="Arial" panose="020B0604020202020204" pitchFamily="34" charset="0"/>
            </a:rPr>
            <a:t>End-to-end testing</a:t>
          </a:r>
          <a:endParaRPr lang="ro-RO" sz="1400" b="1" dirty="0">
            <a:solidFill>
              <a:schemeClr val="tx1"/>
            </a:solidFill>
          </a:endParaRPr>
        </a:p>
      </dgm:t>
    </dgm:pt>
    <dgm:pt modelId="{7619A1D7-6AEF-49A6-8843-7EFCA53F65EE}" type="parTrans" cxnId="{D8B8598A-5117-409A-882C-7F2DCCE978BB}">
      <dgm:prSet/>
      <dgm:spPr/>
      <dgm:t>
        <a:bodyPr/>
        <a:lstStyle/>
        <a:p>
          <a:endParaRPr lang="ro-RO"/>
        </a:p>
      </dgm:t>
    </dgm:pt>
    <dgm:pt modelId="{B5833668-B567-46D2-AA68-783B9BDC5634}" type="sibTrans" cxnId="{D8B8598A-5117-409A-882C-7F2DCCE978BB}">
      <dgm:prSet/>
      <dgm:spPr/>
      <dgm:t>
        <a:bodyPr/>
        <a:lstStyle/>
        <a:p>
          <a:endParaRPr lang="ro-RO"/>
        </a:p>
      </dgm:t>
    </dgm:pt>
    <dgm:pt modelId="{AF4D3631-B990-4F9B-B2D7-8B5E67372193}">
      <dgm:prSet phldrT="[Text]" custT="1"/>
      <dgm:spPr>
        <a:solidFill>
          <a:schemeClr val="accent6">
            <a:lumMod val="60000"/>
            <a:lumOff val="40000"/>
          </a:schemeClr>
        </a:solidFill>
      </dgm:spPr>
      <dgm:t>
        <a:bodyPr/>
        <a:lstStyle/>
        <a:p>
          <a:pPr>
            <a:buFont typeface="Wingdings" panose="05000000000000000000" pitchFamily="2" charset="2"/>
            <a:buChar char="ü"/>
          </a:pPr>
          <a:r>
            <a:rPr lang="en-US" sz="1400" b="1" dirty="0">
              <a:solidFill>
                <a:schemeClr val="tx1"/>
              </a:solidFill>
              <a:latin typeface="Arial" panose="020B0604020202020204" pitchFamily="34" charset="0"/>
              <a:cs typeface="Arial" panose="020B0604020202020204" pitchFamily="34" charset="0"/>
            </a:rPr>
            <a:t>Compatibility Testing</a:t>
          </a:r>
          <a:endParaRPr lang="ro-RO" sz="1400" b="1" dirty="0">
            <a:solidFill>
              <a:schemeClr val="tx1"/>
            </a:solidFill>
          </a:endParaRPr>
        </a:p>
      </dgm:t>
    </dgm:pt>
    <dgm:pt modelId="{2F9D0A76-468F-4AAB-87AA-021761728F50}" type="parTrans" cxnId="{7E708309-DFC8-40FA-A7A3-B80C9963385B}">
      <dgm:prSet/>
      <dgm:spPr/>
      <dgm:t>
        <a:bodyPr/>
        <a:lstStyle/>
        <a:p>
          <a:endParaRPr lang="ro-RO"/>
        </a:p>
      </dgm:t>
    </dgm:pt>
    <dgm:pt modelId="{8A520B37-73C9-4D93-901D-CEB870F24CB2}" type="sibTrans" cxnId="{7E708309-DFC8-40FA-A7A3-B80C9963385B}">
      <dgm:prSet/>
      <dgm:spPr/>
      <dgm:t>
        <a:bodyPr/>
        <a:lstStyle/>
        <a:p>
          <a:endParaRPr lang="ro-RO"/>
        </a:p>
      </dgm:t>
    </dgm:pt>
    <dgm:pt modelId="{A13F656A-7CE2-4C88-9DC7-A4D14FF89D6D}">
      <dgm:prSet phldrT="[Text]" custT="1"/>
      <dgm:spPr>
        <a:solidFill>
          <a:srgbClr val="0070C0"/>
        </a:solidFill>
      </dgm:spPr>
      <dgm:t>
        <a:bodyPr/>
        <a:lstStyle/>
        <a:p>
          <a:pPr>
            <a:buFont typeface="Wingdings" panose="05000000000000000000" pitchFamily="2" charset="2"/>
            <a:buChar char="ü"/>
          </a:pPr>
          <a:r>
            <a:rPr lang="en-US" sz="1400" b="1" dirty="0">
              <a:solidFill>
                <a:schemeClr val="tx1"/>
              </a:solidFill>
              <a:latin typeface="Arial" panose="020B0604020202020204" pitchFamily="34" charset="0"/>
              <a:cs typeface="Arial" panose="020B0604020202020204" pitchFamily="34" charset="0"/>
            </a:rPr>
            <a:t>Exploratory</a:t>
          </a:r>
          <a:endParaRPr lang="ro-RO" sz="14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400" b="1" dirty="0">
              <a:solidFill>
                <a:schemeClr val="tx1"/>
              </a:solidFill>
              <a:latin typeface="Arial" panose="020B0604020202020204" pitchFamily="34" charset="0"/>
              <a:cs typeface="Arial" panose="020B0604020202020204" pitchFamily="34" charset="0"/>
            </a:rPr>
            <a:t>Testing</a:t>
          </a:r>
          <a:endParaRPr lang="ro-RO" sz="1400" b="1" dirty="0">
            <a:solidFill>
              <a:schemeClr val="tx1"/>
            </a:solidFill>
          </a:endParaRPr>
        </a:p>
      </dgm:t>
    </dgm:pt>
    <dgm:pt modelId="{54064687-72E4-4FB2-8A2D-3E3BFC440244}" type="parTrans" cxnId="{81F908DA-6CAC-475B-9419-261EBAE6B09A}">
      <dgm:prSet/>
      <dgm:spPr/>
      <dgm:t>
        <a:bodyPr/>
        <a:lstStyle/>
        <a:p>
          <a:endParaRPr lang="ro-RO"/>
        </a:p>
      </dgm:t>
    </dgm:pt>
    <dgm:pt modelId="{E0FAE3E3-D14D-4E95-A0F1-92708F98B7C6}" type="sibTrans" cxnId="{81F908DA-6CAC-475B-9419-261EBAE6B09A}">
      <dgm:prSet/>
      <dgm:spPr/>
      <dgm:t>
        <a:bodyPr/>
        <a:lstStyle/>
        <a:p>
          <a:endParaRPr lang="ro-RO"/>
        </a:p>
      </dgm:t>
    </dgm:pt>
    <dgm:pt modelId="{F994FD54-210F-4EB5-9AC9-0627FBFCD3BE}" type="pres">
      <dgm:prSet presAssocID="{2B656774-82E7-4C41-945D-193248A457E8}" presName="Name0" presStyleCnt="0">
        <dgm:presLayoutVars>
          <dgm:chMax val="1"/>
          <dgm:chPref val="1"/>
          <dgm:dir/>
          <dgm:animOne val="branch"/>
          <dgm:animLvl val="lvl"/>
        </dgm:presLayoutVars>
      </dgm:prSet>
      <dgm:spPr/>
    </dgm:pt>
    <dgm:pt modelId="{BA2B3207-BDFF-4DB2-BCF3-5C5D31768BFA}" type="pres">
      <dgm:prSet presAssocID="{79ABC037-CE34-422E-B905-B43ABB6AA7E6}" presName="Parent" presStyleLbl="node0" presStyleIdx="0" presStyleCnt="1">
        <dgm:presLayoutVars>
          <dgm:chMax val="6"/>
          <dgm:chPref val="6"/>
        </dgm:presLayoutVars>
      </dgm:prSet>
      <dgm:spPr/>
    </dgm:pt>
    <dgm:pt modelId="{12F93B88-8755-412B-9CAF-7CED4B3A8688}" type="pres">
      <dgm:prSet presAssocID="{A149DFA5-4C50-4AAF-B54D-9177941612F4}" presName="Accent1" presStyleCnt="0"/>
      <dgm:spPr/>
    </dgm:pt>
    <dgm:pt modelId="{4BE899A8-EDD7-4664-85F9-C21D8A3B6B41}" type="pres">
      <dgm:prSet presAssocID="{A149DFA5-4C50-4AAF-B54D-9177941612F4}" presName="Accent" presStyleLbl="bgShp" presStyleIdx="0" presStyleCnt="6"/>
      <dgm:spPr/>
    </dgm:pt>
    <dgm:pt modelId="{EC384D2D-0E38-4C91-8EBF-8F7808B509A0}" type="pres">
      <dgm:prSet presAssocID="{A149DFA5-4C50-4AAF-B54D-9177941612F4}" presName="Child1" presStyleLbl="node1" presStyleIdx="0" presStyleCnt="6">
        <dgm:presLayoutVars>
          <dgm:chMax val="0"/>
          <dgm:chPref val="0"/>
          <dgm:bulletEnabled val="1"/>
        </dgm:presLayoutVars>
      </dgm:prSet>
      <dgm:spPr/>
    </dgm:pt>
    <dgm:pt modelId="{14C53716-8202-4C8E-83E6-E019A784E259}" type="pres">
      <dgm:prSet presAssocID="{E16DD7E2-E0C2-4BA5-93E0-BD3FD42418DF}" presName="Accent2" presStyleCnt="0"/>
      <dgm:spPr/>
    </dgm:pt>
    <dgm:pt modelId="{D0509291-3EFF-4F48-A957-80B8526FCA6D}" type="pres">
      <dgm:prSet presAssocID="{E16DD7E2-E0C2-4BA5-93E0-BD3FD42418DF}" presName="Accent" presStyleLbl="bgShp" presStyleIdx="1" presStyleCnt="6"/>
      <dgm:spPr/>
    </dgm:pt>
    <dgm:pt modelId="{1D986C71-DDD2-4AA2-8510-5172266C591C}" type="pres">
      <dgm:prSet presAssocID="{E16DD7E2-E0C2-4BA5-93E0-BD3FD42418DF}" presName="Child2" presStyleLbl="node1" presStyleIdx="1" presStyleCnt="6">
        <dgm:presLayoutVars>
          <dgm:chMax val="0"/>
          <dgm:chPref val="0"/>
          <dgm:bulletEnabled val="1"/>
        </dgm:presLayoutVars>
      </dgm:prSet>
      <dgm:spPr/>
    </dgm:pt>
    <dgm:pt modelId="{CD98DBB0-F702-4AD2-B63C-47118C06EB70}" type="pres">
      <dgm:prSet presAssocID="{AEA294CA-83E3-4D38-80A2-C2930C74632A}" presName="Accent3" presStyleCnt="0"/>
      <dgm:spPr/>
    </dgm:pt>
    <dgm:pt modelId="{881F2F2A-C985-4176-AA64-1C990B631A95}" type="pres">
      <dgm:prSet presAssocID="{AEA294CA-83E3-4D38-80A2-C2930C74632A}" presName="Accent" presStyleLbl="bgShp" presStyleIdx="2" presStyleCnt="6"/>
      <dgm:spPr/>
    </dgm:pt>
    <dgm:pt modelId="{A2936DF1-7916-487E-BE75-B4E74BA70048}" type="pres">
      <dgm:prSet presAssocID="{AEA294CA-83E3-4D38-80A2-C2930C74632A}" presName="Child3" presStyleLbl="node1" presStyleIdx="2" presStyleCnt="6">
        <dgm:presLayoutVars>
          <dgm:chMax val="0"/>
          <dgm:chPref val="0"/>
          <dgm:bulletEnabled val="1"/>
        </dgm:presLayoutVars>
      </dgm:prSet>
      <dgm:spPr/>
    </dgm:pt>
    <dgm:pt modelId="{5216959E-D3A1-440B-A9DD-9EA7C3562F82}" type="pres">
      <dgm:prSet presAssocID="{5AAB77E0-7541-4DF8-ABD4-5DD9F1C340DE}" presName="Accent4" presStyleCnt="0"/>
      <dgm:spPr/>
    </dgm:pt>
    <dgm:pt modelId="{7487D918-72E4-464C-AB67-2A18E2D2A048}" type="pres">
      <dgm:prSet presAssocID="{5AAB77E0-7541-4DF8-ABD4-5DD9F1C340DE}" presName="Accent" presStyleLbl="bgShp" presStyleIdx="3" presStyleCnt="6"/>
      <dgm:spPr/>
    </dgm:pt>
    <dgm:pt modelId="{3757FC5E-B890-4F11-A2AF-7D6790F4CA53}" type="pres">
      <dgm:prSet presAssocID="{5AAB77E0-7541-4DF8-ABD4-5DD9F1C340DE}" presName="Child4" presStyleLbl="node1" presStyleIdx="3" presStyleCnt="6">
        <dgm:presLayoutVars>
          <dgm:chMax val="0"/>
          <dgm:chPref val="0"/>
          <dgm:bulletEnabled val="1"/>
        </dgm:presLayoutVars>
      </dgm:prSet>
      <dgm:spPr/>
    </dgm:pt>
    <dgm:pt modelId="{80FB8C1A-8A95-4B8D-B799-F380EE9693EE}" type="pres">
      <dgm:prSet presAssocID="{AF4D3631-B990-4F9B-B2D7-8B5E67372193}" presName="Accent5" presStyleCnt="0"/>
      <dgm:spPr/>
    </dgm:pt>
    <dgm:pt modelId="{3984FD76-D0AB-4D2A-92F0-F52EEB221810}" type="pres">
      <dgm:prSet presAssocID="{AF4D3631-B990-4F9B-B2D7-8B5E67372193}" presName="Accent" presStyleLbl="bgShp" presStyleIdx="4" presStyleCnt="6"/>
      <dgm:spPr/>
    </dgm:pt>
    <dgm:pt modelId="{1FFCC345-1B57-405F-B428-39E3AE440A54}" type="pres">
      <dgm:prSet presAssocID="{AF4D3631-B990-4F9B-B2D7-8B5E67372193}" presName="Child5" presStyleLbl="node1" presStyleIdx="4" presStyleCnt="6">
        <dgm:presLayoutVars>
          <dgm:chMax val="0"/>
          <dgm:chPref val="0"/>
          <dgm:bulletEnabled val="1"/>
        </dgm:presLayoutVars>
      </dgm:prSet>
      <dgm:spPr/>
    </dgm:pt>
    <dgm:pt modelId="{551C3367-4B4B-4064-9335-E0E176E13803}" type="pres">
      <dgm:prSet presAssocID="{A13F656A-7CE2-4C88-9DC7-A4D14FF89D6D}" presName="Accent6" presStyleCnt="0"/>
      <dgm:spPr/>
    </dgm:pt>
    <dgm:pt modelId="{91853F54-A9D2-4755-9AEB-C5221E29F76E}" type="pres">
      <dgm:prSet presAssocID="{A13F656A-7CE2-4C88-9DC7-A4D14FF89D6D}" presName="Accent" presStyleLbl="bgShp" presStyleIdx="5" presStyleCnt="6"/>
      <dgm:spPr/>
    </dgm:pt>
    <dgm:pt modelId="{6DCC3E82-DB19-417F-83BC-409B284AD045}" type="pres">
      <dgm:prSet presAssocID="{A13F656A-7CE2-4C88-9DC7-A4D14FF89D6D}" presName="Child6" presStyleLbl="node1" presStyleIdx="5" presStyleCnt="6">
        <dgm:presLayoutVars>
          <dgm:chMax val="0"/>
          <dgm:chPref val="0"/>
          <dgm:bulletEnabled val="1"/>
        </dgm:presLayoutVars>
      </dgm:prSet>
      <dgm:spPr/>
    </dgm:pt>
  </dgm:ptLst>
  <dgm:cxnLst>
    <dgm:cxn modelId="{2D1B1E01-15B1-4617-87B8-0A31423196EF}" type="presOf" srcId="{5AAB77E0-7541-4DF8-ABD4-5DD9F1C340DE}" destId="{3757FC5E-B890-4F11-A2AF-7D6790F4CA53}" srcOrd="0" destOrd="0" presId="urn:microsoft.com/office/officeart/2011/layout/HexagonRadial"/>
    <dgm:cxn modelId="{13F6D304-C4C5-4F27-BF3A-3A39970C3708}" type="presOf" srcId="{AF4D3631-B990-4F9B-B2D7-8B5E67372193}" destId="{1FFCC345-1B57-405F-B428-39E3AE440A54}" srcOrd="0" destOrd="0" presId="urn:microsoft.com/office/officeart/2011/layout/HexagonRadial"/>
    <dgm:cxn modelId="{7E708309-DFC8-40FA-A7A3-B80C9963385B}" srcId="{79ABC037-CE34-422E-B905-B43ABB6AA7E6}" destId="{AF4D3631-B990-4F9B-B2D7-8B5E67372193}" srcOrd="4" destOrd="0" parTransId="{2F9D0A76-468F-4AAB-87AA-021761728F50}" sibTransId="{8A520B37-73C9-4D93-901D-CEB870F24CB2}"/>
    <dgm:cxn modelId="{CBC33F19-C96D-4853-8327-A2772C37D7CA}" srcId="{2B656774-82E7-4C41-945D-193248A457E8}" destId="{79ABC037-CE34-422E-B905-B43ABB6AA7E6}" srcOrd="0" destOrd="0" parTransId="{BA328CE8-B2AE-40FF-A0A2-C88FA415C5D3}" sibTransId="{5EBFD925-8FFD-40BA-83B3-7B7F864C1FDE}"/>
    <dgm:cxn modelId="{E1806820-45AD-4C25-B216-BAD103B977A5}" type="presOf" srcId="{E16DD7E2-E0C2-4BA5-93E0-BD3FD42418DF}" destId="{1D986C71-DDD2-4AA2-8510-5172266C591C}" srcOrd="0" destOrd="0" presId="urn:microsoft.com/office/officeart/2011/layout/HexagonRadial"/>
    <dgm:cxn modelId="{24142E30-9B51-440D-8F66-0864473965FB}" type="presOf" srcId="{A13F656A-7CE2-4C88-9DC7-A4D14FF89D6D}" destId="{6DCC3E82-DB19-417F-83BC-409B284AD045}" srcOrd="0" destOrd="0" presId="urn:microsoft.com/office/officeart/2011/layout/HexagonRadial"/>
    <dgm:cxn modelId="{57484431-4A4D-4C45-9757-072F7E4FA6E2}" type="presOf" srcId="{2B656774-82E7-4C41-945D-193248A457E8}" destId="{F994FD54-210F-4EB5-9AC9-0627FBFCD3BE}" srcOrd="0" destOrd="0" presId="urn:microsoft.com/office/officeart/2011/layout/HexagonRadial"/>
    <dgm:cxn modelId="{1DD68A39-6D4A-4489-B8F5-597A52B2AB35}" srcId="{79ABC037-CE34-422E-B905-B43ABB6AA7E6}" destId="{AEA294CA-83E3-4D38-80A2-C2930C74632A}" srcOrd="2" destOrd="0" parTransId="{34B81144-076C-4F82-A314-E28F259AAB07}" sibTransId="{0CC82904-8AB4-48F3-869E-3EEF908FD1F4}"/>
    <dgm:cxn modelId="{0005DC40-ACC2-46F1-A339-D65D41007D94}" type="presOf" srcId="{AEA294CA-83E3-4D38-80A2-C2930C74632A}" destId="{A2936DF1-7916-487E-BE75-B4E74BA70048}" srcOrd="0" destOrd="0" presId="urn:microsoft.com/office/officeart/2011/layout/HexagonRadial"/>
    <dgm:cxn modelId="{D8B8598A-5117-409A-882C-7F2DCCE978BB}" srcId="{79ABC037-CE34-422E-B905-B43ABB6AA7E6}" destId="{5AAB77E0-7541-4DF8-ABD4-5DD9F1C340DE}" srcOrd="3" destOrd="0" parTransId="{7619A1D7-6AEF-49A6-8843-7EFCA53F65EE}" sibTransId="{B5833668-B567-46D2-AA68-783B9BDC5634}"/>
    <dgm:cxn modelId="{1C52B993-3DA8-4765-AF56-EE4A0122699C}" type="presOf" srcId="{A149DFA5-4C50-4AAF-B54D-9177941612F4}" destId="{EC384D2D-0E38-4C91-8EBF-8F7808B509A0}" srcOrd="0" destOrd="0" presId="urn:microsoft.com/office/officeart/2011/layout/HexagonRadial"/>
    <dgm:cxn modelId="{BA5D2B95-3441-454F-8728-BB82622A4A3B}" type="presOf" srcId="{79ABC037-CE34-422E-B905-B43ABB6AA7E6}" destId="{BA2B3207-BDFF-4DB2-BCF3-5C5D31768BFA}" srcOrd="0" destOrd="0" presId="urn:microsoft.com/office/officeart/2011/layout/HexagonRadial"/>
    <dgm:cxn modelId="{DED61AA7-AD23-4EE9-AB4F-6F818E4D16B4}" srcId="{79ABC037-CE34-422E-B905-B43ABB6AA7E6}" destId="{E16DD7E2-E0C2-4BA5-93E0-BD3FD42418DF}" srcOrd="1" destOrd="0" parTransId="{B4254C58-85DA-45C0-99AE-735A580A0779}" sibTransId="{5A5A714F-076C-47E2-9EBA-CCC609BDD59C}"/>
    <dgm:cxn modelId="{E92CEFD1-5C7E-4061-A156-2C6883A32F28}" srcId="{79ABC037-CE34-422E-B905-B43ABB6AA7E6}" destId="{A149DFA5-4C50-4AAF-B54D-9177941612F4}" srcOrd="0" destOrd="0" parTransId="{DA226893-273B-455E-A256-9CAE359A4CAC}" sibTransId="{56081F0A-2ADD-4207-834D-52477835298C}"/>
    <dgm:cxn modelId="{81F908DA-6CAC-475B-9419-261EBAE6B09A}" srcId="{79ABC037-CE34-422E-B905-B43ABB6AA7E6}" destId="{A13F656A-7CE2-4C88-9DC7-A4D14FF89D6D}" srcOrd="5" destOrd="0" parTransId="{54064687-72E4-4FB2-8A2D-3E3BFC440244}" sibTransId="{E0FAE3E3-D14D-4E95-A0F1-92708F98B7C6}"/>
    <dgm:cxn modelId="{3CBCF876-C5F2-428A-8ACE-E390459F3AC3}" type="presParOf" srcId="{F994FD54-210F-4EB5-9AC9-0627FBFCD3BE}" destId="{BA2B3207-BDFF-4DB2-BCF3-5C5D31768BFA}" srcOrd="0" destOrd="0" presId="urn:microsoft.com/office/officeart/2011/layout/HexagonRadial"/>
    <dgm:cxn modelId="{1819354E-43C3-4A45-BDBF-AE5B2C0C4F96}" type="presParOf" srcId="{F994FD54-210F-4EB5-9AC9-0627FBFCD3BE}" destId="{12F93B88-8755-412B-9CAF-7CED4B3A8688}" srcOrd="1" destOrd="0" presId="urn:microsoft.com/office/officeart/2011/layout/HexagonRadial"/>
    <dgm:cxn modelId="{57735364-86C1-417C-BA00-9BED3B0EDC4A}" type="presParOf" srcId="{12F93B88-8755-412B-9CAF-7CED4B3A8688}" destId="{4BE899A8-EDD7-4664-85F9-C21D8A3B6B41}" srcOrd="0" destOrd="0" presId="urn:microsoft.com/office/officeart/2011/layout/HexagonRadial"/>
    <dgm:cxn modelId="{0DAB05B6-F922-448F-8A79-8FEA10A3514A}" type="presParOf" srcId="{F994FD54-210F-4EB5-9AC9-0627FBFCD3BE}" destId="{EC384D2D-0E38-4C91-8EBF-8F7808B509A0}" srcOrd="2" destOrd="0" presId="urn:microsoft.com/office/officeart/2011/layout/HexagonRadial"/>
    <dgm:cxn modelId="{46D66C09-9CB1-47A1-9F24-4B2FB462247B}" type="presParOf" srcId="{F994FD54-210F-4EB5-9AC9-0627FBFCD3BE}" destId="{14C53716-8202-4C8E-83E6-E019A784E259}" srcOrd="3" destOrd="0" presId="urn:microsoft.com/office/officeart/2011/layout/HexagonRadial"/>
    <dgm:cxn modelId="{BD397032-DE77-43B9-A9A2-2B0B6C88CF2E}" type="presParOf" srcId="{14C53716-8202-4C8E-83E6-E019A784E259}" destId="{D0509291-3EFF-4F48-A957-80B8526FCA6D}" srcOrd="0" destOrd="0" presId="urn:microsoft.com/office/officeart/2011/layout/HexagonRadial"/>
    <dgm:cxn modelId="{126016C0-D9FC-47E0-AB1F-1680EEDD710D}" type="presParOf" srcId="{F994FD54-210F-4EB5-9AC9-0627FBFCD3BE}" destId="{1D986C71-DDD2-4AA2-8510-5172266C591C}" srcOrd="4" destOrd="0" presId="urn:microsoft.com/office/officeart/2011/layout/HexagonRadial"/>
    <dgm:cxn modelId="{E1137E4D-D41A-4120-99CB-3D150E6ED2C5}" type="presParOf" srcId="{F994FD54-210F-4EB5-9AC9-0627FBFCD3BE}" destId="{CD98DBB0-F702-4AD2-B63C-47118C06EB70}" srcOrd="5" destOrd="0" presId="urn:microsoft.com/office/officeart/2011/layout/HexagonRadial"/>
    <dgm:cxn modelId="{00E8BB71-7BEF-4150-BF7C-AB4958D27B74}" type="presParOf" srcId="{CD98DBB0-F702-4AD2-B63C-47118C06EB70}" destId="{881F2F2A-C985-4176-AA64-1C990B631A95}" srcOrd="0" destOrd="0" presId="urn:microsoft.com/office/officeart/2011/layout/HexagonRadial"/>
    <dgm:cxn modelId="{E714CAAB-F7C7-45D0-B34F-B8E3FBE08C71}" type="presParOf" srcId="{F994FD54-210F-4EB5-9AC9-0627FBFCD3BE}" destId="{A2936DF1-7916-487E-BE75-B4E74BA70048}" srcOrd="6" destOrd="0" presId="urn:microsoft.com/office/officeart/2011/layout/HexagonRadial"/>
    <dgm:cxn modelId="{8ADB958B-27ED-4F31-AD14-C8E7C45B4D09}" type="presParOf" srcId="{F994FD54-210F-4EB5-9AC9-0627FBFCD3BE}" destId="{5216959E-D3A1-440B-A9DD-9EA7C3562F82}" srcOrd="7" destOrd="0" presId="urn:microsoft.com/office/officeart/2011/layout/HexagonRadial"/>
    <dgm:cxn modelId="{EC2324C1-862F-4A35-B357-B08702ECEFEB}" type="presParOf" srcId="{5216959E-D3A1-440B-A9DD-9EA7C3562F82}" destId="{7487D918-72E4-464C-AB67-2A18E2D2A048}" srcOrd="0" destOrd="0" presId="urn:microsoft.com/office/officeart/2011/layout/HexagonRadial"/>
    <dgm:cxn modelId="{4C4D6EB1-2034-4EDD-9578-84A6D37ED259}" type="presParOf" srcId="{F994FD54-210F-4EB5-9AC9-0627FBFCD3BE}" destId="{3757FC5E-B890-4F11-A2AF-7D6790F4CA53}" srcOrd="8" destOrd="0" presId="urn:microsoft.com/office/officeart/2011/layout/HexagonRadial"/>
    <dgm:cxn modelId="{0A8558D1-DE79-4AE0-97AD-969241727907}" type="presParOf" srcId="{F994FD54-210F-4EB5-9AC9-0627FBFCD3BE}" destId="{80FB8C1A-8A95-4B8D-B799-F380EE9693EE}" srcOrd="9" destOrd="0" presId="urn:microsoft.com/office/officeart/2011/layout/HexagonRadial"/>
    <dgm:cxn modelId="{C5B05F76-BD9F-4C8B-9F91-CF8BEAC19262}" type="presParOf" srcId="{80FB8C1A-8A95-4B8D-B799-F380EE9693EE}" destId="{3984FD76-D0AB-4D2A-92F0-F52EEB221810}" srcOrd="0" destOrd="0" presId="urn:microsoft.com/office/officeart/2011/layout/HexagonRadial"/>
    <dgm:cxn modelId="{BFF572DE-1976-4D91-B3D5-4F9211D9D014}" type="presParOf" srcId="{F994FD54-210F-4EB5-9AC9-0627FBFCD3BE}" destId="{1FFCC345-1B57-405F-B428-39E3AE440A54}" srcOrd="10" destOrd="0" presId="urn:microsoft.com/office/officeart/2011/layout/HexagonRadial"/>
    <dgm:cxn modelId="{D831EC82-BCF0-4543-8B56-76AEAE0E007A}" type="presParOf" srcId="{F994FD54-210F-4EB5-9AC9-0627FBFCD3BE}" destId="{551C3367-4B4B-4064-9335-E0E176E13803}" srcOrd="11" destOrd="0" presId="urn:microsoft.com/office/officeart/2011/layout/HexagonRadial"/>
    <dgm:cxn modelId="{873E2F78-9C09-4E18-966E-40DF2C7C9C0D}" type="presParOf" srcId="{551C3367-4B4B-4064-9335-E0E176E13803}" destId="{91853F54-A9D2-4755-9AEB-C5221E29F76E}" srcOrd="0" destOrd="0" presId="urn:microsoft.com/office/officeart/2011/layout/HexagonRadial"/>
    <dgm:cxn modelId="{E8816B0C-8F6B-4068-92E9-BC9466C3D96B}" type="presParOf" srcId="{F994FD54-210F-4EB5-9AC9-0627FBFCD3BE}" destId="{6DCC3E82-DB19-417F-83BC-409B284AD045}"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B3207-BDFF-4DB2-BCF3-5C5D31768BFA}">
      <dsp:nvSpPr>
        <dsp:cNvPr id="0" name=""/>
        <dsp:cNvSpPr/>
      </dsp:nvSpPr>
      <dsp:spPr>
        <a:xfrm>
          <a:off x="2680663" y="1859022"/>
          <a:ext cx="2362898" cy="2044003"/>
        </a:xfrm>
        <a:prstGeom prst="hexagon">
          <a:avLst>
            <a:gd name="adj" fmla="val 28570"/>
            <a:gd name="vf" fmla="val 115470"/>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b="1" kern="1200" dirty="0">
              <a:solidFill>
                <a:schemeClr val="tx1"/>
              </a:solidFill>
              <a:latin typeface="Arial" panose="020B0604020202020204" pitchFamily="34" charset="0"/>
              <a:cs typeface="Arial" panose="020B0604020202020204" pitchFamily="34" charset="0"/>
            </a:rPr>
            <a:t>Smoke Testing</a:t>
          </a:r>
          <a:endParaRPr lang="ro-RO" sz="1400" b="1" kern="1200" dirty="0">
            <a:solidFill>
              <a:schemeClr val="tx1"/>
            </a:solidFill>
          </a:endParaRPr>
        </a:p>
      </dsp:txBody>
      <dsp:txXfrm>
        <a:off x="3072228" y="2197742"/>
        <a:ext cx="1579768" cy="1366563"/>
      </dsp:txXfrm>
    </dsp:sp>
    <dsp:sp modelId="{D0509291-3EFF-4F48-A957-80B8526FCA6D}">
      <dsp:nvSpPr>
        <dsp:cNvPr id="0" name=""/>
        <dsp:cNvSpPr/>
      </dsp:nvSpPr>
      <dsp:spPr>
        <a:xfrm>
          <a:off x="4160291" y="881105"/>
          <a:ext cx="891514" cy="76815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84D2D-0E38-4C91-8EBF-8F7808B509A0}">
      <dsp:nvSpPr>
        <dsp:cNvPr id="0" name=""/>
        <dsp:cNvSpPr/>
      </dsp:nvSpPr>
      <dsp:spPr>
        <a:xfrm>
          <a:off x="2898320" y="0"/>
          <a:ext cx="1936378" cy="1675195"/>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b="1" kern="1200" dirty="0">
              <a:solidFill>
                <a:schemeClr val="tx1"/>
              </a:solidFill>
              <a:latin typeface="Arial" panose="020B0604020202020204" pitchFamily="34" charset="0"/>
              <a:cs typeface="Arial" panose="020B0604020202020204" pitchFamily="34" charset="0"/>
            </a:rPr>
            <a:t>Negative Testing</a:t>
          </a:r>
          <a:endParaRPr lang="ro-RO" sz="1400" b="1" kern="1200" dirty="0">
            <a:solidFill>
              <a:schemeClr val="tx1"/>
            </a:solidFill>
          </a:endParaRPr>
        </a:p>
      </dsp:txBody>
      <dsp:txXfrm>
        <a:off x="3219219" y="277616"/>
        <a:ext cx="1294580" cy="1119963"/>
      </dsp:txXfrm>
    </dsp:sp>
    <dsp:sp modelId="{881F2F2A-C985-4176-AA64-1C990B631A95}">
      <dsp:nvSpPr>
        <dsp:cNvPr id="0" name=""/>
        <dsp:cNvSpPr/>
      </dsp:nvSpPr>
      <dsp:spPr>
        <a:xfrm>
          <a:off x="5200758" y="2317151"/>
          <a:ext cx="891514" cy="76815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986C71-DDD2-4AA2-8510-5172266C591C}">
      <dsp:nvSpPr>
        <dsp:cNvPr id="0" name=""/>
        <dsp:cNvSpPr/>
      </dsp:nvSpPr>
      <dsp:spPr>
        <a:xfrm>
          <a:off x="4674204" y="1030357"/>
          <a:ext cx="1936378" cy="1675195"/>
        </a:xfrm>
        <a:prstGeom prst="hexagon">
          <a:avLst>
            <a:gd name="adj" fmla="val 28570"/>
            <a:gd name="vf" fmla="val 115470"/>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Ad-Hoc testing</a:t>
          </a:r>
          <a:endParaRPr lang="ro-RO" sz="1400" b="1" kern="1200" dirty="0">
            <a:solidFill>
              <a:schemeClr val="tx1"/>
            </a:solidFill>
          </a:endParaRPr>
        </a:p>
      </dsp:txBody>
      <dsp:txXfrm>
        <a:off x="4995103" y="1307973"/>
        <a:ext cx="1294580" cy="1119963"/>
      </dsp:txXfrm>
    </dsp:sp>
    <dsp:sp modelId="{7487D918-72E4-464C-AB67-2A18E2D2A048}">
      <dsp:nvSpPr>
        <dsp:cNvPr id="0" name=""/>
        <dsp:cNvSpPr/>
      </dsp:nvSpPr>
      <dsp:spPr>
        <a:xfrm>
          <a:off x="4477983" y="3938177"/>
          <a:ext cx="891514" cy="76815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36DF1-7916-487E-BE75-B4E74BA70048}">
      <dsp:nvSpPr>
        <dsp:cNvPr id="0" name=""/>
        <dsp:cNvSpPr/>
      </dsp:nvSpPr>
      <dsp:spPr>
        <a:xfrm>
          <a:off x="4674204" y="3055920"/>
          <a:ext cx="1936378" cy="1675195"/>
        </a:xfrm>
        <a:prstGeom prst="hexagon">
          <a:avLst>
            <a:gd name="adj" fmla="val 28570"/>
            <a:gd name="vf" fmla="val 115470"/>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b="1" kern="1200" dirty="0">
              <a:solidFill>
                <a:schemeClr val="tx1"/>
              </a:solidFill>
              <a:latin typeface="Arial" panose="020B0604020202020204" pitchFamily="34" charset="0"/>
              <a:cs typeface="Arial" panose="020B0604020202020204" pitchFamily="34" charset="0"/>
            </a:rPr>
            <a:t>Positive Testing</a:t>
          </a:r>
          <a:endParaRPr lang="ro-RO" sz="1400" b="1" kern="1200" dirty="0">
            <a:solidFill>
              <a:schemeClr val="tx1"/>
            </a:solidFill>
          </a:endParaRPr>
        </a:p>
      </dsp:txBody>
      <dsp:txXfrm>
        <a:off x="4995103" y="3333536"/>
        <a:ext cx="1294580" cy="1119963"/>
      </dsp:txXfrm>
    </dsp:sp>
    <dsp:sp modelId="{3984FD76-D0AB-4D2A-92F0-F52EEB221810}">
      <dsp:nvSpPr>
        <dsp:cNvPr id="0" name=""/>
        <dsp:cNvSpPr/>
      </dsp:nvSpPr>
      <dsp:spPr>
        <a:xfrm>
          <a:off x="2685060" y="4106446"/>
          <a:ext cx="891514" cy="76815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7FC5E-B890-4F11-A2AF-7D6790F4CA53}">
      <dsp:nvSpPr>
        <dsp:cNvPr id="0" name=""/>
        <dsp:cNvSpPr/>
      </dsp:nvSpPr>
      <dsp:spPr>
        <a:xfrm>
          <a:off x="2898320" y="4087429"/>
          <a:ext cx="1936378" cy="1675195"/>
        </a:xfrm>
        <a:prstGeom prst="hexagon">
          <a:avLst>
            <a:gd name="adj" fmla="val 28570"/>
            <a:gd name="vf" fmla="val 115470"/>
          </a:avLst>
        </a:prstGeom>
        <a:solidFill>
          <a:schemeClr val="tx1">
            <a:lumMod val="50000"/>
            <a:lumOff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panose="020B0604020202020204" pitchFamily="34" charset="0"/>
              <a:cs typeface="Arial" panose="020B0604020202020204" pitchFamily="34" charset="0"/>
            </a:rPr>
            <a:t>End-to-end testing</a:t>
          </a:r>
          <a:endParaRPr lang="ro-RO" sz="1400" b="1" kern="1200" dirty="0">
            <a:solidFill>
              <a:schemeClr val="tx1"/>
            </a:solidFill>
          </a:endParaRPr>
        </a:p>
      </dsp:txBody>
      <dsp:txXfrm>
        <a:off x="3219219" y="4365045"/>
        <a:ext cx="1294580" cy="1119963"/>
      </dsp:txXfrm>
    </dsp:sp>
    <dsp:sp modelId="{91853F54-A9D2-4755-9AEB-C5221E29F76E}">
      <dsp:nvSpPr>
        <dsp:cNvPr id="0" name=""/>
        <dsp:cNvSpPr/>
      </dsp:nvSpPr>
      <dsp:spPr>
        <a:xfrm>
          <a:off x="1627554" y="2670976"/>
          <a:ext cx="891514" cy="76815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CC345-1B57-405F-B428-39E3AE440A54}">
      <dsp:nvSpPr>
        <dsp:cNvPr id="0" name=""/>
        <dsp:cNvSpPr/>
      </dsp:nvSpPr>
      <dsp:spPr>
        <a:xfrm>
          <a:off x="1114191" y="3057072"/>
          <a:ext cx="1936378" cy="1675195"/>
        </a:xfrm>
        <a:prstGeom prst="hexagon">
          <a:avLst>
            <a:gd name="adj" fmla="val 28570"/>
            <a:gd name="vf" fmla="val 115470"/>
          </a:avLst>
        </a:prstGeom>
        <a:solidFill>
          <a:schemeClr val="accent6">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b="1" kern="1200" dirty="0">
              <a:solidFill>
                <a:schemeClr val="tx1"/>
              </a:solidFill>
              <a:latin typeface="Arial" panose="020B0604020202020204" pitchFamily="34" charset="0"/>
              <a:cs typeface="Arial" panose="020B0604020202020204" pitchFamily="34" charset="0"/>
            </a:rPr>
            <a:t>Compatibility Testing</a:t>
          </a:r>
          <a:endParaRPr lang="ro-RO" sz="1400" b="1" kern="1200" dirty="0">
            <a:solidFill>
              <a:schemeClr val="tx1"/>
            </a:solidFill>
          </a:endParaRPr>
        </a:p>
      </dsp:txBody>
      <dsp:txXfrm>
        <a:off x="1435090" y="3334688"/>
        <a:ext cx="1294580" cy="1119963"/>
      </dsp:txXfrm>
    </dsp:sp>
    <dsp:sp modelId="{6DCC3E82-DB19-417F-83BC-409B284AD045}">
      <dsp:nvSpPr>
        <dsp:cNvPr id="0" name=""/>
        <dsp:cNvSpPr/>
      </dsp:nvSpPr>
      <dsp:spPr>
        <a:xfrm>
          <a:off x="1114191" y="1028052"/>
          <a:ext cx="1936378" cy="1675195"/>
        </a:xfrm>
        <a:prstGeom prst="hexagon">
          <a:avLst>
            <a:gd name="adj" fmla="val 28570"/>
            <a:gd name="vf" fmla="val 11547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b="1" kern="1200" dirty="0">
              <a:solidFill>
                <a:schemeClr val="tx1"/>
              </a:solidFill>
              <a:latin typeface="Arial" panose="020B0604020202020204" pitchFamily="34" charset="0"/>
              <a:cs typeface="Arial" panose="020B0604020202020204" pitchFamily="34" charset="0"/>
            </a:rPr>
            <a:t>Exploratory</a:t>
          </a:r>
          <a:endParaRPr lang="ro-RO" sz="1400" b="1" kern="1200" dirty="0">
            <a:solidFill>
              <a:schemeClr val="tx1"/>
            </a:solidFill>
            <a:latin typeface="Arial" panose="020B0604020202020204" pitchFamily="34" charset="0"/>
            <a:cs typeface="Arial" panose="020B0604020202020204" pitchFamily="34" charset="0"/>
          </a:endParaRPr>
        </a:p>
        <a:p>
          <a:pPr marL="0" lvl="0" indent="0" algn="ctr" defTabSz="622300">
            <a:lnSpc>
              <a:spcPct val="90000"/>
            </a:lnSpc>
            <a:spcBef>
              <a:spcPct val="0"/>
            </a:spcBef>
            <a:spcAft>
              <a:spcPct val="35000"/>
            </a:spcAft>
            <a:buFont typeface="Wingdings" panose="05000000000000000000" pitchFamily="2" charset="2"/>
            <a:buNone/>
          </a:pPr>
          <a:r>
            <a:rPr lang="en-US" sz="1400" b="1" kern="1200" dirty="0">
              <a:solidFill>
                <a:schemeClr val="tx1"/>
              </a:solidFill>
              <a:latin typeface="Arial" panose="020B0604020202020204" pitchFamily="34" charset="0"/>
              <a:cs typeface="Arial" panose="020B0604020202020204" pitchFamily="34" charset="0"/>
            </a:rPr>
            <a:t>Testing</a:t>
          </a:r>
          <a:endParaRPr lang="ro-RO" sz="1400" b="1" kern="1200" dirty="0">
            <a:solidFill>
              <a:schemeClr val="tx1"/>
            </a:solidFill>
          </a:endParaRPr>
        </a:p>
      </dsp:txBody>
      <dsp:txXfrm>
        <a:off x="1435090" y="1305668"/>
        <a:ext cx="1294580" cy="111996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C7EF0D2-335E-4D1F-A667-B192E6336BCA}" type="datetime1">
              <a:rPr lang="ro-RO" smtClean="0"/>
              <a:t>07.02.2024</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0E9710-CC67-4A28-8E66-1EEC46516428}" type="datetime1">
              <a:rPr lang="ro-RO" smtClean="0"/>
              <a:t>07.02.2024</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Date Placeholder 3"/>
          <p:cNvSpPr>
            <a:spLocks noGrp="1"/>
          </p:cNvSpPr>
          <p:nvPr>
            <p:ph type="dt" idx="1"/>
          </p:nvPr>
        </p:nvSpPr>
        <p:spPr/>
        <p:txBody>
          <a:bodyPr/>
          <a:lstStyle/>
          <a:p>
            <a:pPr rtl="0"/>
            <a:fld id="{4E0E9710-CC67-4A28-8E66-1EEC46516428}" type="datetime1">
              <a:rPr lang="ro-RO" smtClean="0"/>
              <a:t>07.02.2024</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246626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Date Placeholder 3"/>
          <p:cNvSpPr>
            <a:spLocks noGrp="1"/>
          </p:cNvSpPr>
          <p:nvPr>
            <p:ph type="dt" idx="1"/>
          </p:nvPr>
        </p:nvSpPr>
        <p:spPr/>
        <p:txBody>
          <a:bodyPr/>
          <a:lstStyle/>
          <a:p>
            <a:pPr rtl="0"/>
            <a:fld id="{4E0E9710-CC67-4A28-8E66-1EEC46516428}" type="datetime1">
              <a:rPr lang="ro-RO" smtClean="0"/>
              <a:t>07.02.2024</a:t>
            </a:fld>
            <a:endParaRPr lang="en-US"/>
          </a:p>
        </p:txBody>
      </p:sp>
      <p:sp>
        <p:nvSpPr>
          <p:cNvPr id="5" name="Slide Number Placeholder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6073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5" name="Dreptunghi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Calibri" panose="020F0502020204030204" pitchFamily="34" charset="0"/>
              <a:cs typeface="Calibri" panose="020F0502020204030204" pitchFamily="34" charset="0"/>
            </a:endParaRPr>
          </a:p>
        </p:txBody>
      </p:sp>
      <p:sp useBgFill="1">
        <p:nvSpPr>
          <p:cNvPr id="10" name="Dreptunghi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reptunghi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reptunghi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drep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drep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drep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u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Calibri" panose="020F0502020204030204" pitchFamily="34" charset="0"/>
                <a:ea typeface="+mn-ea"/>
                <a:cs typeface="Calibri" panose="020F0502020204030204" pitchFamily="34" charset="0"/>
              </a:defRPr>
            </a:lvl1pPr>
          </a:lstStyle>
          <a:p>
            <a:pPr rtl="0"/>
            <a:r>
              <a:rPr lang="en-US"/>
              <a:t>Click to edit Master title style</a:t>
            </a:r>
            <a:endParaRPr lang="en-US" dirty="0"/>
          </a:p>
        </p:txBody>
      </p:sp>
      <p:sp>
        <p:nvSpPr>
          <p:cNvPr id="3" name="Subtitlu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Calibri" panose="020F0502020204030204" pitchFamily="34" charset="0"/>
                <a:cs typeface="Calibri" panose="020F0502020204030204" pitchFamily="34"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Substituent dată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Calibri" panose="020F0502020204030204" pitchFamily="34" charset="0"/>
                <a:cs typeface="Calibri" panose="020F0502020204030204" pitchFamily="34" charset="0"/>
              </a:defRPr>
            </a:lvl1pPr>
          </a:lstStyle>
          <a:p>
            <a:fld id="{6EEBF980-9A71-4820-BF04-86A5C2355DAB}" type="datetime1">
              <a:rPr lang="ro-RO" smtClean="0"/>
              <a:t>07.02.2024</a:t>
            </a:fld>
            <a:endParaRPr lang="en-US" dirty="0"/>
          </a:p>
        </p:txBody>
      </p:sp>
      <p:sp>
        <p:nvSpPr>
          <p:cNvPr id="21" name="Substituent subsol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Calibri" panose="020F0502020204030204" pitchFamily="34" charset="0"/>
                <a:cs typeface="Calibri" panose="020F0502020204030204" pitchFamily="34" charset="0"/>
              </a:defRPr>
            </a:lvl1pPr>
          </a:lstStyle>
          <a:p>
            <a:endParaRPr lang="en-US" dirty="0"/>
          </a:p>
        </p:txBody>
      </p:sp>
      <p:sp>
        <p:nvSpPr>
          <p:cNvPr id="22" name="Substituent număr diapozitiv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a:t>Click to edit Master title style</a:t>
            </a:r>
            <a:endParaRPr lang="en-US" dirty="0"/>
          </a:p>
        </p:txBody>
      </p:sp>
      <p:sp>
        <p:nvSpPr>
          <p:cNvPr id="3" name="Substituent text vertical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dată 3"/>
          <p:cNvSpPr>
            <a:spLocks noGrp="1"/>
          </p:cNvSpPr>
          <p:nvPr>
            <p:ph type="dt" sz="half" idx="10"/>
          </p:nvPr>
        </p:nvSpPr>
        <p:spPr/>
        <p:txBody>
          <a:bodyPr rtlCol="0"/>
          <a:lstStyle/>
          <a:p>
            <a:pPr rtl="0"/>
            <a:fld id="{B77D3D5F-20D6-4036-A683-09F6D695F4BE}" type="datetime1">
              <a:rPr lang="ro-RO" smtClean="0"/>
              <a:t>07.02.2024</a:t>
            </a:fld>
            <a:endParaRPr lang="en-US"/>
          </a:p>
        </p:txBody>
      </p:sp>
      <p:sp>
        <p:nvSpPr>
          <p:cNvPr id="5" name="Substituent subsol 4"/>
          <p:cNvSpPr>
            <a:spLocks noGrp="1"/>
          </p:cNvSpPr>
          <p:nvPr>
            <p:ph type="ftr" sz="quarter" idx="11"/>
          </p:nvPr>
        </p:nvSpPr>
        <p:spPr/>
        <p:txBody>
          <a:bodyPr rtlCol="0"/>
          <a:lstStyle/>
          <a:p>
            <a:pPr rtl="0"/>
            <a:endParaRPr lang="en-US"/>
          </a:p>
        </p:txBody>
      </p:sp>
      <p:sp>
        <p:nvSpPr>
          <p:cNvPr id="6" name="Substituent număr diapozitiv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Substituent text vertical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dată 3"/>
          <p:cNvSpPr>
            <a:spLocks noGrp="1"/>
          </p:cNvSpPr>
          <p:nvPr>
            <p:ph type="dt" sz="half" idx="10"/>
          </p:nvPr>
        </p:nvSpPr>
        <p:spPr/>
        <p:txBody>
          <a:bodyPr rtlCol="0"/>
          <a:lstStyle/>
          <a:p>
            <a:pPr rtl="0"/>
            <a:fld id="{3A97BE7A-DA78-4A2C-B214-16AA60B78E2F}" type="datetime1">
              <a:rPr lang="ro-RO" smtClean="0"/>
              <a:t>07.02.2024</a:t>
            </a:fld>
            <a:endParaRPr lang="en-US"/>
          </a:p>
        </p:txBody>
      </p:sp>
      <p:sp>
        <p:nvSpPr>
          <p:cNvPr id="5" name="Substituent subsol 4"/>
          <p:cNvSpPr>
            <a:spLocks noGrp="1"/>
          </p:cNvSpPr>
          <p:nvPr>
            <p:ph type="ftr" sz="quarter" idx="11"/>
          </p:nvPr>
        </p:nvSpPr>
        <p:spPr/>
        <p:txBody>
          <a:bodyPr rtlCol="0"/>
          <a:lstStyle/>
          <a:p>
            <a:pPr rtl="0"/>
            <a:endParaRPr lang="en-US"/>
          </a:p>
        </p:txBody>
      </p:sp>
      <p:sp>
        <p:nvSpPr>
          <p:cNvPr id="6" name="Substituent număr diapozitiv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a:t>Click to edit Master title style</a:t>
            </a:r>
            <a:endParaRPr lang="en-US" dirty="0"/>
          </a:p>
        </p:txBody>
      </p:sp>
      <p:sp>
        <p:nvSpPr>
          <p:cNvPr id="3" name="Substituent conținut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dată 3"/>
          <p:cNvSpPr>
            <a:spLocks noGrp="1"/>
          </p:cNvSpPr>
          <p:nvPr>
            <p:ph type="dt" sz="half" idx="10"/>
          </p:nvPr>
        </p:nvSpPr>
        <p:spPr/>
        <p:txBody>
          <a:bodyPr rtlCol="0"/>
          <a:lstStyle/>
          <a:p>
            <a:pPr rtl="0"/>
            <a:fld id="{B3BF7D7A-B012-4186-BCC1-BD61F6C8E232}" type="datetime1">
              <a:rPr lang="ro-RO" smtClean="0"/>
              <a:t>07.02.2024</a:t>
            </a:fld>
            <a:endParaRPr lang="en-US"/>
          </a:p>
        </p:txBody>
      </p:sp>
      <p:sp>
        <p:nvSpPr>
          <p:cNvPr id="5" name="Substituent subsol 4"/>
          <p:cNvSpPr>
            <a:spLocks noGrp="1"/>
          </p:cNvSpPr>
          <p:nvPr>
            <p:ph type="ftr" sz="quarter" idx="11"/>
          </p:nvPr>
        </p:nvSpPr>
        <p:spPr/>
        <p:txBody>
          <a:bodyPr rtlCol="0"/>
          <a:lstStyle/>
          <a:p>
            <a:pPr rtl="0"/>
            <a:endParaRPr lang="en-US"/>
          </a:p>
        </p:txBody>
      </p:sp>
      <p:sp>
        <p:nvSpPr>
          <p:cNvPr id="6" name="Substituent număr diapozitiv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15" name="Dreptunghi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Calibri" panose="020F0502020204030204" pitchFamily="34" charset="0"/>
              <a:cs typeface="Calibri" panose="020F0502020204030204" pitchFamily="34" charset="0"/>
            </a:endParaRPr>
          </a:p>
        </p:txBody>
      </p:sp>
      <p:sp useBgFill="1">
        <p:nvSpPr>
          <p:cNvPr id="23" name="Dreptunghi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reptunghi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reptunghi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p:cNvSpPr>
            <a:spLocks noGrp="1"/>
          </p:cNvSpPr>
          <p:nvPr>
            <p:ph type="title"/>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Calibri" panose="020F0502020204030204" pitchFamily="34" charset="0"/>
                <a:ea typeface="+mn-ea"/>
                <a:cs typeface="Calibri" panose="020F0502020204030204" pitchFamily="34" charset="0"/>
              </a:defRPr>
            </a:lvl1pPr>
          </a:lstStyle>
          <a:p>
            <a:pPr rtl="0"/>
            <a:r>
              <a:rPr lang="en-US"/>
              <a:t>Click to edit Master title style</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drep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drep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drep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ubstituent text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Calibri" panose="020F0502020204030204" pitchFamily="34" charset="0"/>
                <a:cs typeface="Calibri" panose="020F0502020204030204" pitchFamily="34" charset="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Substituent dată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Calibri" panose="020F0502020204030204" pitchFamily="34" charset="0"/>
                <a:ea typeface="+mn-ea"/>
                <a:cs typeface="Calibri" panose="020F0502020204030204" pitchFamily="34" charset="0"/>
              </a:defRPr>
            </a:lvl1pPr>
          </a:lstStyle>
          <a:p>
            <a:fld id="{31BB363B-317E-4C0A-BF38-D8FAF31CE9B7}" type="datetime1">
              <a:rPr lang="ro-RO" smtClean="0"/>
              <a:t>07.02.2024</a:t>
            </a:fld>
            <a:endParaRPr dirty="0"/>
          </a:p>
        </p:txBody>
      </p:sp>
      <p:sp>
        <p:nvSpPr>
          <p:cNvPr id="5" name="Substituent subsol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u 7"/>
          <p:cNvSpPr>
            <a:spLocks noGrp="1"/>
          </p:cNvSpPr>
          <p:nvPr>
            <p:ph type="title"/>
          </p:nvPr>
        </p:nvSpPr>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conținut 2"/>
          <p:cNvSpPr>
            <a:spLocks noGrp="1"/>
          </p:cNvSpPr>
          <p:nvPr>
            <p:ph sz="half" idx="1"/>
          </p:nvPr>
        </p:nvSpPr>
        <p:spPr>
          <a:xfrm>
            <a:off x="1066800" y="2103120"/>
            <a:ext cx="4663440" cy="3749040"/>
          </a:xfrm>
        </p:spPr>
        <p:txBody>
          <a:bodyPr rtlCol="0"/>
          <a:lstStyle>
            <a:lvl1pPr>
              <a:defRPr sz="1800">
                <a:latin typeface="Calibri" panose="020F0502020204030204" pitchFamily="34" charset="0"/>
                <a:cs typeface="Calibri" panose="020F0502020204030204" pitchFamily="34" charset="0"/>
              </a:defRPr>
            </a:lvl1pPr>
            <a:lvl2pPr>
              <a:defRPr sz="1600">
                <a:latin typeface="Calibri" panose="020F0502020204030204" pitchFamily="34" charset="0"/>
                <a:cs typeface="Calibri" panose="020F0502020204030204" pitchFamily="34" charset="0"/>
              </a:defRPr>
            </a:lvl2pPr>
            <a:lvl3pPr>
              <a:defRPr sz="14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atin typeface="Calibri" panose="020F0502020204030204" pitchFamily="34" charset="0"/>
                <a:cs typeface="Calibri" panose="020F0502020204030204" pitchFamily="34" charset="0"/>
              </a:defRPr>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conținut 3"/>
          <p:cNvSpPr>
            <a:spLocks noGrp="1"/>
          </p:cNvSpPr>
          <p:nvPr>
            <p:ph sz="half" idx="2"/>
          </p:nvPr>
        </p:nvSpPr>
        <p:spPr>
          <a:xfrm>
            <a:off x="6461760" y="2103120"/>
            <a:ext cx="4663440" cy="3749040"/>
          </a:xfrm>
        </p:spPr>
        <p:txBody>
          <a:bodyPr rtlCol="0"/>
          <a:lstStyle>
            <a:lvl1pPr>
              <a:defRPr sz="1800">
                <a:latin typeface="Calibri" panose="020F0502020204030204" pitchFamily="34" charset="0"/>
                <a:cs typeface="Calibri" panose="020F0502020204030204" pitchFamily="34" charset="0"/>
              </a:defRPr>
            </a:lvl1pPr>
            <a:lvl2pPr>
              <a:defRPr sz="1600">
                <a:latin typeface="Calibri" panose="020F0502020204030204" pitchFamily="34" charset="0"/>
                <a:cs typeface="Calibri" panose="020F0502020204030204" pitchFamily="34" charset="0"/>
              </a:defRPr>
            </a:lvl2pPr>
            <a:lvl3pPr>
              <a:defRPr sz="14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atin typeface="Calibri" panose="020F0502020204030204" pitchFamily="34" charset="0"/>
                <a:cs typeface="Calibri" panose="020F0502020204030204" pitchFamily="34" charset="0"/>
              </a:defRPr>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B5938820-1DB3-40F9-B02E-D29AF7630138}" type="datetime1">
              <a:rPr lang="ro-RO" smtClean="0"/>
              <a:t>07.02.2024</a:t>
            </a:fld>
            <a:endParaRPr lang="en-US"/>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text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Calibri" panose="020F0502020204030204" pitchFamily="34" charset="0"/>
                <a:cs typeface="Calibri" panose="020F0502020204030204" pitchFamily="34" charset="0"/>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Substituent conținut 3"/>
          <p:cNvSpPr>
            <a:spLocks noGrp="1"/>
          </p:cNvSpPr>
          <p:nvPr>
            <p:ph sz="half" idx="2"/>
          </p:nvPr>
        </p:nvSpPr>
        <p:spPr>
          <a:xfrm>
            <a:off x="1069848" y="2792472"/>
            <a:ext cx="4663440" cy="3163825"/>
          </a:xfrm>
        </p:spPr>
        <p:txBody>
          <a:bodyPr rtlCol="0"/>
          <a:lstStyle>
            <a:lvl1pPr>
              <a:defRPr sz="1800">
                <a:latin typeface="Calibri" panose="020F0502020204030204" pitchFamily="34" charset="0"/>
                <a:cs typeface="Calibri" panose="020F0502020204030204" pitchFamily="34" charset="0"/>
              </a:defRPr>
            </a:lvl1pPr>
            <a:lvl2pPr>
              <a:defRPr sz="1600">
                <a:latin typeface="Calibri" panose="020F0502020204030204" pitchFamily="34" charset="0"/>
                <a:cs typeface="Calibri" panose="020F0502020204030204" pitchFamily="34" charset="0"/>
              </a:defRPr>
            </a:lvl2pPr>
            <a:lvl3pPr>
              <a:defRPr sz="14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atin typeface="Calibri" panose="020F0502020204030204" pitchFamily="34" charset="0"/>
                <a:cs typeface="Calibri" panose="020F0502020204030204" pitchFamily="34" charset="0"/>
              </a:defRPr>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
          </a:p>
        </p:txBody>
      </p:sp>
      <p:sp>
        <p:nvSpPr>
          <p:cNvPr id="5" name="Substituent text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latin typeface="Calibri" panose="020F0502020204030204" pitchFamily="34" charset="0"/>
                <a:cs typeface="Calibri" panose="020F0502020204030204" pitchFamily="34" charset="0"/>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Substituent conținut 5"/>
          <p:cNvSpPr>
            <a:spLocks noGrp="1"/>
          </p:cNvSpPr>
          <p:nvPr>
            <p:ph sz="quarter" idx="4"/>
          </p:nvPr>
        </p:nvSpPr>
        <p:spPr>
          <a:xfrm>
            <a:off x="6458712" y="2792471"/>
            <a:ext cx="4663440" cy="3164509"/>
          </a:xfrm>
        </p:spPr>
        <p:txBody>
          <a:bodyPr rtlCol="0"/>
          <a:lstStyle>
            <a:lvl1pPr>
              <a:defRPr sz="1800">
                <a:latin typeface="Calibri" panose="020F0502020204030204" pitchFamily="34" charset="0"/>
                <a:cs typeface="Calibri" panose="020F0502020204030204" pitchFamily="34" charset="0"/>
              </a:defRPr>
            </a:lvl1pPr>
            <a:lvl2pPr>
              <a:defRPr sz="1600">
                <a:latin typeface="Calibri" panose="020F0502020204030204" pitchFamily="34" charset="0"/>
                <a:cs typeface="Calibri" panose="020F0502020204030204" pitchFamily="34" charset="0"/>
              </a:defRPr>
            </a:lvl2pPr>
            <a:lvl3pPr>
              <a:defRPr sz="14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atin typeface="Calibri" panose="020F0502020204030204" pitchFamily="34" charset="0"/>
                <a:cs typeface="Calibri" panose="020F0502020204030204" pitchFamily="34" charset="0"/>
              </a:defRPr>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o"/>
          </a:p>
        </p:txBody>
      </p:sp>
      <p:sp>
        <p:nvSpPr>
          <p:cNvPr id="7" name="Substituent dată 6"/>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E708D9E9-008A-4B59-B735-99ED19F7C54F}" type="datetime1">
              <a:rPr lang="ro-RO" smtClean="0"/>
              <a:t>07.02.2024</a:t>
            </a:fld>
            <a:endParaRPr lang="en-US"/>
          </a:p>
        </p:txBody>
      </p:sp>
      <p:sp>
        <p:nvSpPr>
          <p:cNvPr id="8" name="Substituent subsol 7"/>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a:p>
        </p:txBody>
      </p:sp>
      <p:sp>
        <p:nvSpPr>
          <p:cNvPr id="9" name="Substituent număr diapozitiv 8"/>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a:t>Click to edit Master title style</a:t>
            </a:r>
            <a:endParaRPr lang="en-US" dirty="0"/>
          </a:p>
        </p:txBody>
      </p:sp>
      <p:sp>
        <p:nvSpPr>
          <p:cNvPr id="3" name="Substituent dată 2"/>
          <p:cNvSpPr>
            <a:spLocks noGrp="1"/>
          </p:cNvSpPr>
          <p:nvPr>
            <p:ph type="dt" sz="half" idx="10"/>
          </p:nvPr>
        </p:nvSpPr>
        <p:spPr/>
        <p:txBody>
          <a:bodyPr rtlCol="0"/>
          <a:lstStyle/>
          <a:p>
            <a:pPr rtl="0"/>
            <a:fld id="{CE57A5DE-D174-4952-896B-0162FA9FE363}" type="datetime1">
              <a:rPr lang="ro-RO" smtClean="0"/>
              <a:t>07.02.2024</a:t>
            </a:fld>
            <a:endParaRPr lang="en-US"/>
          </a:p>
        </p:txBody>
      </p:sp>
      <p:sp>
        <p:nvSpPr>
          <p:cNvPr id="4" name="Substituent subsol 3"/>
          <p:cNvSpPr>
            <a:spLocks noGrp="1"/>
          </p:cNvSpPr>
          <p:nvPr>
            <p:ph type="ftr" sz="quarter" idx="11"/>
          </p:nvPr>
        </p:nvSpPr>
        <p:spPr/>
        <p:txBody>
          <a:bodyPr rtlCol="0"/>
          <a:lstStyle/>
          <a:p>
            <a:pPr rtl="0"/>
            <a:endParaRPr lang="en-US"/>
          </a:p>
        </p:txBody>
      </p:sp>
      <p:sp>
        <p:nvSpPr>
          <p:cNvPr id="5" name="Substituent număr diapozitiv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E7EDEFE5-489D-44EA-A405-1E30AA0C0DC6}" type="datetime1">
              <a:rPr lang="ro-RO" smtClean="0"/>
              <a:t>07.02.2024</a:t>
            </a:fld>
            <a:endParaRPr lang="en-US"/>
          </a:p>
        </p:txBody>
      </p:sp>
      <p:sp>
        <p:nvSpPr>
          <p:cNvPr id="3" name="Substituent subsol 2"/>
          <p:cNvSpPr>
            <a:spLocks noGrp="1"/>
          </p:cNvSpPr>
          <p:nvPr>
            <p:ph type="ftr" sz="quarter" idx="11"/>
          </p:nvPr>
        </p:nvSpPr>
        <p:spPr/>
        <p:txBody>
          <a:bodyPr rtlCol="0"/>
          <a:lstStyle/>
          <a:p>
            <a:pPr rtl="0"/>
            <a:endParaRPr lang="en-US"/>
          </a:p>
        </p:txBody>
      </p:sp>
      <p:sp>
        <p:nvSpPr>
          <p:cNvPr id="4" name="Substituent număr diapozitiv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10" name="Dreptunghi 9">
            <a:extLst>
              <a:ext uri="{FF2B5EF4-FFF2-40B4-BE49-F238E27FC236}">
                <a16:creationId xmlns:a16="http://schemas.microsoft.com/office/drawing/2014/main" id="{D5E1BBF9-8BEF-4353-BA68-30AAF9EBD8D8}"/>
              </a:ext>
            </a:extLst>
          </p:cNvPr>
          <p:cNvSpPr/>
          <p:nvPr/>
        </p:nvSpPr>
        <p:spPr>
          <a:xfrm>
            <a:off x="8137918"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reptunghi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u 1"/>
          <p:cNvSpPr>
            <a:spLocks noGrp="1"/>
          </p:cNvSpPr>
          <p:nvPr>
            <p:ph type="title" hasCustomPrompt="1"/>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Calibri" panose="020F0502020204030204" pitchFamily="34" charset="0"/>
                <a:ea typeface="+mn-ea"/>
                <a:cs typeface="Calibri" panose="020F0502020204030204" pitchFamily="34" charset="0"/>
              </a:defRPr>
            </a:lvl1pPr>
          </a:lstStyle>
          <a:p>
            <a:pPr rtl="0"/>
            <a:r>
              <a:rPr lang="ro" dirty="0"/>
              <a:t>Faceți clic pentru a</a:t>
            </a:r>
            <a:r>
              <a:rPr lang="en-US" dirty="0"/>
              <a:t> </a:t>
            </a:r>
            <a:r>
              <a:rPr lang="ro" dirty="0"/>
              <a:t>edita stilul de titlu coordonator</a:t>
            </a:r>
            <a:endParaRPr lang="en-US" dirty="0"/>
          </a:p>
        </p:txBody>
      </p:sp>
      <p:sp>
        <p:nvSpPr>
          <p:cNvPr id="3" name="Substituent conținut 2"/>
          <p:cNvSpPr>
            <a:spLocks noGrp="1"/>
          </p:cNvSpPr>
          <p:nvPr>
            <p:ph idx="1"/>
          </p:nvPr>
        </p:nvSpPr>
        <p:spPr>
          <a:xfrm>
            <a:off x="685800" y="609600"/>
            <a:ext cx="6858000" cy="5334000"/>
          </a:xfrm>
        </p:spPr>
        <p:txBody>
          <a:bodyPr rtlCol="0"/>
          <a:lstStyle>
            <a:lvl1pPr>
              <a:defRPr sz="1900">
                <a:latin typeface="Calibri" panose="020F0502020204030204" pitchFamily="34" charset="0"/>
                <a:cs typeface="Calibri" panose="020F0502020204030204" pitchFamily="34" charset="0"/>
              </a:defRPr>
            </a:lvl1pPr>
            <a:lvl2pPr>
              <a:defRPr sz="1600">
                <a:latin typeface="Calibri" panose="020F0502020204030204" pitchFamily="34" charset="0"/>
                <a:cs typeface="Calibri" panose="020F0502020204030204" pitchFamily="34" charset="0"/>
              </a:defRPr>
            </a:lvl2pPr>
            <a:lvl3pPr>
              <a:defRPr sz="1400">
                <a:latin typeface="Calibri" panose="020F0502020204030204" pitchFamily="34" charset="0"/>
                <a:cs typeface="Calibri" panose="020F0502020204030204" pitchFamily="34" charset="0"/>
              </a:defRPr>
            </a:lvl3pPr>
            <a:lvl4pPr>
              <a:defRPr sz="1400">
                <a:latin typeface="Calibri" panose="020F0502020204030204" pitchFamily="34" charset="0"/>
                <a:cs typeface="Calibri" panose="020F0502020204030204" pitchFamily="34" charset="0"/>
              </a:defRPr>
            </a:lvl4pPr>
            <a:lvl5pPr>
              <a:defRPr sz="1400">
                <a:latin typeface="Calibri" panose="020F0502020204030204" pitchFamily="34" charset="0"/>
                <a:cs typeface="Calibri" panose="020F0502020204030204" pitchFamily="34" charset="0"/>
              </a:defRPr>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text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Substituent dată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latin typeface="Calibri" panose="020F0502020204030204" pitchFamily="34" charset="0"/>
                <a:cs typeface="Calibri" panose="020F0502020204030204" pitchFamily="34" charset="0"/>
              </a:defRPr>
            </a:lvl1pPr>
          </a:lstStyle>
          <a:p>
            <a:fld id="{4AB9A498-A2A6-4457-B172-3011A0D4D2BD}" type="datetime1">
              <a:rPr lang="ro-RO" smtClean="0"/>
              <a:t>07.02.2024</a:t>
            </a:fld>
            <a:endParaRPr lang="en-US"/>
          </a:p>
        </p:txBody>
      </p:sp>
      <p:sp>
        <p:nvSpPr>
          <p:cNvPr id="9" name="Substituent subsol 8"/>
          <p:cNvSpPr>
            <a:spLocks noGrp="1"/>
          </p:cNvSpPr>
          <p:nvPr>
            <p:ph type="ftr" sz="quarter" idx="11"/>
          </p:nvPr>
        </p:nvSpPr>
        <p:spPr>
          <a:xfrm>
            <a:off x="685801" y="6035040"/>
            <a:ext cx="4584700" cy="365760"/>
          </a:xfrm>
        </p:spPr>
        <p:txBody>
          <a:bodyPr rtlCol="0"/>
          <a:lstStyle>
            <a:lvl1pPr algn="l">
              <a:defRPr>
                <a:latin typeface="Calibri" panose="020F0502020204030204" pitchFamily="34" charset="0"/>
                <a:cs typeface="Calibri" panose="020F0502020204030204" pitchFamily="34" charset="0"/>
              </a:defRPr>
            </a:lvl1pPr>
          </a:lstStyle>
          <a:p>
            <a:endParaRPr lang="en-US"/>
          </a:p>
        </p:txBody>
      </p:sp>
      <p:sp>
        <p:nvSpPr>
          <p:cNvPr id="11" name="Substituent număr diapozitiv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Dreptunghi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stituent imagin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o" dirty="0"/>
              <a:t>Faceți clic pe pictogramă pentru a adăuga o</a:t>
            </a:r>
            <a:r>
              <a:rPr lang="en-US" dirty="0"/>
              <a:t> </a:t>
            </a:r>
            <a:r>
              <a:rPr lang="ro" dirty="0"/>
              <a:t>imagine</a:t>
            </a:r>
            <a:endParaRPr lang="en-US" dirty="0"/>
          </a:p>
        </p:txBody>
      </p:sp>
      <p:sp>
        <p:nvSpPr>
          <p:cNvPr id="5" name="Substituent dată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Calibri" panose="020F0502020204030204" pitchFamily="34" charset="0"/>
                <a:cs typeface="Calibri" panose="020F0502020204030204" pitchFamily="34" charset="0"/>
              </a:defRPr>
            </a:lvl1pPr>
          </a:lstStyle>
          <a:p>
            <a:fld id="{393B2E9D-C9EE-4F43-9276-0613AC4AE6E8}" type="datetime1">
              <a:rPr lang="ro-RO" smtClean="0"/>
              <a:t>07.02.2024</a:t>
            </a:fld>
            <a:endParaRPr lang="en-US" dirty="0"/>
          </a:p>
        </p:txBody>
      </p:sp>
      <p:sp>
        <p:nvSpPr>
          <p:cNvPr id="6" name="Substituent subsol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Calibri" panose="020F0502020204030204" pitchFamily="34" charset="0"/>
                <a:ea typeface="+mn-ea"/>
                <a:cs typeface="Calibri" panose="020F0502020204030204" pitchFamily="34" charset="0"/>
              </a:defRPr>
            </a:lvl1pPr>
          </a:lstStyle>
          <a:p>
            <a:pPr algn="l"/>
            <a:endParaRPr lang="ro-RO"/>
          </a:p>
        </p:txBody>
      </p:sp>
      <p:sp>
        <p:nvSpPr>
          <p:cNvPr id="7" name="Substituent număr diapozitiv 6"/>
          <p:cNvSpPr>
            <a:spLocks noGrp="1"/>
          </p:cNvSpPr>
          <p:nvPr>
            <p:ph type="sldNum" sz="quarter" idx="12"/>
          </p:nvPr>
        </p:nvSpPr>
        <p:spPr>
          <a:xfrm>
            <a:off x="10396728" y="6035040"/>
            <a:ext cx="1225296" cy="365760"/>
          </a:xfrm>
        </p:spPr>
        <p:txBody>
          <a:bodyPr rtlCol="0"/>
          <a:lstStyle>
            <a:lvl1pPr>
              <a:defRPr>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a:p>
        </p:txBody>
      </p:sp>
      <p:sp>
        <p:nvSpPr>
          <p:cNvPr id="12" name="Dreptunghi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u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4" name="Substituent text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reptunghi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Calibri" panose="020F0502020204030204" pitchFamily="34" charset="0"/>
              <a:cs typeface="Calibri" panose="020F0502020204030204" pitchFamily="34" charset="0"/>
            </a:endParaRPr>
          </a:p>
        </p:txBody>
      </p:sp>
      <p:sp>
        <p:nvSpPr>
          <p:cNvPr id="7" name="Dreptunghi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reptunghi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ubstituent titl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o"/>
              <a:t>Faceți clic pentru a edita stilul de titlu coordonator</a:t>
            </a:r>
            <a:endParaRPr lang="en-US" dirty="0"/>
          </a:p>
        </p:txBody>
      </p:sp>
      <p:sp>
        <p:nvSpPr>
          <p:cNvPr id="3" name="Substituent text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o"/>
              <a:t>Faceți clic pentru a edita stilurile de text coordonator</a:t>
            </a:r>
          </a:p>
          <a:p>
            <a:pPr lvl="1" rtl="0"/>
            <a:r>
              <a:rPr lang="ro"/>
              <a:t>Al doilea nivel</a:t>
            </a:r>
          </a:p>
          <a:p>
            <a:pPr lvl="2" rtl="0"/>
            <a:r>
              <a:rPr lang="ro"/>
              <a:t>Al treilea nivel</a:t>
            </a:r>
          </a:p>
          <a:p>
            <a:pPr lvl="3" rtl="0"/>
            <a:r>
              <a:rPr lang="ro"/>
              <a:t>Al patrulea nivel</a:t>
            </a:r>
          </a:p>
          <a:p>
            <a:pPr lvl="4" rtl="0"/>
            <a:r>
              <a:rPr lang="ro"/>
              <a:t>Al cincilea nivel</a:t>
            </a:r>
            <a:endParaRPr lang="en-US" dirty="0"/>
          </a:p>
        </p:txBody>
      </p:sp>
      <p:sp>
        <p:nvSpPr>
          <p:cNvPr id="4" name="Substituent dată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Calibri" panose="020F0502020204030204" pitchFamily="34" charset="0"/>
                <a:cs typeface="Calibri" panose="020F0502020204030204" pitchFamily="34" charset="0"/>
              </a:defRPr>
            </a:lvl1pPr>
          </a:lstStyle>
          <a:p>
            <a:fld id="{5BDCABB6-D211-4A3C-A8D0-30CDF488E3C0}" type="datetime1">
              <a:rPr lang="ro-RO" smtClean="0"/>
              <a:t>07.02.2024</a:t>
            </a:fld>
            <a:endParaRPr lang="en-US" dirty="0"/>
          </a:p>
        </p:txBody>
      </p:sp>
      <p:sp>
        <p:nvSpPr>
          <p:cNvPr id="5" name="Substituent subsol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Calibri" panose="020F0502020204030204" pitchFamily="34" charset="0"/>
                <a:cs typeface="Calibri" panose="020F050202020403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Calibri" panose="020F0502020204030204" pitchFamily="34" charset="0"/>
          <a:ea typeface="+mn-ea"/>
          <a:cs typeface="Calibri" panose="020F0502020204030204" pitchFamily="34" charset="0"/>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Calibri" panose="020F0502020204030204" pitchFamily="34" charset="0"/>
          <a:ea typeface="+mn-ea"/>
          <a:cs typeface="Calibri" panose="020F050202020403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Calibri" panose="020F0502020204030204" pitchFamily="34" charset="0"/>
          <a:ea typeface="+mn-ea"/>
          <a:cs typeface="Calibri" panose="020F050202020403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8.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ine 5" descr="Siglă văzută de aproape&#10;&#10;Descriere generată automa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Dreptunghi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reptunghi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u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ro" sz="4400" dirty="0">
                <a:solidFill>
                  <a:schemeClr val="tx1"/>
                </a:solidFill>
              </a:rPr>
              <a:t>WEB APPLICATION</a:t>
            </a:r>
            <a:br>
              <a:rPr lang="ro" sz="4400" dirty="0">
                <a:solidFill>
                  <a:schemeClr val="tx1"/>
                </a:solidFill>
              </a:rPr>
            </a:br>
            <a:r>
              <a:rPr lang="ro" sz="4400" dirty="0">
                <a:solidFill>
                  <a:schemeClr val="tx1"/>
                </a:solidFill>
              </a:rPr>
              <a:t>LYON AUTOSIB SERVICE</a:t>
            </a:r>
          </a:p>
        </p:txBody>
      </p:sp>
      <p:sp>
        <p:nvSpPr>
          <p:cNvPr id="3" name="Subtitlu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ro" dirty="0">
                <a:solidFill>
                  <a:schemeClr val="tx1"/>
                </a:solidFill>
              </a:rPr>
              <a:t>FINAL PROJECT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8A89-804F-E2AF-4BD4-1BA2CE195C92}"/>
              </a:ext>
            </a:extLst>
          </p:cNvPr>
          <p:cNvSpPr>
            <a:spLocks noGrp="1"/>
          </p:cNvSpPr>
          <p:nvPr>
            <p:ph type="title"/>
          </p:nvPr>
        </p:nvSpPr>
        <p:spPr>
          <a:xfrm>
            <a:off x="942975" y="457200"/>
            <a:ext cx="10058400" cy="519456"/>
          </a:xfrm>
        </p:spPr>
        <p:txBody>
          <a:bodyPr>
            <a:normAutofit fontScale="90000"/>
          </a:bodyPr>
          <a:lstStyle/>
          <a:p>
            <a:pPr algn="ctr"/>
            <a:r>
              <a:rPr lang="en-US" dirty="0"/>
              <a:t>LESSONS LEARNED</a:t>
            </a:r>
            <a:endParaRPr lang="ro-RO" dirty="0"/>
          </a:p>
        </p:txBody>
      </p:sp>
      <p:sp>
        <p:nvSpPr>
          <p:cNvPr id="13" name="TextBox 12">
            <a:extLst>
              <a:ext uri="{FF2B5EF4-FFF2-40B4-BE49-F238E27FC236}">
                <a16:creationId xmlns:a16="http://schemas.microsoft.com/office/drawing/2014/main" id="{158A41BB-8952-6282-BD09-98E4DD569649}"/>
              </a:ext>
            </a:extLst>
          </p:cNvPr>
          <p:cNvSpPr txBox="1"/>
          <p:nvPr/>
        </p:nvSpPr>
        <p:spPr>
          <a:xfrm>
            <a:off x="883920" y="1981201"/>
            <a:ext cx="8542020" cy="1815882"/>
          </a:xfrm>
          <a:prstGeom prst="rect">
            <a:avLst/>
          </a:prstGeom>
          <a:noFill/>
        </p:spPr>
        <p:txBody>
          <a:bodyPr wrap="square">
            <a:spAutoFit/>
          </a:bodyPr>
          <a:lstStyle/>
          <a:p>
            <a:pPr marL="285750" indent="-285750">
              <a:buFont typeface="Wingdings" panose="05000000000000000000" pitchFamily="2" charset="2"/>
              <a:buChar char="ü"/>
            </a:pPr>
            <a:r>
              <a:rPr lang="en-US" sz="1400" dirty="0">
                <a:latin typeface="Arial" panose="020B0604020202020204" pitchFamily="34" charset="0"/>
                <a:cs typeface="Arial" panose="020B0604020202020204" pitchFamily="34" charset="0"/>
              </a:rPr>
              <a:t>Lack of requirements can make testing a web application difficult</a:t>
            </a:r>
            <a:r>
              <a:rPr lang="ro-RO" sz="1400" dirty="0">
                <a:latin typeface="Arial" panose="020B0604020202020204" pitchFamily="34" charset="0"/>
                <a:cs typeface="Arial" panose="020B0604020202020204" pitchFamily="34" charset="0"/>
              </a:rPr>
              <a:t>.</a:t>
            </a:r>
          </a:p>
          <a:p>
            <a:endParaRPr lang="ro-RO"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ro-RO" sz="14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t is necessary to include several types of testing to have the desired result at the end</a:t>
            </a:r>
            <a:r>
              <a:rPr lang="ro-RO" sz="1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ü"/>
            </a:pPr>
            <a:endParaRPr lang="ro-RO"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400" dirty="0">
                <a:latin typeface="Arial" panose="020B0604020202020204" pitchFamily="34" charset="0"/>
                <a:cs typeface="Arial" panose="020B0604020202020204" pitchFamily="34" charset="0"/>
              </a:rPr>
              <a:t>As a tester, sometimes we need to use intuition as a guide, not justification</a:t>
            </a:r>
            <a:r>
              <a:rPr lang="ro-RO" sz="1400" dirty="0">
                <a:latin typeface="Arial" panose="020B0604020202020204" pitchFamily="34" charset="0"/>
                <a:cs typeface="Arial" panose="020B0604020202020204" pitchFamily="34" charset="0"/>
              </a:rPr>
              <a:t>.</a:t>
            </a:r>
          </a:p>
          <a:p>
            <a:endParaRPr lang="ro-RO"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400" dirty="0">
                <a:latin typeface="Arial" panose="020B0604020202020204" pitchFamily="34" charset="0"/>
                <a:cs typeface="Arial" panose="020B0604020202020204" pitchFamily="34" charset="0"/>
              </a:rPr>
              <a:t>As a tester, we need to think technically, creatively, critically and practically</a:t>
            </a:r>
            <a:r>
              <a:rPr lang="ro-RO" sz="1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ü"/>
            </a:pPr>
            <a:endParaRPr lang="ro-RO" sz="14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0551C17-8D52-1C49-1499-E82EBAEEFC3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8241030" y="2985135"/>
            <a:ext cx="3291840" cy="3291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55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anim calcmode="lin" valueType="num">
                                      <p:cBhvr>
                                        <p:cTn id="29"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3AA475DF-CFCB-34A8-598D-13E4F51B33B4}"/>
              </a:ext>
            </a:extLst>
          </p:cNvPr>
          <p:cNvPicPr>
            <a:picLocks noGrp="1" noChangeAspect="1"/>
          </p:cNvPicPr>
          <p:nvPr>
            <p:ph idx="1"/>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90575" y="486569"/>
            <a:ext cx="10610850" cy="5884861"/>
          </a:xfrm>
        </p:spPr>
      </p:pic>
    </p:spTree>
    <p:extLst>
      <p:ext uri="{BB962C8B-B14F-4D97-AF65-F5344CB8AC3E}">
        <p14:creationId xmlns:p14="http://schemas.microsoft.com/office/powerpoint/2010/main" val="24969253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A4919D0-F177-4BBA-9A0B-DBA69E2ED764}"/>
              </a:ext>
            </a:extLst>
          </p:cNvPr>
          <p:cNvSpPr>
            <a:spLocks noGrp="1"/>
          </p:cNvSpPr>
          <p:nvPr>
            <p:ph type="title"/>
          </p:nvPr>
        </p:nvSpPr>
        <p:spPr>
          <a:xfrm>
            <a:off x="1619410" y="179748"/>
            <a:ext cx="8867375" cy="919826"/>
          </a:xfrm>
        </p:spPr>
        <p:txBody>
          <a:bodyPr rtlCol="0">
            <a:normAutofit/>
          </a:bodyPr>
          <a:lstStyle/>
          <a:p>
            <a:pPr algn="ctr" rtl="0"/>
            <a:r>
              <a:rPr lang="ro" u="sng" dirty="0"/>
              <a:t>APP DESCRIPTION</a:t>
            </a:r>
          </a:p>
        </p:txBody>
      </p:sp>
      <p:pic>
        <p:nvPicPr>
          <p:cNvPr id="4" name="Picture 3">
            <a:extLst>
              <a:ext uri="{FF2B5EF4-FFF2-40B4-BE49-F238E27FC236}">
                <a16:creationId xmlns:a16="http://schemas.microsoft.com/office/drawing/2014/main" id="{8AA6DC60-1688-E7B3-FC95-8525CA0A7F81}"/>
              </a:ext>
            </a:extLst>
          </p:cNvPr>
          <p:cNvPicPr>
            <a:picLocks noChangeAspect="1"/>
          </p:cNvPicPr>
          <p:nvPr/>
        </p:nvPicPr>
        <p:blipFill>
          <a:blip r:embed="rId3"/>
          <a:stretch>
            <a:fillRect/>
          </a:stretch>
        </p:blipFill>
        <p:spPr>
          <a:xfrm>
            <a:off x="10036137" y="480378"/>
            <a:ext cx="1729890" cy="1044030"/>
          </a:xfrm>
          <a:prstGeom prst="rect">
            <a:avLst/>
          </a:prstGeom>
        </p:spPr>
      </p:pic>
      <p:sp>
        <p:nvSpPr>
          <p:cNvPr id="8" name="Content Placeholder 2">
            <a:extLst>
              <a:ext uri="{FF2B5EF4-FFF2-40B4-BE49-F238E27FC236}">
                <a16:creationId xmlns:a16="http://schemas.microsoft.com/office/drawing/2014/main" id="{41E480D6-4314-46B2-37ED-52A013682665}"/>
              </a:ext>
            </a:extLst>
          </p:cNvPr>
          <p:cNvSpPr>
            <a:spLocks noGrp="1"/>
          </p:cNvSpPr>
          <p:nvPr>
            <p:ph idx="1"/>
          </p:nvPr>
        </p:nvSpPr>
        <p:spPr>
          <a:xfrm>
            <a:off x="425973" y="956806"/>
            <a:ext cx="11264002" cy="5420816"/>
          </a:xfrm>
        </p:spPr>
        <p:txBody>
          <a:bodyPr/>
          <a:lstStyle/>
          <a:p>
            <a:pPr marL="0" indent="0">
              <a:buNone/>
            </a:pPr>
            <a:endParaRPr lang="ro-RO" sz="1400" b="1" dirty="0">
              <a:latin typeface="Arial" panose="020B0604020202020204" pitchFamily="34" charset="0"/>
              <a:cs typeface="Arial" panose="020B0604020202020204" pitchFamily="34" charset="0"/>
            </a:endParaRPr>
          </a:p>
          <a:p>
            <a:pPr marL="0" indent="0">
              <a:buNone/>
            </a:pPr>
            <a:r>
              <a:rPr lang="ro-RO" sz="1400" b="1" dirty="0">
                <a:latin typeface="Arial" panose="020B0604020202020204" pitchFamily="34" charset="0"/>
                <a:cs typeface="Arial" panose="020B0604020202020204" pitchFamily="34" charset="0"/>
              </a:rPr>
              <a:t>LYON AUTOSIB SERVICE </a:t>
            </a:r>
          </a:p>
          <a:p>
            <a:pPr>
              <a:buFont typeface="Wingdings" panose="05000000000000000000" pitchFamily="2" charset="2"/>
              <a:buChar char="ü"/>
            </a:pPr>
            <a:r>
              <a:rPr lang="en-US" sz="1400" dirty="0">
                <a:effectLst/>
                <a:latin typeface="Arial" panose="020B0604020202020204" pitchFamily="34" charset="0"/>
                <a:ea typeface="Times New Roman" panose="02020603050405020304" pitchFamily="18" charset="0"/>
                <a:cs typeface="Arial" panose="020B0604020202020204" pitchFamily="34" charset="0"/>
              </a:rPr>
              <a:t>a presentation website for a company that provides services for a complete car repair and maintenance</a:t>
            </a:r>
            <a:r>
              <a:rPr lang="ro-RO" sz="1400" dirty="0">
                <a:effectLst/>
                <a:latin typeface="Arial" panose="020B0604020202020204" pitchFamily="34" charset="0"/>
                <a:ea typeface="Times New Roman" panose="02020603050405020304" pitchFamily="18" charset="0"/>
                <a:cs typeface="Arial" panose="020B0604020202020204" pitchFamily="34" charset="0"/>
              </a:rPr>
              <a:t>.</a:t>
            </a:r>
          </a:p>
          <a:p>
            <a:pPr marL="0" indent="0">
              <a:buNone/>
            </a:pPr>
            <a:endParaRPr lang="ro-RO" sz="1400" dirty="0">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ro-RO" sz="1400" dirty="0">
              <a:effectLst/>
              <a:latin typeface="Arial" panose="020B060402020202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ü"/>
            </a:pPr>
            <a:r>
              <a:rPr lang="ro-RO" dirty="0"/>
              <a:t> </a:t>
            </a:r>
            <a:r>
              <a:rPr lang="en-US" sz="1400" dirty="0">
                <a:latin typeface="Arial" panose="020B0604020202020204" pitchFamily="34" charset="0"/>
                <a:cs typeface="Arial" panose="020B0604020202020204" pitchFamily="34" charset="0"/>
              </a:rPr>
              <a:t>the possibility of making appointments online</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à"/>
            </a:pPr>
            <a:endParaRPr lang="ro-RO" dirty="0"/>
          </a:p>
        </p:txBody>
      </p:sp>
      <p:grpSp>
        <p:nvGrpSpPr>
          <p:cNvPr id="7" name="Group 6">
            <a:extLst>
              <a:ext uri="{FF2B5EF4-FFF2-40B4-BE49-F238E27FC236}">
                <a16:creationId xmlns:a16="http://schemas.microsoft.com/office/drawing/2014/main" id="{D19F6D24-631A-ACAF-DE3F-C0A1FC3FB490}"/>
              </a:ext>
            </a:extLst>
          </p:cNvPr>
          <p:cNvGrpSpPr/>
          <p:nvPr/>
        </p:nvGrpSpPr>
        <p:grpSpPr>
          <a:xfrm>
            <a:off x="876300" y="5286375"/>
            <a:ext cx="9865364" cy="1000072"/>
            <a:chOff x="502025" y="4136860"/>
            <a:chExt cx="10058400" cy="1081043"/>
          </a:xfrm>
        </p:grpSpPr>
        <p:pic>
          <p:nvPicPr>
            <p:cNvPr id="5" name="Picture 4">
              <a:extLst>
                <a:ext uri="{FF2B5EF4-FFF2-40B4-BE49-F238E27FC236}">
                  <a16:creationId xmlns:a16="http://schemas.microsoft.com/office/drawing/2014/main" id="{B7FE16F9-91EA-57F0-F881-BF38E5C61A73}"/>
                </a:ext>
              </a:extLst>
            </p:cNvPr>
            <p:cNvPicPr>
              <a:picLocks noChangeAspect="1"/>
            </p:cNvPicPr>
            <p:nvPr/>
          </p:nvPicPr>
          <p:blipFill>
            <a:blip r:embed="rId4"/>
            <a:stretch>
              <a:fillRect/>
            </a:stretch>
          </p:blipFill>
          <p:spPr>
            <a:xfrm>
              <a:off x="502025" y="4136860"/>
              <a:ext cx="10058400" cy="1081043"/>
            </a:xfrm>
            <a:prstGeom prst="rect">
              <a:avLst/>
            </a:prstGeom>
          </p:spPr>
        </p:pic>
        <p:sp>
          <p:nvSpPr>
            <p:cNvPr id="6" name="Rectangle 5">
              <a:extLst>
                <a:ext uri="{FF2B5EF4-FFF2-40B4-BE49-F238E27FC236}">
                  <a16:creationId xmlns:a16="http://schemas.microsoft.com/office/drawing/2014/main" id="{ACC2AD27-5C3D-A431-B367-757CDD82287C}"/>
                </a:ext>
              </a:extLst>
            </p:cNvPr>
            <p:cNvSpPr/>
            <p:nvPr/>
          </p:nvSpPr>
          <p:spPr>
            <a:xfrm>
              <a:off x="7837714" y="4207804"/>
              <a:ext cx="2645229" cy="469577"/>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grpSp>
      <p:pic>
        <p:nvPicPr>
          <p:cNvPr id="10" name="Picture 9">
            <a:extLst>
              <a:ext uri="{FF2B5EF4-FFF2-40B4-BE49-F238E27FC236}">
                <a16:creationId xmlns:a16="http://schemas.microsoft.com/office/drawing/2014/main" id="{D85765E6-E37C-EA5F-6D12-B1688F8BA90A}"/>
              </a:ext>
            </a:extLst>
          </p:cNvPr>
          <p:cNvPicPr>
            <a:picLocks noChangeAspect="1"/>
          </p:cNvPicPr>
          <p:nvPr/>
        </p:nvPicPr>
        <p:blipFill rotWithShape="1">
          <a:blip r:embed="rId5"/>
          <a:srcRect b="43120"/>
          <a:stretch/>
        </p:blipFill>
        <p:spPr>
          <a:xfrm>
            <a:off x="645164" y="1992139"/>
            <a:ext cx="4845689" cy="2718317"/>
          </a:xfrm>
          <a:prstGeom prst="rect">
            <a:avLst/>
          </a:prstGeom>
        </p:spPr>
      </p:pic>
      <p:pic>
        <p:nvPicPr>
          <p:cNvPr id="12" name="Picture 11">
            <a:extLst>
              <a:ext uri="{FF2B5EF4-FFF2-40B4-BE49-F238E27FC236}">
                <a16:creationId xmlns:a16="http://schemas.microsoft.com/office/drawing/2014/main" id="{C812A7E7-40B6-DEB4-B674-4111F55F82A7}"/>
              </a:ext>
            </a:extLst>
          </p:cNvPr>
          <p:cNvPicPr>
            <a:picLocks noChangeAspect="1"/>
          </p:cNvPicPr>
          <p:nvPr/>
        </p:nvPicPr>
        <p:blipFill>
          <a:blip r:embed="rId6"/>
          <a:stretch>
            <a:fillRect/>
          </a:stretch>
        </p:blipFill>
        <p:spPr>
          <a:xfrm>
            <a:off x="5883914" y="2000836"/>
            <a:ext cx="5413000" cy="2709620"/>
          </a:xfrm>
          <a:prstGeom prst="rect">
            <a:avLst/>
          </a:prstGeom>
        </p:spPr>
      </p:pic>
    </p:spTree>
    <p:extLst>
      <p:ext uri="{BB962C8B-B14F-4D97-AF65-F5344CB8AC3E}">
        <p14:creationId xmlns:p14="http://schemas.microsoft.com/office/powerpoint/2010/main" val="1832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barn(inVertical)">
                                      <p:cBhvr>
                                        <p:cTn id="13" dur="1000"/>
                                        <p:tgtEl>
                                          <p:spTgt spid="8">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barn(inVertical)">
                                      <p:cBhvr>
                                        <p:cTn id="16" dur="1000"/>
                                        <p:tgtEl>
                                          <p:spTgt spid="8">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xEl>
                                              <p:pRg st="11" end="11"/>
                                            </p:txEl>
                                          </p:spTgt>
                                        </p:tgtEl>
                                        <p:attrNameLst>
                                          <p:attrName>style.visibility</p:attrName>
                                        </p:attrNameLst>
                                      </p:cBhvr>
                                      <p:to>
                                        <p:strVal val="visible"/>
                                      </p:to>
                                    </p:set>
                                    <p:animEffect transition="in" filter="barn(inVertical)">
                                      <p:cBhvr>
                                        <p:cTn id="19" dur="1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E0CB-A228-78DE-3AC6-540323B4414E}"/>
              </a:ext>
            </a:extLst>
          </p:cNvPr>
          <p:cNvSpPr>
            <a:spLocks noGrp="1"/>
          </p:cNvSpPr>
          <p:nvPr>
            <p:ph type="title"/>
          </p:nvPr>
        </p:nvSpPr>
        <p:spPr>
          <a:xfrm>
            <a:off x="962025" y="457200"/>
            <a:ext cx="10058400" cy="814731"/>
          </a:xfrm>
        </p:spPr>
        <p:txBody>
          <a:bodyPr/>
          <a:lstStyle/>
          <a:p>
            <a:pPr algn="ctr"/>
            <a:r>
              <a:rPr lang="en-US" u="sng" dirty="0"/>
              <a:t>TESTING APPROACH</a:t>
            </a:r>
            <a:endParaRPr lang="ro-RO" u="sng" dirty="0"/>
          </a:p>
        </p:txBody>
      </p:sp>
      <p:sp>
        <p:nvSpPr>
          <p:cNvPr id="3" name="Content Placeholder 2">
            <a:extLst>
              <a:ext uri="{FF2B5EF4-FFF2-40B4-BE49-F238E27FC236}">
                <a16:creationId xmlns:a16="http://schemas.microsoft.com/office/drawing/2014/main" id="{3490F863-5958-44E4-8DAC-315E53A8F045}"/>
              </a:ext>
            </a:extLst>
          </p:cNvPr>
          <p:cNvSpPr>
            <a:spLocks noGrp="1"/>
          </p:cNvSpPr>
          <p:nvPr>
            <p:ph idx="1"/>
          </p:nvPr>
        </p:nvSpPr>
        <p:spPr>
          <a:xfrm>
            <a:off x="742950" y="1958340"/>
            <a:ext cx="10277475" cy="4259580"/>
          </a:xfrm>
        </p:spPr>
        <p:txBody>
          <a:bodyPr/>
          <a:lstStyle/>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Ad-hoc Testing to decide if the </a:t>
            </a:r>
            <a:r>
              <a:rPr lang="ro-RO" sz="1400" dirty="0">
                <a:latin typeface="Arial" panose="020B0604020202020204" pitchFamily="34" charset="0"/>
                <a:cs typeface="Arial" panose="020B0604020202020204" pitchFamily="34" charset="0"/>
              </a:rPr>
              <a:t>web </a:t>
            </a:r>
            <a:r>
              <a:rPr lang="en-US" sz="1400" dirty="0">
                <a:latin typeface="Arial" panose="020B0604020202020204" pitchFamily="34" charset="0"/>
                <a:cs typeface="Arial" panose="020B0604020202020204" pitchFamily="34" charset="0"/>
              </a:rPr>
              <a:t>application is worth further testing</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Exploratory Testing for main functionalities</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Document the Exploratory Testing</a:t>
            </a:r>
            <a:r>
              <a:rPr lang="ro-RO"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design</a:t>
            </a:r>
            <a:r>
              <a:rPr lang="ro-RO" sz="1400" dirty="0">
                <a:latin typeface="Arial" panose="020B0604020202020204" pitchFamily="34" charset="0"/>
                <a:cs typeface="Arial" panose="020B0604020202020204" pitchFamily="34" charset="0"/>
              </a:rPr>
              <a:t>ed</a:t>
            </a:r>
            <a:r>
              <a:rPr lang="en-US" sz="1400" dirty="0">
                <a:latin typeface="Arial" panose="020B0604020202020204" pitchFamily="34" charset="0"/>
                <a:cs typeface="Arial" panose="020B0604020202020204" pitchFamily="34" charset="0"/>
              </a:rPr>
              <a:t> detailed test cases that include input data, expected results, and the steps to execute the test</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Run the designed test cases by</a:t>
            </a:r>
            <a:r>
              <a:rPr lang="ro-RO"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manually</a:t>
            </a:r>
            <a:r>
              <a:rPr lang="ro-RO" sz="1400" dirty="0">
                <a:latin typeface="Arial" panose="020B0604020202020204" pitchFamily="34" charset="0"/>
                <a:cs typeface="Arial" panose="020B0604020202020204" pitchFamily="34" charset="0"/>
              </a:rPr>
              <a:t> testing;</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Write the Smoke tests and execute them</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Record the results of each test, noting whether the actual results match the expected results</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ü"/>
            </a:pPr>
            <a:r>
              <a:rPr lang="ro-RO" sz="1400" dirty="0">
                <a:latin typeface="Arial" panose="020B0604020202020204" pitchFamily="34" charset="0"/>
                <a:cs typeface="Arial" panose="020B0604020202020204" pitchFamily="34" charset="0"/>
              </a:rPr>
              <a:t> Bug Reporting: </a:t>
            </a:r>
            <a:r>
              <a:rPr lang="en-US" sz="1400" dirty="0">
                <a:latin typeface="Arial" panose="020B0604020202020204" pitchFamily="34" charset="0"/>
                <a:cs typeface="Arial" panose="020B0604020202020204" pitchFamily="34" charset="0"/>
              </a:rPr>
              <a:t>provide clear and detailed information about each issue, including steps to reproduce and the expected vs. actual outcomes</a:t>
            </a:r>
            <a:r>
              <a:rPr lang="ro-RO" sz="1400" dirty="0">
                <a:latin typeface="Arial" panose="020B0604020202020204" pitchFamily="34" charset="0"/>
                <a:cs typeface="Arial" panose="020B0604020202020204" pitchFamily="34" charset="0"/>
              </a:rPr>
              <a:t>;</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Write the Test Report</a:t>
            </a:r>
          </a:p>
          <a:p>
            <a:pPr marL="0" indent="0">
              <a:buNone/>
            </a:pPr>
            <a:endParaRPr lang="ro-RO" dirty="0"/>
          </a:p>
        </p:txBody>
      </p:sp>
    </p:spTree>
    <p:extLst>
      <p:ext uri="{BB962C8B-B14F-4D97-AF65-F5344CB8AC3E}">
        <p14:creationId xmlns:p14="http://schemas.microsoft.com/office/powerpoint/2010/main" val="20206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out)">
                                      <p:cBhvr>
                                        <p:cTn id="12" dur="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out)">
                                      <p:cBhvr>
                                        <p:cTn id="17" dur="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out)">
                                      <p:cBhvr>
                                        <p:cTn id="22" dur="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out)">
                                      <p:cBhvr>
                                        <p:cTn id="27" dur="7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out)">
                                      <p:cBhvr>
                                        <p:cTn id="32" dur="7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out)">
                                      <p:cBhvr>
                                        <p:cTn id="37" dur="75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32"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out)">
                                      <p:cBhvr>
                                        <p:cTn id="42" dur="7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1504188"/>
            <a:ext cx="10058400" cy="3849624"/>
          </a:xfrm>
        </p:spPr>
        <p:txBody>
          <a:bodyPr>
            <a:normAutofit/>
          </a:bodyPr>
          <a:lstStyle/>
          <a:p>
            <a:pPr>
              <a:buFont typeface="Wingdings" panose="05000000000000000000" pitchFamily="2" charset="2"/>
              <a:buChar char="ü"/>
            </a:pPr>
            <a:r>
              <a:rPr lang="ro-RO" sz="1400" dirty="0">
                <a:latin typeface="Arial" panose="020B0604020202020204" pitchFamily="34" charset="0"/>
                <a:cs typeface="Arial" panose="020B0604020202020204" pitchFamily="34" charset="0"/>
              </a:rPr>
              <a:t>Microsoft Excel - </a:t>
            </a:r>
            <a:r>
              <a:rPr lang="en-US" sz="1400" dirty="0">
                <a:latin typeface="Arial" panose="020B0604020202020204" pitchFamily="34" charset="0"/>
                <a:cs typeface="Arial" panose="020B0604020202020204" pitchFamily="34" charset="0"/>
              </a:rPr>
              <a:t>documenting test cases, test data, and tracking test execution progress</a:t>
            </a:r>
            <a:endParaRPr lang="ro-RO"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1400" dirty="0" err="1">
                <a:latin typeface="Arial" panose="020B0604020202020204" pitchFamily="34" charset="0"/>
                <a:cs typeface="Arial" panose="020B0604020202020204" pitchFamily="34" charset="0"/>
              </a:rPr>
              <a:t>MantisBT</a:t>
            </a:r>
            <a:r>
              <a:rPr lang="ro-RO" sz="1400" dirty="0">
                <a:latin typeface="Arial" panose="020B0604020202020204" pitchFamily="34" charset="0"/>
                <a:cs typeface="Arial" panose="020B0604020202020204" pitchFamily="34" charset="0"/>
              </a:rPr>
              <a:t> - bug tracking  </a:t>
            </a:r>
          </a:p>
          <a:p>
            <a:pPr>
              <a:buFont typeface="Wingdings" panose="05000000000000000000" pitchFamily="2" charset="2"/>
              <a:buChar char="ü"/>
            </a:pPr>
            <a:r>
              <a:rPr lang="en-US" sz="1400" dirty="0">
                <a:latin typeface="Arial" panose="020B0604020202020204" pitchFamily="34" charset="0"/>
                <a:cs typeface="Arial" panose="020B0604020202020204" pitchFamily="34" charset="0"/>
              </a:rPr>
              <a:t>Snipping Tool</a:t>
            </a:r>
            <a:r>
              <a:rPr lang="ro-RO" sz="1400" dirty="0">
                <a:latin typeface="Arial" panose="020B0604020202020204" pitchFamily="34" charset="0"/>
                <a:cs typeface="Arial" panose="020B0604020202020204" pitchFamily="34" charset="0"/>
              </a:rPr>
              <a:t> - s</a:t>
            </a:r>
            <a:r>
              <a:rPr lang="en-US" sz="1400" dirty="0" err="1">
                <a:latin typeface="Arial" panose="020B0604020202020204" pitchFamily="34" charset="0"/>
                <a:cs typeface="Arial" panose="020B0604020202020204" pitchFamily="34" charset="0"/>
              </a:rPr>
              <a:t>creenshots</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c</a:t>
            </a:r>
            <a:r>
              <a:rPr lang="en-US" sz="1400" dirty="0" err="1">
                <a:latin typeface="Arial" panose="020B0604020202020204" pitchFamily="34" charset="0"/>
                <a:cs typeface="Arial" panose="020B0604020202020204" pitchFamily="34" charset="0"/>
              </a:rPr>
              <a:t>apture</a:t>
            </a:r>
            <a:endParaRPr lang="ro-RO"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1400" dirty="0" err="1">
                <a:latin typeface="Arial" panose="020B0604020202020204" pitchFamily="34" charset="0"/>
                <a:cs typeface="Arial" panose="020B0604020202020204" pitchFamily="34" charset="0"/>
              </a:rPr>
              <a:t>LICEcap</a:t>
            </a:r>
            <a:r>
              <a:rPr lang="ro-RO"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capture an area of your desktop and save it directly to .GIF</a:t>
            </a:r>
            <a:r>
              <a:rPr lang="ro-RO" sz="1400" dirty="0">
                <a:latin typeface="Arial" panose="020B0604020202020204" pitchFamily="34" charset="0"/>
                <a:cs typeface="Arial" panose="020B0604020202020204" pitchFamily="34" charset="0"/>
              </a:rPr>
              <a:t> </a:t>
            </a:r>
          </a:p>
          <a:p>
            <a:pPr>
              <a:buFont typeface="Wingdings" panose="05000000000000000000" pitchFamily="2" charset="2"/>
              <a:buChar char="ü"/>
            </a:pPr>
            <a:r>
              <a:rPr lang="en-US" sz="1400" dirty="0" err="1">
                <a:latin typeface="Arial" panose="020B0604020202020204" pitchFamily="34" charset="0"/>
                <a:cs typeface="Arial" panose="020B0604020202020204" pitchFamily="34" charset="0"/>
              </a:rPr>
              <a:t>Mailinator</a:t>
            </a:r>
            <a:r>
              <a:rPr lang="ro-RO" sz="1400" dirty="0">
                <a:latin typeface="Arial" panose="020B0604020202020204" pitchFamily="34" charset="0"/>
                <a:cs typeface="Arial" panose="020B0604020202020204" pitchFamily="34" charset="0"/>
              </a:rPr>
              <a:t> - t</a:t>
            </a:r>
            <a:r>
              <a:rPr lang="en-US" sz="1400" dirty="0" err="1">
                <a:latin typeface="Arial" panose="020B0604020202020204" pitchFamily="34" charset="0"/>
                <a:cs typeface="Arial" panose="020B0604020202020204" pitchFamily="34" charset="0"/>
              </a:rPr>
              <a:t>est</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e</a:t>
            </a:r>
            <a:r>
              <a:rPr lang="en-US" sz="1400" dirty="0">
                <a:latin typeface="Arial" panose="020B0604020202020204" pitchFamily="34" charset="0"/>
                <a:cs typeface="Arial" panose="020B0604020202020204" pitchFamily="34" charset="0"/>
              </a:rPr>
              <a:t>mails</a:t>
            </a:r>
            <a:endParaRPr lang="ro-RO" sz="1400" dirty="0">
              <a:latin typeface="Arial" panose="020B0604020202020204" pitchFamily="34" charset="0"/>
              <a:cs typeface="Arial" panose="020B0604020202020204" pitchFamily="34" charset="0"/>
            </a:endParaRPr>
          </a:p>
          <a:p>
            <a:pPr>
              <a:buFont typeface="Wingdings" panose="05000000000000000000" pitchFamily="2" charset="2"/>
              <a:buChar char="ü"/>
            </a:pPr>
            <a:r>
              <a:rPr lang="ro-RO" sz="1400" dirty="0">
                <a:latin typeface="Arial" panose="020B0604020202020204" pitchFamily="34" charset="0"/>
                <a:cs typeface="Arial" panose="020B0604020202020204" pitchFamily="34" charset="0"/>
              </a:rPr>
              <a:t>Google Chrome browser</a:t>
            </a:r>
          </a:p>
          <a:p>
            <a:pPr>
              <a:buFont typeface="Wingdings" panose="05000000000000000000" pitchFamily="2" charset="2"/>
              <a:buChar char="ü"/>
            </a:pPr>
            <a:r>
              <a:rPr lang="en-US" sz="1400" dirty="0" err="1">
                <a:latin typeface="Arial" panose="020B0604020202020204" pitchFamily="34" charset="0"/>
                <a:cs typeface="Arial" panose="020B0604020202020204" pitchFamily="34" charset="0"/>
              </a:rPr>
              <a:t>Xmind</a:t>
            </a:r>
            <a:r>
              <a:rPr lang="ro-RO" sz="1400" dirty="0">
                <a:latin typeface="Arial" panose="020B0604020202020204" pitchFamily="34" charset="0"/>
                <a:cs typeface="Arial" panose="020B0604020202020204" pitchFamily="34" charset="0"/>
              </a:rPr>
              <a:t> - m</a:t>
            </a:r>
            <a:r>
              <a:rPr lang="en-US" sz="1400" dirty="0" err="1">
                <a:latin typeface="Arial" panose="020B0604020202020204" pitchFamily="34" charset="0"/>
                <a:cs typeface="Arial" panose="020B0604020202020204" pitchFamily="34" charset="0"/>
              </a:rPr>
              <a:t>ind</a:t>
            </a:r>
            <a:r>
              <a:rPr lang="en-US" sz="1400" dirty="0">
                <a:latin typeface="Arial" panose="020B0604020202020204" pitchFamily="34" charset="0"/>
                <a:cs typeface="Arial" panose="020B0604020202020204" pitchFamily="34" charset="0"/>
              </a:rPr>
              <a:t> </a:t>
            </a:r>
            <a:r>
              <a:rPr lang="ro-RO" sz="1400"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aps</a:t>
            </a:r>
          </a:p>
        </p:txBody>
      </p:sp>
      <p:sp>
        <p:nvSpPr>
          <p:cNvPr id="2" name="Title 1"/>
          <p:cNvSpPr>
            <a:spLocks noGrp="1"/>
          </p:cNvSpPr>
          <p:nvPr>
            <p:ph type="title"/>
          </p:nvPr>
        </p:nvSpPr>
        <p:spPr>
          <a:xfrm>
            <a:off x="628650" y="292608"/>
            <a:ext cx="10058400" cy="1371600"/>
          </a:xfrm>
        </p:spPr>
        <p:txBody>
          <a:bodyPr/>
          <a:lstStyle/>
          <a:p>
            <a:pPr algn="ctr"/>
            <a:r>
              <a:rPr lang="en-US" u="sng" dirty="0">
                <a:solidFill>
                  <a:schemeClr val="tx1"/>
                </a:solidFill>
              </a:rPr>
              <a:t>TOOLS USED</a:t>
            </a:r>
          </a:p>
        </p:txBody>
      </p:sp>
      <p:pic>
        <p:nvPicPr>
          <p:cNvPr id="6" name="Picture 5">
            <a:extLst>
              <a:ext uri="{FF2B5EF4-FFF2-40B4-BE49-F238E27FC236}">
                <a16:creationId xmlns:a16="http://schemas.microsoft.com/office/drawing/2014/main" id="{A672E08E-1996-F64B-66A5-B99F308A6296}"/>
              </a:ext>
            </a:extLst>
          </p:cNvPr>
          <p:cNvPicPr>
            <a:picLocks noChangeAspect="1"/>
          </p:cNvPicPr>
          <p:nvPr/>
        </p:nvPicPr>
        <p:blipFill>
          <a:blip r:embed="rId2"/>
          <a:stretch>
            <a:fillRect/>
          </a:stretch>
        </p:blipFill>
        <p:spPr>
          <a:xfrm>
            <a:off x="9277318" y="2371111"/>
            <a:ext cx="2021826" cy="814158"/>
          </a:xfrm>
          <a:prstGeom prst="rect">
            <a:avLst/>
          </a:prstGeom>
        </p:spPr>
      </p:pic>
      <p:pic>
        <p:nvPicPr>
          <p:cNvPr id="8" name="Picture 7">
            <a:extLst>
              <a:ext uri="{FF2B5EF4-FFF2-40B4-BE49-F238E27FC236}">
                <a16:creationId xmlns:a16="http://schemas.microsoft.com/office/drawing/2014/main" id="{C422C0A1-8B3F-7008-1597-055E537AD347}"/>
              </a:ext>
            </a:extLst>
          </p:cNvPr>
          <p:cNvPicPr>
            <a:picLocks noChangeAspect="1"/>
          </p:cNvPicPr>
          <p:nvPr/>
        </p:nvPicPr>
        <p:blipFill>
          <a:blip r:embed="rId3"/>
          <a:stretch>
            <a:fillRect/>
          </a:stretch>
        </p:blipFill>
        <p:spPr>
          <a:xfrm>
            <a:off x="10067597" y="403060"/>
            <a:ext cx="1666405" cy="978065"/>
          </a:xfrm>
          <a:prstGeom prst="rect">
            <a:avLst/>
          </a:prstGeom>
        </p:spPr>
      </p:pic>
      <p:pic>
        <p:nvPicPr>
          <p:cNvPr id="10" name="Picture 9">
            <a:extLst>
              <a:ext uri="{FF2B5EF4-FFF2-40B4-BE49-F238E27FC236}">
                <a16:creationId xmlns:a16="http://schemas.microsoft.com/office/drawing/2014/main" id="{9F8AA2A8-F02A-FA03-1FAA-DF685E02D209}"/>
              </a:ext>
            </a:extLst>
          </p:cNvPr>
          <p:cNvPicPr>
            <a:picLocks noChangeAspect="1"/>
          </p:cNvPicPr>
          <p:nvPr/>
        </p:nvPicPr>
        <p:blipFill>
          <a:blip r:embed="rId4"/>
          <a:stretch>
            <a:fillRect/>
          </a:stretch>
        </p:blipFill>
        <p:spPr>
          <a:xfrm>
            <a:off x="9764378" y="1475536"/>
            <a:ext cx="1665223" cy="814157"/>
          </a:xfrm>
          <a:prstGeom prst="rect">
            <a:avLst/>
          </a:prstGeom>
        </p:spPr>
      </p:pic>
      <p:pic>
        <p:nvPicPr>
          <p:cNvPr id="12" name="Picture 11">
            <a:extLst>
              <a:ext uri="{FF2B5EF4-FFF2-40B4-BE49-F238E27FC236}">
                <a16:creationId xmlns:a16="http://schemas.microsoft.com/office/drawing/2014/main" id="{24B66223-A458-DF5C-11B8-1F799C246DC9}"/>
              </a:ext>
            </a:extLst>
          </p:cNvPr>
          <p:cNvPicPr>
            <a:picLocks noChangeAspect="1"/>
          </p:cNvPicPr>
          <p:nvPr/>
        </p:nvPicPr>
        <p:blipFill>
          <a:blip r:embed="rId5"/>
          <a:stretch>
            <a:fillRect/>
          </a:stretch>
        </p:blipFill>
        <p:spPr>
          <a:xfrm>
            <a:off x="8745202" y="3266687"/>
            <a:ext cx="1860885" cy="895507"/>
          </a:xfrm>
          <a:prstGeom prst="rect">
            <a:avLst/>
          </a:prstGeom>
        </p:spPr>
      </p:pic>
      <p:pic>
        <p:nvPicPr>
          <p:cNvPr id="14" name="Picture 13">
            <a:extLst>
              <a:ext uri="{FF2B5EF4-FFF2-40B4-BE49-F238E27FC236}">
                <a16:creationId xmlns:a16="http://schemas.microsoft.com/office/drawing/2014/main" id="{04EF417F-5974-AEC4-5D44-2164F4C042A0}"/>
              </a:ext>
            </a:extLst>
          </p:cNvPr>
          <p:cNvPicPr>
            <a:picLocks noChangeAspect="1"/>
          </p:cNvPicPr>
          <p:nvPr/>
        </p:nvPicPr>
        <p:blipFill>
          <a:blip r:embed="rId6"/>
          <a:stretch>
            <a:fillRect/>
          </a:stretch>
        </p:blipFill>
        <p:spPr>
          <a:xfrm>
            <a:off x="7477736" y="4312862"/>
            <a:ext cx="1667517" cy="1050700"/>
          </a:xfrm>
          <a:prstGeom prst="rect">
            <a:avLst/>
          </a:prstGeom>
        </p:spPr>
      </p:pic>
      <p:pic>
        <p:nvPicPr>
          <p:cNvPr id="16" name="Picture 15">
            <a:extLst>
              <a:ext uri="{FF2B5EF4-FFF2-40B4-BE49-F238E27FC236}">
                <a16:creationId xmlns:a16="http://schemas.microsoft.com/office/drawing/2014/main" id="{69697520-78C9-7955-694E-360A67682EC6}"/>
              </a:ext>
            </a:extLst>
          </p:cNvPr>
          <p:cNvPicPr>
            <a:picLocks noChangeAspect="1"/>
          </p:cNvPicPr>
          <p:nvPr/>
        </p:nvPicPr>
        <p:blipFill>
          <a:blip r:embed="rId7"/>
          <a:stretch>
            <a:fillRect/>
          </a:stretch>
        </p:blipFill>
        <p:spPr>
          <a:xfrm>
            <a:off x="3677050" y="4615152"/>
            <a:ext cx="3515335" cy="1496821"/>
          </a:xfrm>
          <a:prstGeom prst="rect">
            <a:avLst/>
          </a:prstGeom>
        </p:spPr>
      </p:pic>
      <p:pic>
        <p:nvPicPr>
          <p:cNvPr id="18" name="Picture 17">
            <a:extLst>
              <a:ext uri="{FF2B5EF4-FFF2-40B4-BE49-F238E27FC236}">
                <a16:creationId xmlns:a16="http://schemas.microsoft.com/office/drawing/2014/main" id="{2BF92C26-1E9E-FA41-7AA9-7F8BD1A6DD31}"/>
              </a:ext>
            </a:extLst>
          </p:cNvPr>
          <p:cNvPicPr>
            <a:picLocks noChangeAspect="1"/>
          </p:cNvPicPr>
          <p:nvPr/>
        </p:nvPicPr>
        <p:blipFill>
          <a:blip r:embed="rId8"/>
          <a:stretch>
            <a:fillRect/>
          </a:stretch>
        </p:blipFill>
        <p:spPr>
          <a:xfrm>
            <a:off x="628650" y="5067943"/>
            <a:ext cx="2347163" cy="1044030"/>
          </a:xfrm>
          <a:prstGeom prst="rect">
            <a:avLst/>
          </a:prstGeom>
        </p:spPr>
      </p:pic>
    </p:spTree>
    <p:extLst>
      <p:ext uri="{BB962C8B-B14F-4D97-AF65-F5344CB8AC3E}">
        <p14:creationId xmlns:p14="http://schemas.microsoft.com/office/powerpoint/2010/main" val="15547919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D056-716F-0D14-D8DF-D63525C6EE8D}"/>
              </a:ext>
            </a:extLst>
          </p:cNvPr>
          <p:cNvSpPr>
            <a:spLocks noGrp="1"/>
          </p:cNvSpPr>
          <p:nvPr>
            <p:ph type="title"/>
          </p:nvPr>
        </p:nvSpPr>
        <p:spPr>
          <a:xfrm>
            <a:off x="-1828800" y="390525"/>
            <a:ext cx="10058400" cy="824256"/>
          </a:xfrm>
        </p:spPr>
        <p:txBody>
          <a:bodyPr/>
          <a:lstStyle/>
          <a:p>
            <a:pPr algn="ctr"/>
            <a:r>
              <a:rPr lang="ro-RO" u="sng" dirty="0"/>
              <a:t>TESTING TYPES COVERED</a:t>
            </a:r>
          </a:p>
        </p:txBody>
      </p:sp>
      <p:graphicFrame>
        <p:nvGraphicFramePr>
          <p:cNvPr id="13" name="Diagram 12">
            <a:extLst>
              <a:ext uri="{FF2B5EF4-FFF2-40B4-BE49-F238E27FC236}">
                <a16:creationId xmlns:a16="http://schemas.microsoft.com/office/drawing/2014/main" id="{34B0E439-BB65-82C9-6CE8-2D6A1890186A}"/>
              </a:ext>
            </a:extLst>
          </p:cNvPr>
          <p:cNvGraphicFramePr/>
          <p:nvPr>
            <p:extLst>
              <p:ext uri="{D42A27DB-BD31-4B8C-83A1-F6EECF244321}">
                <p14:modId xmlns:p14="http://schemas.microsoft.com/office/powerpoint/2010/main" val="33609478"/>
              </p:ext>
            </p:extLst>
          </p:nvPr>
        </p:nvGraphicFramePr>
        <p:xfrm>
          <a:off x="4367212" y="547687"/>
          <a:ext cx="7724775" cy="5762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a:extLst>
              <a:ext uri="{FF2B5EF4-FFF2-40B4-BE49-F238E27FC236}">
                <a16:creationId xmlns:a16="http://schemas.microsoft.com/office/drawing/2014/main" id="{15C0C4BD-B42B-D49B-FCE6-CCFF278D7690}"/>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20000" contrast="20000"/>
                    </a14:imgEffect>
                  </a14:imgLayer>
                </a14:imgProps>
              </a:ext>
            </a:extLst>
          </a:blip>
          <a:stretch>
            <a:fillRect/>
          </a:stretch>
        </p:blipFill>
        <p:spPr>
          <a:xfrm>
            <a:off x="502769" y="3287895"/>
            <a:ext cx="3490262" cy="3101609"/>
          </a:xfrm>
          <a:prstGeom prst="rect">
            <a:avLst/>
          </a:prstGeom>
          <a:ln>
            <a:noFill/>
          </a:ln>
          <a:effectLst>
            <a:softEdge rad="112500"/>
          </a:effectLst>
        </p:spPr>
      </p:pic>
    </p:spTree>
    <p:extLst>
      <p:ext uri="{BB962C8B-B14F-4D97-AF65-F5344CB8AC3E}">
        <p14:creationId xmlns:p14="http://schemas.microsoft.com/office/powerpoint/2010/main" val="21531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BA2B3207-BDFF-4DB2-BCF3-5C5D31768BFA}"/>
                                            </p:graphicEl>
                                          </p:spTgt>
                                        </p:tgtEl>
                                        <p:attrNameLst>
                                          <p:attrName>style.visibility</p:attrName>
                                        </p:attrNameLst>
                                      </p:cBhvr>
                                      <p:to>
                                        <p:strVal val="visible"/>
                                      </p:to>
                                    </p:set>
                                    <p:animEffect transition="in" filter="fade">
                                      <p:cBhvr>
                                        <p:cTn id="7" dur="750"/>
                                        <p:tgtEl>
                                          <p:spTgt spid="13">
                                            <p:graphicEl>
                                              <a:dgm id="{BA2B3207-BDFF-4DB2-BCF3-5C5D31768BF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4BE899A8-EDD7-4664-85F9-C21D8A3B6B41}"/>
                                            </p:graphicEl>
                                          </p:spTgt>
                                        </p:tgtEl>
                                        <p:attrNameLst>
                                          <p:attrName>style.visibility</p:attrName>
                                        </p:attrNameLst>
                                      </p:cBhvr>
                                      <p:to>
                                        <p:strVal val="visible"/>
                                      </p:to>
                                    </p:set>
                                    <p:animEffect transition="in" filter="fade">
                                      <p:cBhvr>
                                        <p:cTn id="12" dur="750"/>
                                        <p:tgtEl>
                                          <p:spTgt spid="13">
                                            <p:graphicEl>
                                              <a:dgm id="{4BE899A8-EDD7-4664-85F9-C21D8A3B6B41}"/>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EC384D2D-0E38-4C91-8EBF-8F7808B509A0}"/>
                                            </p:graphicEl>
                                          </p:spTgt>
                                        </p:tgtEl>
                                        <p:attrNameLst>
                                          <p:attrName>style.visibility</p:attrName>
                                        </p:attrNameLst>
                                      </p:cBhvr>
                                      <p:to>
                                        <p:strVal val="visible"/>
                                      </p:to>
                                    </p:set>
                                    <p:animEffect transition="in" filter="fade">
                                      <p:cBhvr>
                                        <p:cTn id="15" dur="750"/>
                                        <p:tgtEl>
                                          <p:spTgt spid="13">
                                            <p:graphicEl>
                                              <a:dgm id="{EC384D2D-0E38-4C91-8EBF-8F7808B509A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graphicEl>
                                              <a:dgm id="{D0509291-3EFF-4F48-A957-80B8526FCA6D}"/>
                                            </p:graphicEl>
                                          </p:spTgt>
                                        </p:tgtEl>
                                        <p:attrNameLst>
                                          <p:attrName>style.visibility</p:attrName>
                                        </p:attrNameLst>
                                      </p:cBhvr>
                                      <p:to>
                                        <p:strVal val="visible"/>
                                      </p:to>
                                    </p:set>
                                    <p:animEffect transition="in" filter="fade">
                                      <p:cBhvr>
                                        <p:cTn id="20" dur="750"/>
                                        <p:tgtEl>
                                          <p:spTgt spid="13">
                                            <p:graphicEl>
                                              <a:dgm id="{D0509291-3EFF-4F48-A957-80B8526FCA6D}"/>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graphicEl>
                                              <a:dgm id="{1D986C71-DDD2-4AA2-8510-5172266C591C}"/>
                                            </p:graphicEl>
                                          </p:spTgt>
                                        </p:tgtEl>
                                        <p:attrNameLst>
                                          <p:attrName>style.visibility</p:attrName>
                                        </p:attrNameLst>
                                      </p:cBhvr>
                                      <p:to>
                                        <p:strVal val="visible"/>
                                      </p:to>
                                    </p:set>
                                    <p:animEffect transition="in" filter="fade">
                                      <p:cBhvr>
                                        <p:cTn id="23" dur="750"/>
                                        <p:tgtEl>
                                          <p:spTgt spid="13">
                                            <p:graphicEl>
                                              <a:dgm id="{1D986C71-DDD2-4AA2-8510-5172266C591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graphicEl>
                                              <a:dgm id="{881F2F2A-C985-4176-AA64-1C990B631A95}"/>
                                            </p:graphicEl>
                                          </p:spTgt>
                                        </p:tgtEl>
                                        <p:attrNameLst>
                                          <p:attrName>style.visibility</p:attrName>
                                        </p:attrNameLst>
                                      </p:cBhvr>
                                      <p:to>
                                        <p:strVal val="visible"/>
                                      </p:to>
                                    </p:set>
                                    <p:animEffect transition="in" filter="fade">
                                      <p:cBhvr>
                                        <p:cTn id="28" dur="750"/>
                                        <p:tgtEl>
                                          <p:spTgt spid="13">
                                            <p:graphicEl>
                                              <a:dgm id="{881F2F2A-C985-4176-AA64-1C990B631A9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graphicEl>
                                              <a:dgm id="{A2936DF1-7916-487E-BE75-B4E74BA70048}"/>
                                            </p:graphicEl>
                                          </p:spTgt>
                                        </p:tgtEl>
                                        <p:attrNameLst>
                                          <p:attrName>style.visibility</p:attrName>
                                        </p:attrNameLst>
                                      </p:cBhvr>
                                      <p:to>
                                        <p:strVal val="visible"/>
                                      </p:to>
                                    </p:set>
                                    <p:animEffect transition="in" filter="fade">
                                      <p:cBhvr>
                                        <p:cTn id="31" dur="750"/>
                                        <p:tgtEl>
                                          <p:spTgt spid="13">
                                            <p:graphicEl>
                                              <a:dgm id="{A2936DF1-7916-487E-BE75-B4E74BA7004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graphicEl>
                                              <a:dgm id="{7487D918-72E4-464C-AB67-2A18E2D2A048}"/>
                                            </p:graphicEl>
                                          </p:spTgt>
                                        </p:tgtEl>
                                        <p:attrNameLst>
                                          <p:attrName>style.visibility</p:attrName>
                                        </p:attrNameLst>
                                      </p:cBhvr>
                                      <p:to>
                                        <p:strVal val="visible"/>
                                      </p:to>
                                    </p:set>
                                    <p:animEffect transition="in" filter="fade">
                                      <p:cBhvr>
                                        <p:cTn id="36" dur="750"/>
                                        <p:tgtEl>
                                          <p:spTgt spid="13">
                                            <p:graphicEl>
                                              <a:dgm id="{7487D918-72E4-464C-AB67-2A18E2D2A048}"/>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graphicEl>
                                              <a:dgm id="{3757FC5E-B890-4F11-A2AF-7D6790F4CA53}"/>
                                            </p:graphicEl>
                                          </p:spTgt>
                                        </p:tgtEl>
                                        <p:attrNameLst>
                                          <p:attrName>style.visibility</p:attrName>
                                        </p:attrNameLst>
                                      </p:cBhvr>
                                      <p:to>
                                        <p:strVal val="visible"/>
                                      </p:to>
                                    </p:set>
                                    <p:animEffect transition="in" filter="fade">
                                      <p:cBhvr>
                                        <p:cTn id="39" dur="750"/>
                                        <p:tgtEl>
                                          <p:spTgt spid="13">
                                            <p:graphicEl>
                                              <a:dgm id="{3757FC5E-B890-4F11-A2AF-7D6790F4CA5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graphicEl>
                                              <a:dgm id="{3984FD76-D0AB-4D2A-92F0-F52EEB221810}"/>
                                            </p:graphicEl>
                                          </p:spTgt>
                                        </p:tgtEl>
                                        <p:attrNameLst>
                                          <p:attrName>style.visibility</p:attrName>
                                        </p:attrNameLst>
                                      </p:cBhvr>
                                      <p:to>
                                        <p:strVal val="visible"/>
                                      </p:to>
                                    </p:set>
                                    <p:animEffect transition="in" filter="fade">
                                      <p:cBhvr>
                                        <p:cTn id="44" dur="750"/>
                                        <p:tgtEl>
                                          <p:spTgt spid="13">
                                            <p:graphicEl>
                                              <a:dgm id="{3984FD76-D0AB-4D2A-92F0-F52EEB22181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graphicEl>
                                              <a:dgm id="{1FFCC345-1B57-405F-B428-39E3AE440A54}"/>
                                            </p:graphicEl>
                                          </p:spTgt>
                                        </p:tgtEl>
                                        <p:attrNameLst>
                                          <p:attrName>style.visibility</p:attrName>
                                        </p:attrNameLst>
                                      </p:cBhvr>
                                      <p:to>
                                        <p:strVal val="visible"/>
                                      </p:to>
                                    </p:set>
                                    <p:animEffect transition="in" filter="fade">
                                      <p:cBhvr>
                                        <p:cTn id="47" dur="750"/>
                                        <p:tgtEl>
                                          <p:spTgt spid="13">
                                            <p:graphicEl>
                                              <a:dgm id="{1FFCC345-1B57-405F-B428-39E3AE440A54}"/>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graphicEl>
                                              <a:dgm id="{91853F54-A9D2-4755-9AEB-C5221E29F76E}"/>
                                            </p:graphicEl>
                                          </p:spTgt>
                                        </p:tgtEl>
                                        <p:attrNameLst>
                                          <p:attrName>style.visibility</p:attrName>
                                        </p:attrNameLst>
                                      </p:cBhvr>
                                      <p:to>
                                        <p:strVal val="visible"/>
                                      </p:to>
                                    </p:set>
                                    <p:animEffect transition="in" filter="fade">
                                      <p:cBhvr>
                                        <p:cTn id="52" dur="750"/>
                                        <p:tgtEl>
                                          <p:spTgt spid="13">
                                            <p:graphicEl>
                                              <a:dgm id="{91853F54-A9D2-4755-9AEB-C5221E29F76E}"/>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graphicEl>
                                              <a:dgm id="{6DCC3E82-DB19-417F-83BC-409B284AD045}"/>
                                            </p:graphicEl>
                                          </p:spTgt>
                                        </p:tgtEl>
                                        <p:attrNameLst>
                                          <p:attrName>style.visibility</p:attrName>
                                        </p:attrNameLst>
                                      </p:cBhvr>
                                      <p:to>
                                        <p:strVal val="visible"/>
                                      </p:to>
                                    </p:set>
                                    <p:animEffect transition="in" filter="fade">
                                      <p:cBhvr>
                                        <p:cTn id="55" dur="750"/>
                                        <p:tgtEl>
                                          <p:spTgt spid="13">
                                            <p:graphicEl>
                                              <a:dgm id="{6DCC3E82-DB19-417F-83BC-409B284AD0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64A-4DA9-906C-3977-1A59183E1A5E}"/>
              </a:ext>
            </a:extLst>
          </p:cNvPr>
          <p:cNvSpPr>
            <a:spLocks noGrp="1"/>
          </p:cNvSpPr>
          <p:nvPr>
            <p:ph type="title"/>
          </p:nvPr>
        </p:nvSpPr>
        <p:spPr>
          <a:xfrm>
            <a:off x="895349" y="374244"/>
            <a:ext cx="10058400" cy="719481"/>
          </a:xfrm>
        </p:spPr>
        <p:txBody>
          <a:bodyPr/>
          <a:lstStyle/>
          <a:p>
            <a:pPr algn="ctr"/>
            <a:r>
              <a:rPr lang="ro-RO" u="sng" dirty="0">
                <a:solidFill>
                  <a:schemeClr val="tx1"/>
                </a:solidFill>
              </a:rPr>
              <a:t>TEST CASES OVERVIEW</a:t>
            </a:r>
          </a:p>
        </p:txBody>
      </p:sp>
      <p:sp useBgFill="1">
        <p:nvSpPr>
          <p:cNvPr id="7" name="TextBox 6">
            <a:extLst>
              <a:ext uri="{FF2B5EF4-FFF2-40B4-BE49-F238E27FC236}">
                <a16:creationId xmlns:a16="http://schemas.microsoft.com/office/drawing/2014/main" id="{44F8AE53-EB13-6C12-5EDB-DBB224D97328}"/>
              </a:ext>
            </a:extLst>
          </p:cNvPr>
          <p:cNvSpPr txBox="1"/>
          <p:nvPr/>
        </p:nvSpPr>
        <p:spPr>
          <a:xfrm>
            <a:off x="10244137" y="5940611"/>
            <a:ext cx="1419225"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TOTAL: </a:t>
            </a:r>
            <a:r>
              <a:rPr lang="ro-RO"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66</a:t>
            </a: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TEST CASES</a:t>
            </a:r>
          </a:p>
        </p:txBody>
      </p:sp>
      <p:pic>
        <p:nvPicPr>
          <p:cNvPr id="13" name="Picture 12">
            <a:extLst>
              <a:ext uri="{FF2B5EF4-FFF2-40B4-BE49-F238E27FC236}">
                <a16:creationId xmlns:a16="http://schemas.microsoft.com/office/drawing/2014/main" id="{7688F94C-4ACB-DAE8-185D-918FE4CDD45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990600" y="876300"/>
            <a:ext cx="8927612" cy="5525976"/>
          </a:xfrm>
          <a:prstGeom prst="rect">
            <a:avLst/>
          </a:prstGeom>
        </p:spPr>
      </p:pic>
      <p:sp>
        <p:nvSpPr>
          <p:cNvPr id="3" name="TextBox 2">
            <a:extLst>
              <a:ext uri="{FF2B5EF4-FFF2-40B4-BE49-F238E27FC236}">
                <a16:creationId xmlns:a16="http://schemas.microsoft.com/office/drawing/2014/main" id="{3A367FD3-5248-CCCF-5657-22B6EE12ED8A}"/>
              </a:ext>
            </a:extLst>
          </p:cNvPr>
          <p:cNvSpPr txBox="1"/>
          <p:nvPr/>
        </p:nvSpPr>
        <p:spPr>
          <a:xfrm>
            <a:off x="3533775" y="1411115"/>
            <a:ext cx="371475" cy="369332"/>
          </a:xfrm>
          <a:prstGeom prst="rect">
            <a:avLst/>
          </a:prstGeom>
          <a:noFill/>
        </p:spPr>
        <p:txBody>
          <a:bodyPr wrap="square" rtlCol="0">
            <a:spAutoFit/>
          </a:bodyPr>
          <a:lstStyle/>
          <a:p>
            <a:r>
              <a:rPr lang="ro-RO" dirty="0"/>
              <a:t>5</a:t>
            </a:r>
          </a:p>
        </p:txBody>
      </p:sp>
      <p:sp>
        <p:nvSpPr>
          <p:cNvPr id="5" name="TextBox 4">
            <a:extLst>
              <a:ext uri="{FF2B5EF4-FFF2-40B4-BE49-F238E27FC236}">
                <a16:creationId xmlns:a16="http://schemas.microsoft.com/office/drawing/2014/main" id="{B49DB366-32BE-EF5D-FCA0-7C72B240CB49}"/>
              </a:ext>
            </a:extLst>
          </p:cNvPr>
          <p:cNvSpPr txBox="1"/>
          <p:nvPr/>
        </p:nvSpPr>
        <p:spPr>
          <a:xfrm>
            <a:off x="7324726" y="2225118"/>
            <a:ext cx="371475" cy="369332"/>
          </a:xfrm>
          <a:prstGeom prst="rect">
            <a:avLst/>
          </a:prstGeom>
          <a:noFill/>
        </p:spPr>
        <p:txBody>
          <a:bodyPr wrap="square" rtlCol="0">
            <a:spAutoFit/>
          </a:bodyPr>
          <a:lstStyle/>
          <a:p>
            <a:r>
              <a:rPr lang="ro-RO" dirty="0"/>
              <a:t>4</a:t>
            </a:r>
          </a:p>
        </p:txBody>
      </p:sp>
      <p:sp>
        <p:nvSpPr>
          <p:cNvPr id="6" name="TextBox 5">
            <a:extLst>
              <a:ext uri="{FF2B5EF4-FFF2-40B4-BE49-F238E27FC236}">
                <a16:creationId xmlns:a16="http://schemas.microsoft.com/office/drawing/2014/main" id="{90E01E11-D5DE-A851-5B7E-8C3AC20F06B2}"/>
              </a:ext>
            </a:extLst>
          </p:cNvPr>
          <p:cNvSpPr txBox="1"/>
          <p:nvPr/>
        </p:nvSpPr>
        <p:spPr>
          <a:xfrm>
            <a:off x="7286625" y="1067754"/>
            <a:ext cx="371475" cy="369332"/>
          </a:xfrm>
          <a:prstGeom prst="rect">
            <a:avLst/>
          </a:prstGeom>
          <a:noFill/>
        </p:spPr>
        <p:txBody>
          <a:bodyPr wrap="square" rtlCol="0">
            <a:spAutoFit/>
          </a:bodyPr>
          <a:lstStyle/>
          <a:p>
            <a:r>
              <a:rPr lang="ro-RO" dirty="0"/>
              <a:t>8</a:t>
            </a:r>
          </a:p>
        </p:txBody>
      </p:sp>
      <p:sp>
        <p:nvSpPr>
          <p:cNvPr id="8" name="TextBox 7">
            <a:extLst>
              <a:ext uri="{FF2B5EF4-FFF2-40B4-BE49-F238E27FC236}">
                <a16:creationId xmlns:a16="http://schemas.microsoft.com/office/drawing/2014/main" id="{F792126E-F0A2-1CE2-DD5B-5261CF55C601}"/>
              </a:ext>
            </a:extLst>
          </p:cNvPr>
          <p:cNvSpPr txBox="1"/>
          <p:nvPr/>
        </p:nvSpPr>
        <p:spPr>
          <a:xfrm>
            <a:off x="3571875" y="3689763"/>
            <a:ext cx="457200" cy="369332"/>
          </a:xfrm>
          <a:prstGeom prst="rect">
            <a:avLst/>
          </a:prstGeom>
          <a:noFill/>
        </p:spPr>
        <p:txBody>
          <a:bodyPr wrap="square" rtlCol="0">
            <a:spAutoFit/>
          </a:bodyPr>
          <a:lstStyle/>
          <a:p>
            <a:r>
              <a:rPr lang="ro-RO" dirty="0"/>
              <a:t>13</a:t>
            </a:r>
          </a:p>
        </p:txBody>
      </p:sp>
      <p:sp>
        <p:nvSpPr>
          <p:cNvPr id="9" name="TextBox 8">
            <a:extLst>
              <a:ext uri="{FF2B5EF4-FFF2-40B4-BE49-F238E27FC236}">
                <a16:creationId xmlns:a16="http://schemas.microsoft.com/office/drawing/2014/main" id="{390CD509-08DD-3B68-148E-DAC1FAE7CC39}"/>
              </a:ext>
            </a:extLst>
          </p:cNvPr>
          <p:cNvSpPr txBox="1"/>
          <p:nvPr/>
        </p:nvSpPr>
        <p:spPr>
          <a:xfrm>
            <a:off x="3162300" y="2423728"/>
            <a:ext cx="538162" cy="369332"/>
          </a:xfrm>
          <a:prstGeom prst="rect">
            <a:avLst/>
          </a:prstGeom>
          <a:noFill/>
        </p:spPr>
        <p:txBody>
          <a:bodyPr wrap="square" rtlCol="0">
            <a:spAutoFit/>
          </a:bodyPr>
          <a:lstStyle/>
          <a:p>
            <a:r>
              <a:rPr lang="ro-RO" dirty="0"/>
              <a:t>12</a:t>
            </a:r>
          </a:p>
        </p:txBody>
      </p:sp>
      <p:sp>
        <p:nvSpPr>
          <p:cNvPr id="10" name="TextBox 9">
            <a:extLst>
              <a:ext uri="{FF2B5EF4-FFF2-40B4-BE49-F238E27FC236}">
                <a16:creationId xmlns:a16="http://schemas.microsoft.com/office/drawing/2014/main" id="{6E1023C4-6BB5-D44F-44D1-C2ED1587F95D}"/>
              </a:ext>
            </a:extLst>
          </p:cNvPr>
          <p:cNvSpPr txBox="1"/>
          <p:nvPr/>
        </p:nvSpPr>
        <p:spPr>
          <a:xfrm>
            <a:off x="6958013" y="5046019"/>
            <a:ext cx="523875" cy="369332"/>
          </a:xfrm>
          <a:prstGeom prst="rect">
            <a:avLst/>
          </a:prstGeom>
          <a:noFill/>
        </p:spPr>
        <p:txBody>
          <a:bodyPr wrap="square" rtlCol="0">
            <a:spAutoFit/>
          </a:bodyPr>
          <a:lstStyle/>
          <a:p>
            <a:r>
              <a:rPr lang="ro-RO" dirty="0"/>
              <a:t>10</a:t>
            </a:r>
          </a:p>
        </p:txBody>
      </p:sp>
      <p:sp>
        <p:nvSpPr>
          <p:cNvPr id="11" name="TextBox 10">
            <a:extLst>
              <a:ext uri="{FF2B5EF4-FFF2-40B4-BE49-F238E27FC236}">
                <a16:creationId xmlns:a16="http://schemas.microsoft.com/office/drawing/2014/main" id="{0370F698-2001-791E-FC80-6C38C9AC822E}"/>
              </a:ext>
            </a:extLst>
          </p:cNvPr>
          <p:cNvSpPr txBox="1"/>
          <p:nvPr/>
        </p:nvSpPr>
        <p:spPr>
          <a:xfrm>
            <a:off x="7148513" y="3450902"/>
            <a:ext cx="523876" cy="369332"/>
          </a:xfrm>
          <a:prstGeom prst="rect">
            <a:avLst/>
          </a:prstGeom>
          <a:noFill/>
        </p:spPr>
        <p:txBody>
          <a:bodyPr wrap="square" rtlCol="0">
            <a:spAutoFit/>
          </a:bodyPr>
          <a:lstStyle/>
          <a:p>
            <a:r>
              <a:rPr lang="ro-RO" dirty="0"/>
              <a:t>10</a:t>
            </a:r>
          </a:p>
        </p:txBody>
      </p:sp>
      <p:sp>
        <p:nvSpPr>
          <p:cNvPr id="12" name="TextBox 11">
            <a:extLst>
              <a:ext uri="{FF2B5EF4-FFF2-40B4-BE49-F238E27FC236}">
                <a16:creationId xmlns:a16="http://schemas.microsoft.com/office/drawing/2014/main" id="{8F0335C9-E159-5C70-B0BB-7789708B31C6}"/>
              </a:ext>
            </a:extLst>
          </p:cNvPr>
          <p:cNvSpPr txBox="1"/>
          <p:nvPr/>
        </p:nvSpPr>
        <p:spPr>
          <a:xfrm>
            <a:off x="3328987" y="4676687"/>
            <a:ext cx="371475" cy="369332"/>
          </a:xfrm>
          <a:prstGeom prst="rect">
            <a:avLst/>
          </a:prstGeom>
          <a:noFill/>
        </p:spPr>
        <p:txBody>
          <a:bodyPr wrap="square" rtlCol="0">
            <a:spAutoFit/>
          </a:bodyPr>
          <a:lstStyle/>
          <a:p>
            <a:r>
              <a:rPr lang="ro-RO" dirty="0"/>
              <a:t>4</a:t>
            </a:r>
          </a:p>
        </p:txBody>
      </p:sp>
    </p:spTree>
    <p:extLst>
      <p:ext uri="{BB962C8B-B14F-4D97-AF65-F5344CB8AC3E}">
        <p14:creationId xmlns:p14="http://schemas.microsoft.com/office/powerpoint/2010/main" val="111211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B9A2-D840-979C-1F45-D5BA8109CBB4}"/>
              </a:ext>
            </a:extLst>
          </p:cNvPr>
          <p:cNvSpPr>
            <a:spLocks noGrp="1"/>
          </p:cNvSpPr>
          <p:nvPr>
            <p:ph type="title"/>
          </p:nvPr>
        </p:nvSpPr>
        <p:spPr>
          <a:xfrm>
            <a:off x="981075" y="457200"/>
            <a:ext cx="10058400" cy="576606"/>
          </a:xfrm>
        </p:spPr>
        <p:txBody>
          <a:bodyPr>
            <a:normAutofit fontScale="90000"/>
          </a:bodyPr>
          <a:lstStyle/>
          <a:p>
            <a:pPr algn="ctr"/>
            <a:r>
              <a:rPr lang="en-US" u="sng" dirty="0">
                <a:solidFill>
                  <a:schemeClr val="tx1"/>
                </a:solidFill>
              </a:rPr>
              <a:t>BUGS OVERVIEW</a:t>
            </a:r>
            <a:endParaRPr lang="ro-RO" u="sng" dirty="0">
              <a:solidFill>
                <a:schemeClr val="tx1"/>
              </a:solidFill>
            </a:endParaRPr>
          </a:p>
        </p:txBody>
      </p:sp>
      <p:pic>
        <p:nvPicPr>
          <p:cNvPr id="6" name="Picture 5">
            <a:extLst>
              <a:ext uri="{FF2B5EF4-FFF2-40B4-BE49-F238E27FC236}">
                <a16:creationId xmlns:a16="http://schemas.microsoft.com/office/drawing/2014/main" id="{78AFE2E7-AADF-BB19-6B30-C079C9A3B427}"/>
              </a:ext>
            </a:extLst>
          </p:cNvPr>
          <p:cNvPicPr>
            <a:picLocks noChangeAspect="1"/>
          </p:cNvPicPr>
          <p:nvPr/>
        </p:nvPicPr>
        <p:blipFill>
          <a:blip r:embed="rId2"/>
          <a:stretch>
            <a:fillRect/>
          </a:stretch>
        </p:blipFill>
        <p:spPr>
          <a:xfrm>
            <a:off x="558693" y="1324316"/>
            <a:ext cx="5270607" cy="3157195"/>
          </a:xfrm>
          <a:prstGeom prst="rect">
            <a:avLst/>
          </a:prstGeom>
        </p:spPr>
      </p:pic>
      <p:pic>
        <p:nvPicPr>
          <p:cNvPr id="9" name="Picture 8">
            <a:extLst>
              <a:ext uri="{FF2B5EF4-FFF2-40B4-BE49-F238E27FC236}">
                <a16:creationId xmlns:a16="http://schemas.microsoft.com/office/drawing/2014/main" id="{FD0421B9-6D45-DC53-50A4-00462B8C608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6126597" y="3003428"/>
            <a:ext cx="5506710" cy="3256344"/>
          </a:xfrm>
          <a:prstGeom prst="rect">
            <a:avLst/>
          </a:prstGeom>
        </p:spPr>
      </p:pic>
      <p:pic>
        <p:nvPicPr>
          <p:cNvPr id="10" name="Picture 9">
            <a:extLst>
              <a:ext uri="{FF2B5EF4-FFF2-40B4-BE49-F238E27FC236}">
                <a16:creationId xmlns:a16="http://schemas.microsoft.com/office/drawing/2014/main" id="{EF577025-9007-D4D5-DBC3-5C8B7FC06296}"/>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8945881" y="457200"/>
            <a:ext cx="2785108" cy="2044115"/>
          </a:xfrm>
          <a:prstGeom prst="rect">
            <a:avLst/>
          </a:prstGeom>
          <a:ln>
            <a:noFill/>
          </a:ln>
          <a:effectLst>
            <a:softEdge rad="112500"/>
          </a:effectLst>
        </p:spPr>
      </p:pic>
    </p:spTree>
    <p:extLst>
      <p:ext uri="{BB962C8B-B14F-4D97-AF65-F5344CB8AC3E}">
        <p14:creationId xmlns:p14="http://schemas.microsoft.com/office/powerpoint/2010/main" val="39586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F317-7BA0-865F-7610-F49AAF75360C}"/>
              </a:ext>
            </a:extLst>
          </p:cNvPr>
          <p:cNvSpPr>
            <a:spLocks noGrp="1"/>
          </p:cNvSpPr>
          <p:nvPr>
            <p:ph type="title"/>
          </p:nvPr>
        </p:nvSpPr>
        <p:spPr>
          <a:xfrm>
            <a:off x="1439779" y="462120"/>
            <a:ext cx="10058400" cy="365760"/>
          </a:xfrm>
        </p:spPr>
        <p:txBody>
          <a:bodyPr>
            <a:normAutofit fontScale="90000"/>
          </a:bodyPr>
          <a:lstStyle/>
          <a:p>
            <a:pPr algn="ctr"/>
            <a:r>
              <a:rPr lang="ro-RO" u="sng" dirty="0"/>
              <a:t>TEST CASES RESULTS</a:t>
            </a:r>
          </a:p>
        </p:txBody>
      </p:sp>
      <p:pic>
        <p:nvPicPr>
          <p:cNvPr id="8" name="Picture 7">
            <a:extLst>
              <a:ext uri="{FF2B5EF4-FFF2-40B4-BE49-F238E27FC236}">
                <a16:creationId xmlns:a16="http://schemas.microsoft.com/office/drawing/2014/main" id="{D9ADD39C-A5AE-94A2-2ACE-5AFC0EB0D4A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08096" y="989053"/>
            <a:ext cx="6775645" cy="5406827"/>
          </a:xfrm>
          <a:prstGeom prst="rect">
            <a:avLst/>
          </a:prstGeom>
        </p:spPr>
      </p:pic>
      <p:pic>
        <p:nvPicPr>
          <p:cNvPr id="12" name="Picture 11">
            <a:extLst>
              <a:ext uri="{FF2B5EF4-FFF2-40B4-BE49-F238E27FC236}">
                <a16:creationId xmlns:a16="http://schemas.microsoft.com/office/drawing/2014/main" id="{085831D9-4673-29CA-657F-FCD184DD8985}"/>
              </a:ext>
            </a:extLst>
          </p:cNvPr>
          <p:cNvPicPr>
            <a:picLocks noChangeAspect="1"/>
          </p:cNvPicPr>
          <p:nvPr/>
        </p:nvPicPr>
        <p:blipFill rotWithShape="1">
          <a:blip r:embed="rId4"/>
          <a:srcRect l="15969" t="-183" b="-1"/>
          <a:stretch/>
        </p:blipFill>
        <p:spPr>
          <a:xfrm>
            <a:off x="7698645" y="2206942"/>
            <a:ext cx="3799534" cy="2444115"/>
          </a:xfrm>
          <a:prstGeom prst="rect">
            <a:avLst/>
          </a:prstGeom>
        </p:spPr>
      </p:pic>
    </p:spTree>
    <p:extLst>
      <p:ext uri="{BB962C8B-B14F-4D97-AF65-F5344CB8AC3E}">
        <p14:creationId xmlns:p14="http://schemas.microsoft.com/office/powerpoint/2010/main" val="160897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style.rotation</p:attrName>
                                        </p:attrNameLst>
                                      </p:cBhvr>
                                      <p:tavLst>
                                        <p:tav tm="0">
                                          <p:val>
                                            <p:fltVal val="90"/>
                                          </p:val>
                                        </p:tav>
                                        <p:tav tm="100000">
                                          <p:val>
                                            <p:fltVal val="0"/>
                                          </p:val>
                                        </p:tav>
                                      </p:tavLst>
                                    </p:anim>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0A52-225B-64C7-7589-B7BB380E2106}"/>
              </a:ext>
            </a:extLst>
          </p:cNvPr>
          <p:cNvSpPr>
            <a:spLocks noGrp="1"/>
          </p:cNvSpPr>
          <p:nvPr>
            <p:ph type="title"/>
          </p:nvPr>
        </p:nvSpPr>
        <p:spPr>
          <a:xfrm>
            <a:off x="942975" y="457200"/>
            <a:ext cx="10058400" cy="671856"/>
          </a:xfrm>
        </p:spPr>
        <p:txBody>
          <a:bodyPr/>
          <a:lstStyle/>
          <a:p>
            <a:pPr algn="ctr"/>
            <a:r>
              <a:rPr lang="en-US" u="sng" dirty="0"/>
              <a:t>CONCLUSIONS</a:t>
            </a:r>
            <a:endParaRPr lang="ro-RO" u="sng" dirty="0"/>
          </a:p>
        </p:txBody>
      </p:sp>
      <p:sp>
        <p:nvSpPr>
          <p:cNvPr id="3" name="Content Placeholder 2">
            <a:extLst>
              <a:ext uri="{FF2B5EF4-FFF2-40B4-BE49-F238E27FC236}">
                <a16:creationId xmlns:a16="http://schemas.microsoft.com/office/drawing/2014/main" id="{D63A79B8-115B-4114-4865-16BBD7E7ACF5}"/>
              </a:ext>
            </a:extLst>
          </p:cNvPr>
          <p:cNvSpPr>
            <a:spLocks noGrp="1"/>
          </p:cNvSpPr>
          <p:nvPr>
            <p:ph idx="1"/>
          </p:nvPr>
        </p:nvSpPr>
        <p:spPr>
          <a:xfrm>
            <a:off x="609600" y="1586637"/>
            <a:ext cx="10515600" cy="4752594"/>
          </a:xfrm>
        </p:spPr>
        <p:txBody>
          <a:bodyPr/>
          <a:lstStyle/>
          <a:p>
            <a:pPr>
              <a:buFont typeface="Wingdings" panose="05000000000000000000" pitchFamily="2" charset="2"/>
              <a:buChar char="ü"/>
            </a:pPr>
            <a:r>
              <a:rPr lang="en-US" dirty="0"/>
              <a:t>Smoke testing was performed on this </a:t>
            </a:r>
            <a:r>
              <a:rPr lang="ro-RO" dirty="0"/>
              <a:t>web</a:t>
            </a:r>
            <a:r>
              <a:rPr lang="en-US" dirty="0"/>
              <a:t>site for the main functionalities and we have the following result: 56% of the test cases performed are passed and the remaining 44% are failed. </a:t>
            </a:r>
            <a:endParaRPr lang="ro-RO" dirty="0"/>
          </a:p>
          <a:p>
            <a:pPr>
              <a:buFont typeface="Wingdings" panose="05000000000000000000" pitchFamily="2" charset="2"/>
              <a:buChar char="ü"/>
            </a:pPr>
            <a:r>
              <a:rPr lang="en-US" dirty="0"/>
              <a:t>In addition to the Smoke and Exploratory tests performed for the main functionalities, also other types of testing were used: Compatibility testing, Ad-Hoc testing, End-to-end testing, Positive testing and Negative testing. </a:t>
            </a:r>
            <a:endParaRPr lang="ro-RO" dirty="0"/>
          </a:p>
          <a:p>
            <a:pPr>
              <a:buFont typeface="Wingdings" panose="05000000000000000000" pitchFamily="2" charset="2"/>
              <a:buChar char="ü"/>
            </a:pPr>
            <a:r>
              <a:rPr lang="en-US" dirty="0"/>
              <a:t>A total of 29 bugs were identified and also 2 improvements. All identified bugs are still open and half of them </a:t>
            </a:r>
            <a:r>
              <a:rPr lang="ro-RO" dirty="0"/>
              <a:t>are of </a:t>
            </a:r>
            <a:r>
              <a:rPr lang="en-US" dirty="0"/>
              <a:t>major</a:t>
            </a:r>
            <a:r>
              <a:rPr lang="ro-RO" dirty="0"/>
              <a:t> severity</a:t>
            </a:r>
            <a:r>
              <a:rPr lang="en-US" dirty="0"/>
              <a:t>.</a:t>
            </a:r>
            <a:endParaRPr lang="ro-RO" dirty="0"/>
          </a:p>
          <a:p>
            <a:pPr>
              <a:buFont typeface="Wingdings" panose="05000000000000000000" pitchFamily="2" charset="2"/>
              <a:buChar char="ü"/>
            </a:pPr>
            <a:r>
              <a:rPr lang="en-US" dirty="0"/>
              <a:t>One of the main functionalities of the website, </a:t>
            </a:r>
            <a:r>
              <a:rPr lang="ro-RO" dirty="0"/>
              <a:t>like the </a:t>
            </a:r>
            <a:r>
              <a:rPr lang="en-US" dirty="0"/>
              <a:t>Appointments form</a:t>
            </a:r>
            <a:r>
              <a:rPr lang="ro-RO" dirty="0"/>
              <a:t> is not working</a:t>
            </a:r>
            <a:r>
              <a:rPr lang="en-US" dirty="0"/>
              <a:t>, this </a:t>
            </a:r>
            <a:r>
              <a:rPr lang="ro-RO" dirty="0"/>
              <a:t>is</a:t>
            </a:r>
            <a:r>
              <a:rPr lang="en-US" dirty="0"/>
              <a:t> critical in </a:t>
            </a:r>
            <a:r>
              <a:rPr lang="ro-RO" dirty="0"/>
              <a:t>actually </a:t>
            </a:r>
            <a:r>
              <a:rPr lang="en-US" dirty="0"/>
              <a:t>testing this functionality, the main purpose of this form is to be able to make appointments online</a:t>
            </a:r>
            <a:r>
              <a:rPr lang="ro-RO" dirty="0"/>
              <a:t>.</a:t>
            </a:r>
            <a:r>
              <a:rPr lang="en-US" dirty="0"/>
              <a:t> </a:t>
            </a:r>
            <a:r>
              <a:rPr lang="ro-RO" dirty="0"/>
              <a:t> </a:t>
            </a:r>
          </a:p>
          <a:p>
            <a:pPr>
              <a:buFont typeface="Wingdings" panose="05000000000000000000" pitchFamily="2" charset="2"/>
              <a:buChar char="ü"/>
            </a:pPr>
            <a:r>
              <a:rPr lang="ro-RO" dirty="0"/>
              <a:t>W</a:t>
            </a:r>
            <a:r>
              <a:rPr lang="en-US" dirty="0"/>
              <a:t>e tested version 1.0, most tests were performed on the following test environment devices and browsers:</a:t>
            </a:r>
            <a:r>
              <a:rPr lang="ro-RO" dirty="0"/>
              <a:t> </a:t>
            </a:r>
            <a:r>
              <a:rPr lang="en-US" dirty="0"/>
              <a:t>Laptop ASUS TUF Gaming F15</a:t>
            </a:r>
            <a:r>
              <a:rPr lang="ro-RO" dirty="0"/>
              <a:t>, Windows 11 Pro, Mobile Samsung Galaxy A54, Android version: 14, Google Chrome.</a:t>
            </a:r>
          </a:p>
          <a:p>
            <a:pPr>
              <a:buFont typeface="Wingdings" panose="05000000000000000000" pitchFamily="2" charset="2"/>
              <a:buChar char="ü"/>
            </a:pPr>
            <a:r>
              <a:rPr lang="en-US" dirty="0"/>
              <a:t>Based on the extended Smoke testing performed on the website LYON AUTOSIB SERVICE, reveals several major issues that affect it’s main features and that would result in decreased user retention, therefore the website’s main scope, to bring new clients to the service, will be heavily affected. </a:t>
            </a:r>
            <a:endParaRPr lang="ro-RO" dirty="0"/>
          </a:p>
          <a:p>
            <a:pPr>
              <a:buFont typeface="Wingdings" panose="05000000000000000000" pitchFamily="2" charset="2"/>
              <a:buChar char="ü"/>
            </a:pPr>
            <a:r>
              <a:rPr lang="en-US" dirty="0"/>
              <a:t>In conclusion, all major and normal defects should be checked and closed before release.</a:t>
            </a:r>
            <a:endParaRPr lang="ro-RO" dirty="0"/>
          </a:p>
          <a:p>
            <a:pPr>
              <a:buFont typeface="Wingdings" panose="05000000000000000000" pitchFamily="2" charset="2"/>
              <a:buChar char="ü"/>
            </a:pPr>
            <a:r>
              <a:rPr lang="ro-RO" dirty="0"/>
              <a:t>Not yet ready for relased !</a:t>
            </a:r>
          </a:p>
        </p:txBody>
      </p:sp>
    </p:spTree>
    <p:extLst>
      <p:ext uri="{BB962C8B-B14F-4D97-AF65-F5344CB8AC3E}">
        <p14:creationId xmlns:p14="http://schemas.microsoft.com/office/powerpoint/2010/main" val="11795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74_TF78438558" id="{D7A46F7F-7D4F-40F3-8487-88C156D13B9D}" vid="{9A95D45C-7E0A-4D3F-A034-4169AA6E60A0}"/>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{49198B5D-C52D-467A-B3AC-DBFE065B3BE7}tf78438558_win32</Template>
  <TotalTime>1212</TotalTime>
  <Words>570</Words>
  <Application>Microsoft Office PowerPoint</Application>
  <PresentationFormat>Widescreen</PresentationFormat>
  <Paragraphs>74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Wingdings</vt:lpstr>
      <vt:lpstr>SavonVTI</vt:lpstr>
      <vt:lpstr>WEB APPLICATION LYON AUTOSIB SERVICE</vt:lpstr>
      <vt:lpstr>APP DESCRIPTION</vt:lpstr>
      <vt:lpstr>TESTING APPROACH</vt:lpstr>
      <vt:lpstr>TOOLS USED</vt:lpstr>
      <vt:lpstr>TESTING TYPES COVERED</vt:lpstr>
      <vt:lpstr>TEST CASES OVERVIEW</vt:lpstr>
      <vt:lpstr>BUGS OVERVIEW</vt:lpstr>
      <vt:lpstr>TEST CASES RESULTS</vt:lpstr>
      <vt:lpstr>CONCLUSIONS</vt:lpstr>
      <vt:lpstr>LESSONS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LYON AUTOSIB SERVICE</dc:title>
  <dc:creator>irina.g.bancila@gmail.com</dc:creator>
  <cp:lastModifiedBy>Irina Bancila</cp:lastModifiedBy>
  <cp:revision>121</cp:revision>
  <dcterms:created xsi:type="dcterms:W3CDTF">2024-01-01T22:17:49Z</dcterms:created>
  <dcterms:modified xsi:type="dcterms:W3CDTF">2024-02-07T17:50:40Z</dcterms:modified>
</cp:coreProperties>
</file>