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6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erriweather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dKbJpBGDxf3i/A8CWggtHIJKM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76083"/>
  </p:normalViewPr>
  <p:slideViewPr>
    <p:cSldViewPr snapToGrid="0">
      <p:cViewPr varScale="1">
        <p:scale>
          <a:sx n="80" d="100"/>
          <a:sy n="80" d="100"/>
        </p:scale>
        <p:origin x="1880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0441c5c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40441c5c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441c5c2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0441c5c2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06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441c5c2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0441c5c2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441c5c2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0441c5c2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i="1" dirty="0"/>
              <a:t>Possible questions to discuss here:</a:t>
            </a: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i="1" dirty="0"/>
              <a:t>How good was the data quality?</a:t>
            </a: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i="1" dirty="0"/>
              <a:t>What did you need to do to procure it?</a:t>
            </a: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i="1" dirty="0"/>
              <a:t>What tools or code did you need to use to prepare it for analysis?</a:t>
            </a: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i="1" dirty="0"/>
              <a:t>What challenges did you face?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441c5c2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0441c5c2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0441c5c2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0441c5c2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441c5c2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0441c5c2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0441c5c2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0441c5c2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Mention that in this part we use a </a:t>
            </a:r>
            <a:r>
              <a:rPr lang="en-CA" dirty="0"/>
              <a:t>predictive model.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Maybe in the beginning mention that we use a combination of inference and predictive models to address all outlined objectives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Related to this regression: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Description of summary and most important points like p-value and R-squared (R-squared is the accuracy of this model)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Description of what was done like testing with original </a:t>
            </a:r>
            <a:r>
              <a:rPr lang="en-CA" dirty="0" err="1"/>
              <a:t>life_expectancy</a:t>
            </a:r>
            <a:r>
              <a:rPr lang="en-CA" dirty="0"/>
              <a:t> and </a:t>
            </a:r>
            <a:r>
              <a:rPr lang="en-CA" dirty="0" err="1"/>
              <a:t>BoxCox</a:t>
            </a:r>
            <a:r>
              <a:rPr lang="en-CA" dirty="0"/>
              <a:t> transformed and that the original performed better.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Also, testing with all variables and with only some of them and that the model that included all variables performed better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0441c5c2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0441c5c2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Results of the summary of the model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What adjustments were done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Accuracy of the final version of the model and what variables gave those 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0441c5c2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0441c5c2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Results of the summary of the model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What adjustments were done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Accuracy of the final version of the model and what variables gave those 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40441c5c2a_0_20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140441c5c2a_0_20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140441c5c2a_0_20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140441c5c2a_0_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0441c5c2a_0_65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140441c5c2a_0_65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140441c5c2a_0_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0441c5c2a_0_71"/>
          <p:cNvSpPr txBox="1">
            <a:spLocks noGrp="1"/>
          </p:cNvSpPr>
          <p:nvPr>
            <p:ph type="title"/>
          </p:nvPr>
        </p:nvSpPr>
        <p:spPr>
          <a:xfrm>
            <a:off x="777242" y="365125"/>
            <a:ext cx="10637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140441c5c2a_0_71"/>
          <p:cNvSpPr txBox="1">
            <a:spLocks noGrp="1"/>
          </p:cNvSpPr>
          <p:nvPr>
            <p:ph type="body" idx="1"/>
          </p:nvPr>
        </p:nvSpPr>
        <p:spPr>
          <a:xfrm>
            <a:off x="777242" y="1825625"/>
            <a:ext cx="10637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140441c5c2a_0_71"/>
          <p:cNvSpPr txBox="1">
            <a:spLocks noGrp="1"/>
          </p:cNvSpPr>
          <p:nvPr>
            <p:ph type="dt" idx="10"/>
          </p:nvPr>
        </p:nvSpPr>
        <p:spPr>
          <a:xfrm>
            <a:off x="777242" y="6488268"/>
            <a:ext cx="2743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40441c5c2a_0_71"/>
          <p:cNvSpPr txBox="1">
            <a:spLocks noGrp="1"/>
          </p:cNvSpPr>
          <p:nvPr>
            <p:ph type="ftr" idx="11"/>
          </p:nvPr>
        </p:nvSpPr>
        <p:spPr>
          <a:xfrm>
            <a:off x="4038600" y="6488268"/>
            <a:ext cx="41148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40441c5c2a_0_71"/>
          <p:cNvSpPr txBox="1">
            <a:spLocks noGrp="1"/>
          </p:cNvSpPr>
          <p:nvPr>
            <p:ph type="sldNum" idx="12"/>
          </p:nvPr>
        </p:nvSpPr>
        <p:spPr>
          <a:xfrm>
            <a:off x="8671560" y="6488268"/>
            <a:ext cx="2743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40441c5c2a_0_25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140441c5c2a_0_25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140441c5c2a_0_25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g140441c5c2a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40441c5c2a_0_30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g140441c5c2a_0_30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140441c5c2a_0_30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140441c5c2a_0_3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140441c5c2a_0_30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140441c5c2a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40441c5c2a_0_3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g140441c5c2a_0_3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140441c5c2a_0_37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40441c5c2a_0_37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40441c5c2a_0_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40441c5c2a_0_4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g140441c5c2a_0_43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140441c5c2a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40441c5c2a_0_4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140441c5c2a_0_4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140441c5c2a_0_4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140441c5c2a_0_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40441c5c2a_0_52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g140441c5c2a_0_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0441c5c2a_0_5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140441c5c2a_0_55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140441c5c2a_0_55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140441c5c2a_0_55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140441c5c2a_0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441c5c2a_0_61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40441c5c2a_0_61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g140441c5c2a_0_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0441c5c2a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140441c5c2a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140441c5c2a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441c5c2a_0_0"/>
          <p:cNvSpPr txBox="1">
            <a:spLocks noGrp="1"/>
          </p:cNvSpPr>
          <p:nvPr>
            <p:ph type="body" idx="1"/>
          </p:nvPr>
        </p:nvSpPr>
        <p:spPr>
          <a:xfrm>
            <a:off x="777300" y="1370278"/>
            <a:ext cx="10637400" cy="49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CA" dirty="0"/>
              <a:t>                                        </a:t>
            </a:r>
            <a:endParaRPr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CA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CA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CA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CA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-CA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Irina Belaya</a:t>
            </a:r>
            <a:br>
              <a:rPr lang="en-CA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-CA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August 2022</a:t>
            </a:r>
            <a:endParaRPr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Google Shape;139;g140441c5c2a_0_0"/>
          <p:cNvSpPr txBox="1">
            <a:spLocks noGrp="1"/>
          </p:cNvSpPr>
          <p:nvPr>
            <p:ph type="title"/>
          </p:nvPr>
        </p:nvSpPr>
        <p:spPr>
          <a:xfrm>
            <a:off x="3550950" y="1681129"/>
            <a:ext cx="5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Expectancy</a:t>
            </a:r>
            <a:endParaRPr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Google Shape;140;g140441c5c2a_0_0"/>
          <p:cNvSpPr/>
          <p:nvPr/>
        </p:nvSpPr>
        <p:spPr>
          <a:xfrm>
            <a:off x="4229100" y="-40882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140441c5c2a_0_0"/>
          <p:cNvPicPr preferRelativeResize="0"/>
          <p:nvPr/>
        </p:nvPicPr>
        <p:blipFill rotWithShape="1">
          <a:blip r:embed="rId3">
            <a:alphaModFix/>
          </a:blip>
          <a:srcRect t="34797" b="26856"/>
          <a:stretch/>
        </p:blipFill>
        <p:spPr>
          <a:xfrm>
            <a:off x="3225639" y="259934"/>
            <a:ext cx="5518075" cy="111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0441c5c2a_0_140"/>
          <p:cNvSpPr txBox="1">
            <a:spLocks noGrp="1"/>
          </p:cNvSpPr>
          <p:nvPr>
            <p:ph type="title"/>
          </p:nvPr>
        </p:nvSpPr>
        <p:spPr>
          <a:xfrm>
            <a:off x="178127" y="192887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oogle Shape;120;p8" descr="A group of people in a line&#10;&#10;Description automatically generated with low confidence">
            <a:extLst>
              <a:ext uri="{FF2B5EF4-FFF2-40B4-BE49-F238E27FC236}">
                <a16:creationId xmlns:a16="http://schemas.microsoft.com/office/drawing/2014/main" id="{8E465735-9D0D-E38F-6CC3-5FADD3195C9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595" y="4914473"/>
            <a:ext cx="3887054" cy="19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A883F-F60B-4946-38DE-1C393C46161F}"/>
              </a:ext>
            </a:extLst>
          </p:cNvPr>
          <p:cNvSpPr txBox="1"/>
          <p:nvPr/>
        </p:nvSpPr>
        <p:spPr>
          <a:xfrm>
            <a:off x="664028" y="2090056"/>
            <a:ext cx="70230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>
                <a:latin typeface="+mn-lt"/>
              </a:rPr>
              <a:t>Life </a:t>
            </a:r>
            <a:r>
              <a:rPr lang="en-CA" sz="1600" dirty="0">
                <a:latin typeface="+mn-lt"/>
              </a:rPr>
              <a:t>Expectancy is significantly higher developed in developing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n-lt"/>
              </a:rPr>
              <a:t>GDP is significantly higher in Developed countries</a:t>
            </a:r>
          </a:p>
          <a:p>
            <a:r>
              <a:rPr lang="en-CA" sz="1600" dirty="0">
                <a:latin typeface="+mn-lt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n-lt"/>
              </a:rPr>
              <a:t>Adult mortality in is twice lower in developing vs. developed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n-lt"/>
              </a:rPr>
              <a:t>BMI in Developed countries is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n-lt"/>
              </a:rPr>
              <a:t>AIDS is significantly higher in Developing countries</a:t>
            </a:r>
          </a:p>
          <a:p>
            <a:r>
              <a:rPr lang="en-CA" sz="1600" dirty="0">
                <a:latin typeface="+mn-lt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n-lt"/>
              </a:rPr>
              <a:t>Schooling is higher in Developed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n-lt"/>
              </a:rPr>
              <a:t>Risk assessment for insurance providers, Marketing</a:t>
            </a:r>
          </a:p>
          <a:p>
            <a:r>
              <a:rPr lang="en-CA" sz="1600" dirty="0">
                <a:latin typeface="+mn-lt"/>
              </a:rPr>
              <a:t>     Impact and influence on decision making process in the health care</a:t>
            </a:r>
          </a:p>
          <a:p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0441c5c2a_0_77"/>
          <p:cNvSpPr txBox="1">
            <a:spLocks noGrp="1"/>
          </p:cNvSpPr>
          <p:nvPr>
            <p:ph type="title"/>
          </p:nvPr>
        </p:nvSpPr>
        <p:spPr>
          <a:xfrm>
            <a:off x="415617" y="69700"/>
            <a:ext cx="11360700" cy="831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Google Shape;147;g140441c5c2a_0_77"/>
          <p:cNvSpPr txBox="1">
            <a:spLocks noGrp="1"/>
          </p:cNvSpPr>
          <p:nvPr>
            <p:ph type="body" idx="4294967295"/>
          </p:nvPr>
        </p:nvSpPr>
        <p:spPr>
          <a:xfrm>
            <a:off x="415617" y="1737095"/>
            <a:ext cx="106374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Primary objective: 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       </a:t>
            </a:r>
            <a:r>
              <a:rPr lang="en-CA" sz="20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What criteria determine life expectancy across countries?</a:t>
            </a:r>
            <a:endParaRPr sz="20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47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Secondary objectives: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9144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endParaRPr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How does life expectancy compare between developed and developing countries? </a:t>
            </a: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What defines country status as “developed” / “developing”?</a:t>
            </a:r>
            <a:endParaRPr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0441c5c2a_0_85"/>
          <p:cNvSpPr txBox="1">
            <a:spLocks noGrp="1"/>
          </p:cNvSpPr>
          <p:nvPr>
            <p:ph type="title"/>
          </p:nvPr>
        </p:nvSpPr>
        <p:spPr>
          <a:xfrm>
            <a:off x="415650" y="232471"/>
            <a:ext cx="11360700" cy="831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" name="Google Shape;81;p2" descr="Table&#10;&#10;Description automatically generated">
            <a:extLst>
              <a:ext uri="{FF2B5EF4-FFF2-40B4-BE49-F238E27FC236}">
                <a16:creationId xmlns:a16="http://schemas.microsoft.com/office/drawing/2014/main" id="{4E15B8B5-174A-5E45-0D59-6560DE1241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34" y="1897364"/>
            <a:ext cx="3169588" cy="4868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2D6DCB-B985-C7E3-8F76-05EBFDA2632D}"/>
              </a:ext>
            </a:extLst>
          </p:cNvPr>
          <p:cNvGrpSpPr/>
          <p:nvPr/>
        </p:nvGrpSpPr>
        <p:grpSpPr>
          <a:xfrm>
            <a:off x="2996009" y="1874853"/>
            <a:ext cx="9697179" cy="4675370"/>
            <a:chOff x="2915799" y="1648342"/>
            <a:chExt cx="9697179" cy="46753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118C2A-5E54-23F1-E75D-1952D4EEDCFF}"/>
                </a:ext>
              </a:extLst>
            </p:cNvPr>
            <p:cNvSpPr txBox="1"/>
            <p:nvPr/>
          </p:nvSpPr>
          <p:spPr>
            <a:xfrm>
              <a:off x="2915799" y="3522945"/>
              <a:ext cx="9697179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0650" lvl="0" indent="0" algn="just">
                <a:buNone/>
              </a:pPr>
              <a:r>
                <a:rPr lang="en-CA" sz="1600" dirty="0"/>
                <a:t>	           The space in the countries name with space</a:t>
              </a:r>
            </a:p>
            <a:p>
              <a:pPr marL="120650" lvl="0" indent="0" algn="just">
                <a:buNone/>
              </a:pPr>
              <a:endParaRPr lang="en-CA" sz="1600" dirty="0"/>
            </a:p>
            <a:p>
              <a:pPr marL="120650" lvl="0" indent="0" algn="just">
                <a:buNone/>
              </a:pPr>
              <a:endParaRPr lang="en-CA" sz="1600" dirty="0"/>
            </a:p>
            <a:p>
              <a:pPr marL="120650" lvl="0" indent="0" algn="just">
                <a:buNone/>
              </a:pPr>
              <a:r>
                <a:rPr lang="en-CA" sz="1600" dirty="0"/>
                <a:t>                         Changed the column names i.e., Life expectancy to “</a:t>
              </a:r>
              <a:r>
                <a:rPr lang="en-CA" sz="1600" dirty="0" err="1"/>
                <a:t>life_expectancy</a:t>
              </a:r>
              <a:r>
                <a:rPr lang="en-CA" sz="1600" dirty="0"/>
                <a:t>”   </a:t>
              </a:r>
            </a:p>
            <a:p>
              <a:pPr marL="120650" lvl="0" indent="0" algn="just">
                <a:buNone/>
              </a:pPr>
              <a:endParaRPr lang="en-CA" sz="1600" dirty="0"/>
            </a:p>
            <a:p>
              <a:pPr marL="120650" lvl="0" indent="0" algn="just">
                <a:buNone/>
              </a:pPr>
              <a:r>
                <a:rPr lang="en-CA" sz="1600" dirty="0"/>
                <a:t>   </a:t>
              </a:r>
            </a:p>
            <a:p>
              <a:pPr marL="120650" lvl="0" indent="0" algn="just">
                <a:buNone/>
              </a:pPr>
              <a:r>
                <a:rPr lang="en-CA" sz="1600" dirty="0"/>
                <a:t>                         The columns with too many null values</a:t>
              </a:r>
            </a:p>
            <a:p>
              <a:pPr marL="120650" lvl="0" indent="0" algn="just">
                <a:buNone/>
              </a:pPr>
              <a:endParaRPr lang="en-CA" sz="1600" dirty="0"/>
            </a:p>
            <a:p>
              <a:pPr marL="120650" lvl="0" indent="0" algn="just">
                <a:buNone/>
              </a:pPr>
              <a:endParaRPr lang="en-CA" sz="1600" dirty="0"/>
            </a:p>
            <a:p>
              <a:pPr marL="120650" lvl="0" indent="0" algn="just">
                <a:buNone/>
              </a:pPr>
              <a:r>
                <a:rPr lang="en-CA" sz="1600" dirty="0"/>
                <a:t>                         Using Z-score for outlier</a:t>
              </a:r>
              <a:r>
                <a:rPr lang="en-CA" sz="1600" i="1" dirty="0"/>
                <a:t> </a:t>
              </a:r>
              <a:r>
                <a:rPr lang="en-CA" sz="1600" dirty="0"/>
                <a:t>122 and 24 outliers</a:t>
              </a:r>
            </a:p>
            <a:p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997D54-43F7-9DE7-0B8F-AF887AE04A3B}"/>
                </a:ext>
              </a:extLst>
            </p:cNvPr>
            <p:cNvSpPr txBox="1"/>
            <p:nvPr/>
          </p:nvSpPr>
          <p:spPr>
            <a:xfrm>
              <a:off x="3880022" y="1648342"/>
              <a:ext cx="8436429" cy="244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1800" dirty="0"/>
                <a:t>The dataset is composed of 22 variables that may impact </a:t>
              </a:r>
            </a:p>
            <a:p>
              <a:pPr lvl="0"/>
              <a:r>
                <a:rPr lang="en-CA" sz="1800" dirty="0"/>
                <a:t>life expectancy among 193 countries.</a:t>
              </a:r>
            </a:p>
            <a:p>
              <a:pPr lvl="0">
                <a:spcBef>
                  <a:spcPts val="1600"/>
                </a:spcBef>
              </a:pPr>
              <a:r>
                <a:rPr lang="en-CA" sz="1800" dirty="0"/>
                <a:t>         </a:t>
              </a:r>
              <a:r>
                <a:rPr lang="en-CA" sz="1600" dirty="0"/>
                <a:t>The target </a:t>
              </a:r>
              <a:r>
                <a:rPr lang="en-CA" sz="1600" dirty="0" err="1"/>
                <a:t>life_expectancy</a:t>
              </a:r>
              <a:r>
                <a:rPr lang="en-CA" sz="1600" dirty="0"/>
                <a:t> is a </a:t>
              </a:r>
              <a:r>
                <a:rPr lang="en-CA" sz="1600" dirty="0" err="1"/>
                <a:t>neumerical</a:t>
              </a:r>
              <a:r>
                <a:rPr lang="en-CA" sz="1600" dirty="0"/>
                <a:t> variable</a:t>
              </a:r>
            </a:p>
            <a:p>
              <a:endParaRPr lang="en-US" sz="1600" dirty="0"/>
            </a:p>
            <a:p>
              <a:r>
                <a:rPr lang="en-US" sz="1600" dirty="0"/>
                <a:t>          There are no null values in categorical columns</a:t>
              </a:r>
            </a:p>
            <a:p>
              <a:pPr lvl="0">
                <a:spcBef>
                  <a:spcPts val="1600"/>
                </a:spcBef>
              </a:pPr>
              <a:r>
                <a:rPr lang="en-CA" sz="1800" dirty="0"/>
                <a:t> </a:t>
              </a:r>
            </a:p>
            <a:p>
              <a:r>
                <a:rPr lang="en-US" sz="1800" dirty="0"/>
                <a:t>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0441c5c2a_0_92"/>
          <p:cNvSpPr txBox="1">
            <a:spLocks noGrp="1"/>
          </p:cNvSpPr>
          <p:nvPr>
            <p:ph type="title"/>
          </p:nvPr>
        </p:nvSpPr>
        <p:spPr>
          <a:xfrm>
            <a:off x="272201" y="190000"/>
            <a:ext cx="11360700" cy="831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59" name="Google Shape;159;g140441c5c2a_0_92"/>
          <p:cNvSpPr txBox="1">
            <a:spLocks noGrp="1"/>
          </p:cNvSpPr>
          <p:nvPr>
            <p:ph type="body" idx="4294967295"/>
          </p:nvPr>
        </p:nvSpPr>
        <p:spPr>
          <a:xfrm>
            <a:off x="110824" y="1663948"/>
            <a:ext cx="11902499" cy="4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target is the </a:t>
            </a:r>
            <a:r>
              <a:rPr lang="en-CA" b="1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life_expectancy</a:t>
            </a:r>
            <a:r>
              <a:rPr lang="en-CA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column, which is skewed</a:t>
            </a:r>
            <a:endParaRPr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Square Root, Log and </a:t>
            </a:r>
            <a:r>
              <a:rPr lang="en-CA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BoxCox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 to see which technique will show a better result. </a:t>
            </a:r>
            <a:r>
              <a:rPr lang="en-CA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Square Root data transformation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to significant reduction in skewness from -0.9 to -0.1 for life expectancy. </a:t>
            </a:r>
            <a:endParaRPr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160" name="Google Shape;160;g140441c5c2a_0_92"/>
          <p:cNvPicPr preferRelativeResize="0"/>
          <p:nvPr/>
        </p:nvPicPr>
        <p:blipFill rotWithShape="1">
          <a:blip r:embed="rId3">
            <a:alphaModFix/>
          </a:blip>
          <a:srcRect l="6334" r="13246" b="4637"/>
          <a:stretch/>
        </p:blipFill>
        <p:spPr>
          <a:xfrm>
            <a:off x="380238" y="2307706"/>
            <a:ext cx="5956766" cy="31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62A60-2A90-FB83-7AE3-DA0F2E754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0" y="2212013"/>
            <a:ext cx="4787301" cy="3187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441c5c2a_0_105"/>
          <p:cNvSpPr txBox="1">
            <a:spLocks noGrp="1"/>
          </p:cNvSpPr>
          <p:nvPr>
            <p:ph type="title"/>
          </p:nvPr>
        </p:nvSpPr>
        <p:spPr>
          <a:xfrm>
            <a:off x="53975" y="166426"/>
            <a:ext cx="11360700" cy="831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6" name="Google Shape;166;g140441c5c2a_0_105"/>
          <p:cNvSpPr txBox="1">
            <a:spLocks noGrp="1"/>
          </p:cNvSpPr>
          <p:nvPr>
            <p:ph type="body" idx="4294967295"/>
          </p:nvPr>
        </p:nvSpPr>
        <p:spPr>
          <a:xfrm>
            <a:off x="53974" y="1690344"/>
            <a:ext cx="11959349" cy="4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dataset contains 9 independent variables: </a:t>
            </a:r>
            <a:endParaRPr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oogle Shape;167;g140441c5c2a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8667"/>
            <a:ext cx="6868886" cy="4290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2;p2" descr="Calendar&#10;&#10;Description automatically generated">
            <a:extLst>
              <a:ext uri="{FF2B5EF4-FFF2-40B4-BE49-F238E27FC236}">
                <a16:creationId xmlns:a16="http://schemas.microsoft.com/office/drawing/2014/main" id="{DFD678B5-E856-1D19-B0F9-CECC7FEEC81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8937" y="2218667"/>
            <a:ext cx="4144438" cy="42903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2D94E2-8B22-4229-5DFB-EAC5FD8E79F7}"/>
              </a:ext>
            </a:extLst>
          </p:cNvPr>
          <p:cNvSpPr txBox="1"/>
          <p:nvPr/>
        </p:nvSpPr>
        <p:spPr>
          <a:xfrm>
            <a:off x="329036" y="998026"/>
            <a:ext cx="11533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800" b="1" dirty="0">
                <a:solidFill>
                  <a:schemeClr val="bg1"/>
                </a:solidFill>
              </a:rPr>
              <a:t>Linear correlation graphs for the life expectancy in relation to each variable in the dataset and excluded</a:t>
            </a:r>
          </a:p>
          <a:p>
            <a:pPr algn="ctr"/>
            <a:r>
              <a:rPr lang="en-CA" sz="1800" b="1" dirty="0">
                <a:solidFill>
                  <a:schemeClr val="bg1"/>
                </a:solidFill>
              </a:rPr>
              <a:t>those with no linear relationship.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E3170-2A80-160D-4FE0-3AE82C199821}"/>
              </a:ext>
            </a:extLst>
          </p:cNvPr>
          <p:cNvSpPr txBox="1"/>
          <p:nvPr/>
        </p:nvSpPr>
        <p:spPr>
          <a:xfrm>
            <a:off x="6215700" y="5052045"/>
            <a:ext cx="2756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</a:t>
            </a:r>
            <a:r>
              <a:rPr lang="en-CA" sz="1200" dirty="0" err="1">
                <a:solidFill>
                  <a:schemeClr val="tx1">
                    <a:lumMod val="50000"/>
                  </a:schemeClr>
                </a:solidFill>
              </a:rPr>
              <a:t>life_expectancy</a:t>
            </a: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</a:t>
            </a:r>
            <a:r>
              <a:rPr lang="en-CA" sz="1200" dirty="0" err="1">
                <a:solidFill>
                  <a:schemeClr val="tx1">
                    <a:lumMod val="50000"/>
                  </a:schemeClr>
                </a:solidFill>
              </a:rPr>
              <a:t>adult_mortality</a:t>
            </a: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</a:t>
            </a:r>
            <a:r>
              <a:rPr lang="en-CA" sz="1200" dirty="0" err="1">
                <a:solidFill>
                  <a:schemeClr val="tx1">
                    <a:lumMod val="50000"/>
                  </a:schemeClr>
                </a:solidFill>
              </a:rPr>
              <a:t>bmi</a:t>
            </a: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'polio',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'diphtheria',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</a:t>
            </a:r>
            <a:r>
              <a:rPr lang="en-CA" sz="1200" dirty="0" err="1">
                <a:solidFill>
                  <a:schemeClr val="tx1">
                    <a:lumMod val="50000"/>
                  </a:schemeClr>
                </a:solidFill>
              </a:rPr>
              <a:t>hiv_aids</a:t>
            </a: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</a:t>
            </a:r>
            <a:r>
              <a:rPr lang="en-CA" sz="1200" dirty="0" err="1">
                <a:solidFill>
                  <a:schemeClr val="tx1">
                    <a:lumMod val="50000"/>
                  </a:schemeClr>
                </a:solidFill>
              </a:rPr>
              <a:t>gdp</a:t>
            </a: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</a:t>
            </a:r>
            <a:r>
              <a:rPr lang="en-CA" sz="1200" dirty="0" err="1">
                <a:solidFill>
                  <a:schemeClr val="tx1">
                    <a:lumMod val="50000"/>
                  </a:schemeClr>
                </a:solidFill>
              </a:rPr>
              <a:t>income_comp_of_resources</a:t>
            </a: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tx1">
                    <a:lumMod val="50000"/>
                  </a:schemeClr>
                </a:solidFill>
              </a:rPr>
              <a:t>'schooling'</a:t>
            </a:r>
            <a:endParaRPr lang="en-CA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F58895-B85B-BA0A-E888-3394FF93FF4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50078" y="1801491"/>
            <a:ext cx="5045615" cy="4541796"/>
          </a:xfrm>
          <a:prstGeom prst="rect">
            <a:avLst/>
          </a:prstGeom>
          <a:ln/>
        </p:spPr>
      </p:pic>
      <p:sp>
        <p:nvSpPr>
          <p:cNvPr id="172" name="Google Shape;172;g140441c5c2a_0_112"/>
          <p:cNvSpPr txBox="1">
            <a:spLocks noGrp="1"/>
          </p:cNvSpPr>
          <p:nvPr>
            <p:ph type="title"/>
          </p:nvPr>
        </p:nvSpPr>
        <p:spPr>
          <a:xfrm>
            <a:off x="1" y="0"/>
            <a:ext cx="12192000" cy="1676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lvl="0"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Life expectancy is significantly higher in developed vs. developing countries</a:t>
            </a:r>
            <a:b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Paired t-test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56C6F-C0BB-8A7C-17CE-EFD3482E99E4}"/>
              </a:ext>
            </a:extLst>
          </p:cNvPr>
          <p:cNvSpPr txBox="1"/>
          <p:nvPr/>
        </p:nvSpPr>
        <p:spPr>
          <a:xfrm>
            <a:off x="2755075" y="6386819"/>
            <a:ext cx="5838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Life expectancy between developing and developed countries (</a:t>
            </a:r>
            <a:r>
              <a:rPr lang="en-CA" i="1" dirty="0"/>
              <a:t>p</a:t>
            </a:r>
            <a:r>
              <a:rPr lang="en-CA" dirty="0"/>
              <a:t>&lt;0.05).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ABB16-F6F3-7396-E7BC-7EC41A700EF3}"/>
              </a:ext>
            </a:extLst>
          </p:cNvPr>
          <p:cNvSpPr txBox="1"/>
          <p:nvPr/>
        </p:nvSpPr>
        <p:spPr>
          <a:xfrm>
            <a:off x="6448301" y="190005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0441c5c2a_0_123"/>
          <p:cNvSpPr txBox="1">
            <a:spLocks noGrp="1"/>
          </p:cNvSpPr>
          <p:nvPr>
            <p:ph type="title"/>
          </p:nvPr>
        </p:nvSpPr>
        <p:spPr>
          <a:xfrm>
            <a:off x="0" y="215955"/>
            <a:ext cx="11360700" cy="831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Model 1: Multi-linear regression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D2F96-F764-87C7-2485-3459EE07B756}"/>
              </a:ext>
            </a:extLst>
          </p:cNvPr>
          <p:cNvSpPr txBox="1"/>
          <p:nvPr/>
        </p:nvSpPr>
        <p:spPr>
          <a:xfrm>
            <a:off x="170240" y="1098533"/>
            <a:ext cx="11360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The multi-linear regression model with the target variable </a:t>
            </a:r>
            <a:r>
              <a:rPr lang="en-CA" dirty="0" err="1">
                <a:solidFill>
                  <a:schemeClr val="bg1"/>
                </a:solidFill>
              </a:rPr>
              <a:t>life_expectancy</a:t>
            </a:r>
            <a:r>
              <a:rPr lang="en-CA" dirty="0">
                <a:solidFill>
                  <a:schemeClr val="bg1"/>
                </a:solidFill>
              </a:rPr>
              <a:t> (no transformation) performed better with </a:t>
            </a:r>
            <a:r>
              <a:rPr lang="en-CA" b="1" dirty="0">
                <a:solidFill>
                  <a:schemeClr val="bg1"/>
                </a:solidFill>
              </a:rPr>
              <a:t>R-squared is 0.815</a:t>
            </a:r>
            <a:r>
              <a:rPr lang="en-CA" dirty="0">
                <a:solidFill>
                  <a:schemeClr val="bg1"/>
                </a:solidFill>
              </a:rPr>
              <a:t> as opposed to 0.800 in the model with transformed dataset.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A5854-62AE-2E66-D09C-7F269D970FBB}"/>
              </a:ext>
            </a:extLst>
          </p:cNvPr>
          <p:cNvGrpSpPr/>
          <p:nvPr/>
        </p:nvGrpSpPr>
        <p:grpSpPr>
          <a:xfrm>
            <a:off x="1446176" y="1769423"/>
            <a:ext cx="3683963" cy="4969823"/>
            <a:chOff x="1446176" y="1769423"/>
            <a:chExt cx="3683963" cy="4969823"/>
          </a:xfrm>
        </p:grpSpPr>
        <p:pic>
          <p:nvPicPr>
            <p:cNvPr id="3" name="Google Shape;88;p3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6DF1A4A9-C2A0-7AE5-5E77-921121264E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46176" y="1769423"/>
              <a:ext cx="3683963" cy="49698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152E6C-6B5E-A90A-6890-436EDD28702F}"/>
                </a:ext>
              </a:extLst>
            </p:cNvPr>
            <p:cNvSpPr/>
            <p:nvPr/>
          </p:nvSpPr>
          <p:spPr>
            <a:xfrm>
              <a:off x="3847605" y="1971304"/>
              <a:ext cx="688768" cy="21614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E142BE-FB0A-5FE8-1825-8714C49CC5AB}"/>
              </a:ext>
            </a:extLst>
          </p:cNvPr>
          <p:cNvGrpSpPr/>
          <p:nvPr/>
        </p:nvGrpSpPr>
        <p:grpSpPr>
          <a:xfrm>
            <a:off x="6182715" y="1888176"/>
            <a:ext cx="4159348" cy="4851070"/>
            <a:chOff x="6182715" y="1888176"/>
            <a:chExt cx="4159348" cy="4851070"/>
          </a:xfrm>
        </p:grpSpPr>
        <p:pic>
          <p:nvPicPr>
            <p:cNvPr id="2" name="Google Shape;87;p3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625B9CFE-1C76-D95C-16F5-960F35D24E3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82715" y="1888176"/>
              <a:ext cx="4159348" cy="4851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4E107C-172B-DE43-0F4C-5BBE56710902}"/>
                </a:ext>
              </a:extLst>
            </p:cNvPr>
            <p:cNvSpPr/>
            <p:nvPr/>
          </p:nvSpPr>
          <p:spPr>
            <a:xfrm>
              <a:off x="9047018" y="2079378"/>
              <a:ext cx="688768" cy="21614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0441c5c2a_0_130"/>
          <p:cNvSpPr txBox="1">
            <a:spLocks noGrp="1"/>
          </p:cNvSpPr>
          <p:nvPr>
            <p:ph type="title"/>
          </p:nvPr>
        </p:nvSpPr>
        <p:spPr>
          <a:xfrm>
            <a:off x="53975" y="352590"/>
            <a:ext cx="11360700" cy="831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Model 2: Logistic regression (GLM)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3294922-5815-1BC6-484F-ADF34E0D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36" y="1972291"/>
            <a:ext cx="4651663" cy="488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DB5CCA-1142-04F7-1697-E07DC139F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19" y="2333337"/>
            <a:ext cx="4648525" cy="367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0441c5c2a_0_118"/>
          <p:cNvSpPr txBox="1">
            <a:spLocks noGrp="1"/>
          </p:cNvSpPr>
          <p:nvPr>
            <p:ph type="title"/>
          </p:nvPr>
        </p:nvSpPr>
        <p:spPr>
          <a:xfrm>
            <a:off x="53975" y="173914"/>
            <a:ext cx="11360700" cy="831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lvl="0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Model 2: Logistic regression (Logit)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" name="image13.png">
            <a:extLst>
              <a:ext uri="{FF2B5EF4-FFF2-40B4-BE49-F238E27FC236}">
                <a16:creationId xmlns:a16="http://schemas.microsoft.com/office/drawing/2014/main" id="{D10DD95D-A256-2A2D-3F01-F7B33CF643F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393" y="1806575"/>
            <a:ext cx="4635512" cy="4877511"/>
          </a:xfrm>
          <a:prstGeom prst="rect">
            <a:avLst/>
          </a:prstGeom>
          <a:ln/>
        </p:spPr>
      </p:pic>
      <p:pic>
        <p:nvPicPr>
          <p:cNvPr id="3" name="image9.png">
            <a:extLst>
              <a:ext uri="{FF2B5EF4-FFF2-40B4-BE49-F238E27FC236}">
                <a16:creationId xmlns:a16="http://schemas.microsoft.com/office/drawing/2014/main" id="{87439987-E001-B843-9C22-3D1CC2B157D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531429" y="1889702"/>
            <a:ext cx="4009901" cy="3299815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21EE1-81E4-5D50-2D40-D0668BA8B6FB}"/>
              </a:ext>
            </a:extLst>
          </p:cNvPr>
          <p:cNvSpPr txBox="1"/>
          <p:nvPr/>
        </p:nvSpPr>
        <p:spPr>
          <a:xfrm>
            <a:off x="7113319" y="5488929"/>
            <a:ext cx="22124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 Positive (TP): 310</a:t>
            </a:r>
          </a:p>
          <a:p>
            <a:r>
              <a:rPr lang="en-CA" dirty="0"/>
              <a:t>True Negative (TN): 2321</a:t>
            </a:r>
          </a:p>
          <a:p>
            <a:r>
              <a:rPr lang="en-CA" dirty="0"/>
              <a:t>False Positive (FP): 202</a:t>
            </a:r>
          </a:p>
          <a:p>
            <a:r>
              <a:rPr lang="en-CA" dirty="0"/>
              <a:t>False Negative (FN): 105</a:t>
            </a:r>
          </a:p>
          <a:p>
            <a:endParaRPr lang="en-US" dirty="0"/>
          </a:p>
        </p:txBody>
      </p:sp>
      <p:pic>
        <p:nvPicPr>
          <p:cNvPr id="6" name="image6.png">
            <a:extLst>
              <a:ext uri="{FF2B5EF4-FFF2-40B4-BE49-F238E27FC236}">
                <a16:creationId xmlns:a16="http://schemas.microsoft.com/office/drawing/2014/main" id="{45D44227-3B31-6E9A-0C76-28F8BA2CA78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355180" y="5400530"/>
            <a:ext cx="2071370" cy="104457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616</Words>
  <Application>Microsoft Macintosh PowerPoint</Application>
  <PresentationFormat>Widescreen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Merriweather</vt:lpstr>
      <vt:lpstr>Calibri</vt:lpstr>
      <vt:lpstr>Gill Sans</vt:lpstr>
      <vt:lpstr>Roboto</vt:lpstr>
      <vt:lpstr>Arial</vt:lpstr>
      <vt:lpstr>Paradigm</vt:lpstr>
      <vt:lpstr>Life Expectancy</vt:lpstr>
      <vt:lpstr>Objectives</vt:lpstr>
      <vt:lpstr>Data Preparation </vt:lpstr>
      <vt:lpstr>Data Analysis </vt:lpstr>
      <vt:lpstr>Data Analysis </vt:lpstr>
      <vt:lpstr>Life expectancy is significantly higher in developed vs. developing countries  Paired t-test  </vt:lpstr>
      <vt:lpstr>Model 1: Multi-linear regression </vt:lpstr>
      <vt:lpstr>Model 2: Logistic regression (GLM) </vt:lpstr>
      <vt:lpstr>Model 2: Logistic regression (Logit)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</dc:title>
  <dc:creator>Saeed Khalili</dc:creator>
  <cp:lastModifiedBy>Irina Belaya</cp:lastModifiedBy>
  <cp:revision>24</cp:revision>
  <dcterms:created xsi:type="dcterms:W3CDTF">2022-07-30T21:13:19Z</dcterms:created>
  <dcterms:modified xsi:type="dcterms:W3CDTF">2023-08-20T17:52:16Z</dcterms:modified>
</cp:coreProperties>
</file>