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90"/>
  </p:notesMasterIdLst>
  <p:sldIdLst>
    <p:sldId id="289" r:id="rId2"/>
    <p:sldId id="291" r:id="rId3"/>
    <p:sldId id="329" r:id="rId4"/>
    <p:sldId id="330" r:id="rId5"/>
    <p:sldId id="343" r:id="rId6"/>
    <p:sldId id="331" r:id="rId7"/>
    <p:sldId id="336" r:id="rId8"/>
    <p:sldId id="333" r:id="rId9"/>
    <p:sldId id="334" r:id="rId10"/>
    <p:sldId id="335" r:id="rId11"/>
    <p:sldId id="338" r:id="rId12"/>
    <p:sldId id="337" r:id="rId13"/>
    <p:sldId id="339" r:id="rId14"/>
    <p:sldId id="340" r:id="rId15"/>
    <p:sldId id="332" r:id="rId16"/>
    <p:sldId id="345" r:id="rId17"/>
    <p:sldId id="346" r:id="rId18"/>
    <p:sldId id="347" r:id="rId19"/>
    <p:sldId id="341" r:id="rId20"/>
    <p:sldId id="342" r:id="rId21"/>
    <p:sldId id="358" r:id="rId22"/>
    <p:sldId id="354" r:id="rId23"/>
    <p:sldId id="355" r:id="rId24"/>
    <p:sldId id="356" r:id="rId25"/>
    <p:sldId id="357" r:id="rId26"/>
    <p:sldId id="348" r:id="rId27"/>
    <p:sldId id="359" r:id="rId28"/>
    <p:sldId id="349" r:id="rId29"/>
    <p:sldId id="344" r:id="rId30"/>
    <p:sldId id="350" r:id="rId31"/>
    <p:sldId id="351" r:id="rId32"/>
    <p:sldId id="352" r:id="rId33"/>
    <p:sldId id="353" r:id="rId34"/>
    <p:sldId id="361" r:id="rId35"/>
    <p:sldId id="360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375" r:id="rId50"/>
    <p:sldId id="376" r:id="rId51"/>
    <p:sldId id="377" r:id="rId52"/>
    <p:sldId id="378" r:id="rId53"/>
    <p:sldId id="379" r:id="rId54"/>
    <p:sldId id="380" r:id="rId55"/>
    <p:sldId id="381" r:id="rId56"/>
    <p:sldId id="382" r:id="rId57"/>
    <p:sldId id="383" r:id="rId58"/>
    <p:sldId id="384" r:id="rId59"/>
    <p:sldId id="385" r:id="rId60"/>
    <p:sldId id="386" r:id="rId61"/>
    <p:sldId id="387" r:id="rId62"/>
    <p:sldId id="388" r:id="rId63"/>
    <p:sldId id="389" r:id="rId64"/>
    <p:sldId id="390" r:id="rId65"/>
    <p:sldId id="391" r:id="rId66"/>
    <p:sldId id="392" r:id="rId67"/>
    <p:sldId id="393" r:id="rId68"/>
    <p:sldId id="394" r:id="rId69"/>
    <p:sldId id="395" r:id="rId70"/>
    <p:sldId id="397" r:id="rId71"/>
    <p:sldId id="398" r:id="rId72"/>
    <p:sldId id="399" r:id="rId73"/>
    <p:sldId id="400" r:id="rId74"/>
    <p:sldId id="401" r:id="rId75"/>
    <p:sldId id="402" r:id="rId76"/>
    <p:sldId id="403" r:id="rId77"/>
    <p:sldId id="404" r:id="rId78"/>
    <p:sldId id="405" r:id="rId79"/>
    <p:sldId id="406" r:id="rId80"/>
    <p:sldId id="407" r:id="rId81"/>
    <p:sldId id="408" r:id="rId82"/>
    <p:sldId id="409" r:id="rId83"/>
    <p:sldId id="410" r:id="rId84"/>
    <p:sldId id="411" r:id="rId85"/>
    <p:sldId id="413" r:id="rId86"/>
    <p:sldId id="412" r:id="rId87"/>
    <p:sldId id="396" r:id="rId88"/>
    <p:sldId id="311" r:id="rId8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EAEAEA"/>
    <a:srgbClr val="CCECFF"/>
    <a:srgbClr val="FF6600"/>
    <a:srgbClr val="00FF00"/>
    <a:srgbClr val="2243EA"/>
    <a:srgbClr val="D44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>
      <p:cViewPr>
        <p:scale>
          <a:sx n="80" d="100"/>
          <a:sy n="80" d="100"/>
        </p:scale>
        <p:origin x="-972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BDB26F-AD07-934C-AFB8-1CC68C4A019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721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Прямоугольник 11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14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1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500063"/>
            <a:ext cx="19288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 userDrawn="1"/>
        </p:nvSpPr>
        <p:spPr bwMode="auto">
          <a:xfrm>
            <a:off x="3071813" y="285750"/>
            <a:ext cx="51435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ru-RU" sz="3200" b="1">
                <a:solidFill>
                  <a:srgbClr val="3E5D78"/>
                </a:solidFill>
              </a:rPr>
              <a:t>Название курса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8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0"/>
          </p:nvPr>
        </p:nvSpPr>
        <p:spPr>
          <a:xfrm>
            <a:off x="642938" y="6357938"/>
            <a:ext cx="1981200" cy="365125"/>
          </a:xfrm>
        </p:spPr>
        <p:txBody>
          <a:bodyPr/>
          <a:lstStyle>
            <a:lvl1pPr>
              <a:defRPr/>
            </a:lvl1pPr>
          </a:lstStyle>
          <a:p>
            <a:fld id="{3E04D661-D51C-7242-9956-67BF46744D6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69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267358-1DE1-6643-8E72-E7802D26839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3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2E492C-234D-AD43-AE6C-E8E9032CFB7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23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авнобедренный треугольник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Содержимое 7"/>
          <p:cNvSpPr>
            <a:spLocks noGrp="1"/>
          </p:cNvSpPr>
          <p:nvPr>
            <p:ph sz="quarter" idx="1"/>
          </p:nvPr>
        </p:nvSpPr>
        <p:spPr>
          <a:xfrm>
            <a:off x="428596" y="2857496"/>
            <a:ext cx="6215106" cy="1643074"/>
          </a:xfrm>
        </p:spPr>
        <p:txBody>
          <a:bodyPr/>
          <a:lstStyle>
            <a:lvl1pPr marL="0" indent="0">
              <a:buNone/>
              <a:defRPr lang="ru-RU" sz="4000" b="1" kern="1200" dirty="0" smtClean="0">
                <a:solidFill>
                  <a:srgbClr val="72A4EE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4648A1-FE42-4643-B746-C35BCC2CA78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52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ая соединительная линия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" name="Равнобедренный треугольник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3165E5-3A35-AF45-95BC-9405BA3787F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0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" name="Прямая соединительная линия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" name="Равнобедренный треугольник 1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5824D-6AAF-E546-9F0F-D14CCC53CED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2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kumimoji="0" lang="en-US" sz="3200" b="1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671932-DF05-B749-891C-B1D0220AD27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64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" name="Равнобедренный треугольник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ая соединительная линия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DA0D53-99FC-204F-BC13-5864350F8F3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19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21"/>
          <p:cNvSpPr>
            <a:spLocks noGrp="1"/>
          </p:cNvSpPr>
          <p:nvPr>
            <p:ph type="title"/>
          </p:nvPr>
        </p:nvSpPr>
        <p:spPr bwMode="auto">
          <a:xfrm>
            <a:off x="2571750" y="152400"/>
            <a:ext cx="61150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8F209A41-637E-264F-8985-5F886550A16E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2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642938"/>
            <a:ext cx="19288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4500563" y="6357938"/>
            <a:ext cx="4214812" cy="2778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ru-RU" sz="1200">
                <a:solidFill>
                  <a:srgbClr val="A6A6A6"/>
                </a:solidFill>
              </a:rPr>
              <a:t> © Программа «</a:t>
            </a:r>
            <a:r>
              <a:rPr lang="en-US" sz="1200">
                <a:solidFill>
                  <a:srgbClr val="A6A6A6"/>
                </a:solidFill>
              </a:rPr>
              <a:t>Web</a:t>
            </a:r>
            <a:r>
              <a:rPr lang="ru-RU" sz="1200">
                <a:solidFill>
                  <a:srgbClr val="A6A6A6"/>
                </a:solidFill>
              </a:rPr>
              <a:t>-дизайн» ИБМТ БГУ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06" r:id="rId3"/>
    <p:sldLayoutId id="2147483807" r:id="rId4"/>
    <p:sldLayoutId id="2147483811" r:id="rId5"/>
    <p:sldLayoutId id="2147483812" r:id="rId6"/>
    <p:sldLayoutId id="2147483813" r:id="rId7"/>
    <p:sldLayoutId id="2147483808" r:id="rId8"/>
    <p:sldLayoutId id="2147483814" r:id="rId9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72A4EE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2A4EE"/>
          </a:solidFill>
          <a:latin typeface="Arial" charset="0"/>
          <a:ea typeface="ＭＳ Ｐゴシック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2A4EE"/>
          </a:solidFill>
          <a:latin typeface="Arial" charset="0"/>
          <a:ea typeface="ＭＳ Ｐゴシック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2A4EE"/>
          </a:solidFill>
          <a:latin typeface="Arial" charset="0"/>
          <a:ea typeface="ＭＳ Ｐゴシック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2A4EE"/>
          </a:solidFill>
          <a:latin typeface="Arial" charset="0"/>
          <a:ea typeface="ＭＳ Ｐゴシック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rgbClr val="638CAE"/>
          </a:solidFill>
          <a:latin typeface="Cambria" pitchFamily="18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rgbClr val="638CAE"/>
          </a:solidFill>
          <a:latin typeface="Cambria" pitchFamily="18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rgbClr val="638CAE"/>
          </a:solidFill>
          <a:latin typeface="Cambria" pitchFamily="18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rgbClr val="638CAE"/>
          </a:solidFill>
          <a:latin typeface="Cambria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charset="0"/>
        <a:buChar char="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charset="0"/>
        <a:buChar char=""/>
        <a:defRPr sz="2300" kern="12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charset="0"/>
        <a:buChar char="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charset="0"/>
        <a:buChar char="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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1.jpe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>
                <a:latin typeface="Arial" charset="0"/>
                <a:cs typeface="Arial" charset="0"/>
              </a:rPr>
              <a:t>Верстка </a:t>
            </a:r>
            <a:r>
              <a:rPr lang="en-US" sz="2800" dirty="0" smtClean="0">
                <a:latin typeface="Arial" charset="0"/>
                <a:cs typeface="Arial" charset="0"/>
              </a:rPr>
              <a:t>web-</a:t>
            </a:r>
            <a:r>
              <a:rPr lang="ru-RU" sz="2800" dirty="0" smtClean="0">
                <a:latin typeface="Arial" charset="0"/>
                <a:cs typeface="Arial" charset="0"/>
              </a:rPr>
              <a:t>страниц</a:t>
            </a:r>
            <a:endParaRPr lang="ru-RU" sz="2800" dirty="0">
              <a:latin typeface="Arial" charset="0"/>
              <a:cs typeface="Arial" charset="0"/>
            </a:endParaRPr>
          </a:p>
        </p:txBody>
      </p:sp>
      <p:sp>
        <p:nvSpPr>
          <p:cNvPr id="10243" name="Номер слайда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ru-RU" dirty="0" smtClean="0">
                <a:solidFill>
                  <a:schemeClr val="tx2"/>
                </a:solidFill>
              </a:rPr>
              <a:t>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3429000"/>
            <a:ext cx="79208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Verdana"/>
                <a:cs typeface="Verdana"/>
              </a:rPr>
              <a:t>Гибкая блочная модель</a:t>
            </a:r>
            <a:endParaRPr lang="ru-RU" sz="2800" dirty="0">
              <a:latin typeface="Verdana"/>
              <a:cs typeface="Verdana"/>
            </a:endParaRPr>
          </a:p>
          <a:p>
            <a:endParaRPr lang="ru-RU" dirty="0" smtClean="0">
              <a:latin typeface="Verdana"/>
              <a:cs typeface="Verdana"/>
            </a:endParaRPr>
          </a:p>
          <a:p>
            <a:endParaRPr lang="ru-RU" dirty="0">
              <a:latin typeface="Verdana"/>
              <a:cs typeface="Verdana"/>
            </a:endParaRPr>
          </a:p>
          <a:p>
            <a:pPr algn="r"/>
            <a:r>
              <a:rPr lang="ru-RU" dirty="0" err="1" smtClean="0">
                <a:latin typeface="Verdana"/>
                <a:cs typeface="Verdana"/>
              </a:rPr>
              <a:t>Мигачева</a:t>
            </a:r>
            <a:r>
              <a:rPr lang="ru-RU" dirty="0" smtClean="0">
                <a:latin typeface="Verdana"/>
                <a:cs typeface="Verdana"/>
              </a:rPr>
              <a:t> Марина Евгеньевна</a:t>
            </a:r>
          </a:p>
          <a:p>
            <a:pPr algn="r"/>
            <a:r>
              <a:rPr lang="ru-RU" dirty="0" smtClean="0">
                <a:latin typeface="Verdana"/>
                <a:cs typeface="Verdana"/>
              </a:rPr>
              <a:t>Минск,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Оси (</a:t>
            </a:r>
            <a:r>
              <a:rPr lang="en-US" b="0" dirty="0" smtClean="0"/>
              <a:t>Axes</a:t>
            </a:r>
            <a:r>
              <a:rPr lang="ru-RU" b="0" dirty="0" smtClean="0"/>
              <a:t>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280920" cy="460851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latin typeface="Verdana"/>
                <a:cs typeface="Verdana"/>
              </a:rPr>
              <a:t>Внутри гибкого контейнера </a:t>
            </a:r>
            <a:r>
              <a:rPr lang="ru-RU" sz="1800" dirty="0">
                <a:solidFill>
                  <a:srgbClr val="C00000"/>
                </a:solidFill>
                <a:latin typeface="Verdana"/>
                <a:cs typeface="Verdana"/>
              </a:rPr>
              <a:t>создаются две 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оси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главная </a:t>
            </a:r>
            <a:r>
              <a:rPr lang="ru-RU" sz="1800" dirty="0">
                <a:solidFill>
                  <a:srgbClr val="C00000"/>
                </a:solidFill>
                <a:latin typeface="Verdana"/>
                <a:cs typeface="Verdana"/>
              </a:rPr>
              <a:t>ось (main-axis) 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и перпендикулярная или </a:t>
            </a:r>
            <a:r>
              <a:rPr lang="ru-RU" sz="1800" dirty="0">
                <a:solidFill>
                  <a:srgbClr val="C00000"/>
                </a:solidFill>
                <a:latin typeface="Verdana"/>
                <a:cs typeface="Verdana"/>
              </a:rPr>
              <a:t>кросс ось (cross axis)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. </a:t>
            </a:r>
            <a:endParaRPr lang="ru-RU" sz="1800" b="0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endParaRPr lang="ru-RU" sz="1800" b="0" dirty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Преимущественно </a:t>
            </a:r>
            <a:r>
              <a:rPr lang="ru-RU" sz="1800" dirty="0">
                <a:solidFill>
                  <a:srgbClr val="000000"/>
                </a:solidFill>
                <a:latin typeface="Verdana"/>
                <a:cs typeface="Verdana"/>
              </a:rPr>
              <a:t>гибкие элементы выстраиваются именно по главной оси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, а </a:t>
            </a:r>
            <a:r>
              <a:rPr lang="ru-RU" sz="1800" dirty="0">
                <a:solidFill>
                  <a:srgbClr val="C00000"/>
                </a:solidFill>
                <a:latin typeface="Verdana"/>
                <a:cs typeface="Verdana"/>
              </a:rPr>
              <a:t>потом уже по кросс оси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. </a:t>
            </a:r>
            <a:endParaRPr lang="ru-RU" sz="1800" b="0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endParaRPr lang="ru-RU" sz="1800" b="0" dirty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По 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умолчанию главная ось горизонтальная и имеет направление слева направо, а кросс ось вертикальна и направлена сверху вниз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endParaRPr lang="ru-RU" sz="1800" b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Оси (</a:t>
            </a:r>
            <a:r>
              <a:rPr lang="en-US" b="0" dirty="0" smtClean="0"/>
              <a:t>Axes</a:t>
            </a:r>
            <a:r>
              <a:rPr lang="ru-RU" b="0" dirty="0" smtClean="0"/>
              <a:t>)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https://habrastorage.org/files/8b9/00d/9e6/8b900d9e6e414ac3b5016598ab9a7bb0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703728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1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Оси (</a:t>
            </a:r>
            <a:r>
              <a:rPr lang="en-US" b="0" dirty="0" smtClean="0"/>
              <a:t>Axes</a:t>
            </a:r>
            <a:r>
              <a:rPr lang="ru-RU" b="0" dirty="0" smtClean="0"/>
              <a:t>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280920" cy="460851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Свойства гибкой модели используют эти оси, располагая элементы между крайними точками осей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main-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start, main-end, cross-start 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и </a:t>
            </a: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cross-end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ВАЖНО:</a:t>
            </a:r>
            <a:endParaRPr lang="ru-RU" sz="1800" dirty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Это похоже на расположение слева направо и сверху вниз. Однако, это соотношение может инвертироваться, если меняется ориентация. К примеру, точка </a:t>
            </a:r>
            <a:r>
              <a:rPr lang="en-US" sz="1800" b="0" dirty="0" smtClean="0">
                <a:solidFill>
                  <a:srgbClr val="000000"/>
                </a:solidFill>
                <a:latin typeface="Verdana"/>
                <a:cs typeface="Verdana"/>
              </a:rPr>
              <a:t>main-start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 может значить «лево» или «верх» - в зависимости от текущей ориентации контейнера.</a:t>
            </a:r>
            <a:endParaRPr lang="ru-RU" sz="1800" b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Оси (</a:t>
            </a:r>
            <a:r>
              <a:rPr lang="en-US" b="0" dirty="0" smtClean="0"/>
              <a:t>Axes</a:t>
            </a:r>
            <a:r>
              <a:rPr lang="ru-RU" b="0" dirty="0" smtClean="0"/>
              <a:t>)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334499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51213" y="2420888"/>
            <a:ext cx="132464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box-1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402265" y="2420888"/>
            <a:ext cx="132464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box-2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831533" y="2420888"/>
            <a:ext cx="132464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box-3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271693" y="2420888"/>
            <a:ext cx="132464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box-4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43027" y="1340768"/>
            <a:ext cx="1752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Главная ось</a:t>
            </a:r>
            <a:endParaRPr lang="ru-RU" sz="2000" b="1" dirty="0"/>
          </a:p>
        </p:txBody>
      </p:sp>
      <p:cxnSp>
        <p:nvCxnSpPr>
          <p:cNvPr id="13" name="Прямая со стрелкой 12"/>
          <p:cNvCxnSpPr>
            <a:stCxn id="11" idx="3"/>
          </p:cNvCxnSpPr>
          <p:nvPr/>
        </p:nvCxnSpPr>
        <p:spPr>
          <a:xfrm>
            <a:off x="2395302" y="1540823"/>
            <a:ext cx="520103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96" y="1687301"/>
            <a:ext cx="17139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C00000"/>
                </a:solidFill>
              </a:rPr>
              <a:t>Поперечная</a:t>
            </a:r>
          </a:p>
          <a:p>
            <a:pPr algn="ctr"/>
            <a:r>
              <a:rPr lang="ru-RU" sz="2000" b="1" dirty="0" smtClean="0">
                <a:solidFill>
                  <a:srgbClr val="C00000"/>
                </a:solidFill>
              </a:rPr>
              <a:t>ось</a:t>
            </a:r>
            <a:endParaRPr lang="ru-RU" sz="2000" b="1" dirty="0">
              <a:solidFill>
                <a:srgbClr val="C00000"/>
              </a:solidFill>
            </a:endParaRPr>
          </a:p>
        </p:txBody>
      </p:sp>
      <p:cxnSp>
        <p:nvCxnSpPr>
          <p:cNvPr id="16" name="Прямая со стрелкой 15"/>
          <p:cNvCxnSpPr>
            <a:stCxn id="14" idx="2"/>
          </p:cNvCxnSpPr>
          <p:nvPr/>
        </p:nvCxnSpPr>
        <p:spPr>
          <a:xfrm>
            <a:off x="892462" y="2395187"/>
            <a:ext cx="0" cy="188836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49427" y="377974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main-start</a:t>
            </a:r>
            <a:endParaRPr lang="ru-RU" b="1" dirty="0">
              <a:solidFill>
                <a:srgbClr val="00B050"/>
              </a:solidFill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1749427" y="2204864"/>
            <a:ext cx="0" cy="1956463"/>
          </a:xfrm>
          <a:prstGeom prst="line">
            <a:avLst/>
          </a:prstGeom>
          <a:ln w="254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1749427" y="2204864"/>
            <a:ext cx="6927029" cy="0"/>
          </a:xfrm>
          <a:prstGeom prst="line">
            <a:avLst/>
          </a:prstGeom>
          <a:ln w="254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01772" y="379199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main-end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66644" y="174087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cross-start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70169" y="32664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cross-end</a:t>
            </a:r>
            <a:endParaRPr lang="ru-RU" b="1" dirty="0">
              <a:solidFill>
                <a:srgbClr val="00B050"/>
              </a:solidFill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7812360" y="2199761"/>
            <a:ext cx="0" cy="2083795"/>
          </a:xfrm>
          <a:prstGeom prst="line">
            <a:avLst/>
          </a:prstGeom>
          <a:ln w="254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1749427" y="3717032"/>
            <a:ext cx="6927029" cy="0"/>
          </a:xfrm>
          <a:prstGeom prst="line">
            <a:avLst/>
          </a:prstGeom>
          <a:ln w="254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67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Оси (</a:t>
            </a:r>
            <a:r>
              <a:rPr lang="en-US" b="0" dirty="0" smtClean="0"/>
              <a:t>Axes</a:t>
            </a:r>
            <a:r>
              <a:rPr lang="ru-RU" b="0" dirty="0" smtClean="0"/>
              <a:t>)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334499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51212" y="2125829"/>
            <a:ext cx="132464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box-1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951213" y="3291107"/>
            <a:ext cx="132464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box-2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51213" y="4797152"/>
            <a:ext cx="1324643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...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43027" y="1340768"/>
            <a:ext cx="2237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Поперечная ось</a:t>
            </a:r>
            <a:endParaRPr lang="ru-RU" sz="2000" b="1" dirty="0"/>
          </a:p>
        </p:txBody>
      </p:sp>
      <p:cxnSp>
        <p:nvCxnSpPr>
          <p:cNvPr id="13" name="Прямая со стрелкой 12"/>
          <p:cNvCxnSpPr>
            <a:stCxn id="11" idx="3"/>
          </p:cNvCxnSpPr>
          <p:nvPr/>
        </p:nvCxnSpPr>
        <p:spPr>
          <a:xfrm>
            <a:off x="2880947" y="1540823"/>
            <a:ext cx="313121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2221" y="1713002"/>
            <a:ext cx="1228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C00000"/>
                </a:solidFill>
              </a:rPr>
              <a:t>Главная</a:t>
            </a:r>
          </a:p>
          <a:p>
            <a:pPr algn="ctr"/>
            <a:r>
              <a:rPr lang="ru-RU" sz="2000" b="1" dirty="0" smtClean="0">
                <a:solidFill>
                  <a:srgbClr val="C00000"/>
                </a:solidFill>
              </a:rPr>
              <a:t>ось</a:t>
            </a:r>
            <a:endParaRPr lang="ru-RU" sz="2000" b="1" dirty="0">
              <a:solidFill>
                <a:srgbClr val="C00000"/>
              </a:solidFill>
            </a:endParaRPr>
          </a:p>
        </p:txBody>
      </p:sp>
      <p:cxnSp>
        <p:nvCxnSpPr>
          <p:cNvPr id="16" name="Прямая со стрелкой 15"/>
          <p:cNvCxnSpPr>
            <a:stCxn id="14" idx="2"/>
          </p:cNvCxnSpPr>
          <p:nvPr/>
        </p:nvCxnSpPr>
        <p:spPr>
          <a:xfrm flipH="1">
            <a:off x="846363" y="2420888"/>
            <a:ext cx="1" cy="291632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88665" y="205155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?</a:t>
            </a:r>
            <a:endParaRPr lang="ru-RU" b="1" dirty="0">
              <a:solidFill>
                <a:srgbClr val="00B050"/>
              </a:solidFill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1749426" y="1905140"/>
            <a:ext cx="12561" cy="4188156"/>
          </a:xfrm>
          <a:prstGeom prst="line">
            <a:avLst/>
          </a:prstGeom>
          <a:ln w="254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1749426" y="1905140"/>
            <a:ext cx="3463514" cy="20404"/>
          </a:xfrm>
          <a:prstGeom prst="line">
            <a:avLst/>
          </a:prstGeom>
          <a:ln w="254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33549" y="499393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?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97641" y="565195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?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3549" y="565195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?</a:t>
            </a:r>
            <a:endParaRPr lang="ru-RU" b="1" dirty="0">
              <a:solidFill>
                <a:srgbClr val="00B050"/>
              </a:solidFill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514319" y="1921269"/>
            <a:ext cx="0" cy="4172027"/>
          </a:xfrm>
          <a:prstGeom prst="line">
            <a:avLst/>
          </a:prstGeom>
          <a:ln w="254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1775126" y="5517232"/>
            <a:ext cx="3660970" cy="0"/>
          </a:xfrm>
          <a:prstGeom prst="line">
            <a:avLst/>
          </a:prstGeom>
          <a:ln w="254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9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Основа для примера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280920" cy="108012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Рассмотрим </a:t>
            </a: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пример использования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 гибкой блочной модели. Для этого нам понадобиться 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базовая </a:t>
            </a: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html-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структура</a:t>
            </a:r>
            <a:endParaRPr lang="ru-RU" sz="1800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5" y="2269852"/>
            <a:ext cx="6397680" cy="396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026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Основа для примера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280920" cy="144016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Пропишем базовый набор стилей, который «позволит» нам увидеть расположение блоков при обычном отображении контента (без использования </a:t>
            </a:r>
            <a:r>
              <a:rPr lang="en-US" sz="1800" b="0" dirty="0" err="1" smtClean="0">
                <a:solidFill>
                  <a:srgbClr val="000000"/>
                </a:solidFill>
                <a:latin typeface="Verdana"/>
                <a:cs typeface="Verdana"/>
              </a:rPr>
              <a:t>FlexBox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r>
              <a:rPr lang="en-US" sz="1800" b="0" dirty="0" smtClean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endParaRPr lang="ru-RU" sz="1800" b="0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en-US" sz="1800" b="0" dirty="0" smtClean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сброс настроек браузера не проводили</a:t>
            </a:r>
            <a:r>
              <a:rPr lang="en-US" sz="1800" b="0" dirty="0" smtClean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endParaRPr lang="ru-RU" sz="1800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543" y="3212976"/>
            <a:ext cx="7265521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29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Основа для примера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544" y="1556792"/>
            <a:ext cx="8143315" cy="372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54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Основа для примера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280920" cy="82104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Допишем свойство, которое позволит определить </a:t>
            </a:r>
            <a:r>
              <a:rPr lang="en-US" sz="1800" b="0" dirty="0" smtClean="0">
                <a:solidFill>
                  <a:srgbClr val="000000"/>
                </a:solidFill>
                <a:latin typeface="Verdana"/>
                <a:cs typeface="Verdana"/>
              </a:rPr>
              <a:t>Flex-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контейнер: </a:t>
            </a:r>
            <a:endParaRPr lang="ru-RU" sz="1800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844824"/>
            <a:ext cx="6264696" cy="315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11760" y="4681467"/>
            <a:ext cx="6324600" cy="1555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1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Flex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280920" cy="460851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Для задания гибкости элемента внутри </a:t>
            </a:r>
            <a:r>
              <a:rPr lang="en-US" sz="1800" dirty="0" smtClean="0">
                <a:solidFill>
                  <a:srgbClr val="000000"/>
                </a:solidFill>
                <a:latin typeface="Verdana"/>
                <a:cs typeface="Verdana"/>
              </a:rPr>
              <a:t>flex-</a:t>
            </a: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контейнера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 используется 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свойство </a:t>
            </a: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flex</a:t>
            </a:r>
            <a:r>
              <a:rPr lang="en-US" sz="1800" b="0" dirty="0" smtClean="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endParaRPr lang="ru-RU" sz="1800" b="0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endParaRPr lang="en-US" sz="1800" b="0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Свойство </a:t>
            </a: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flex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позволяет объявить блок как </a:t>
            </a: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гибкий или негибкий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, что помогает эффективно распределять пространство между блоками.</a:t>
            </a:r>
            <a:endParaRPr lang="en-US" sz="1800" b="0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Свойство </a:t>
            </a: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flex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задается с помощью </a:t>
            </a: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трех параметров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, разделенных пробелами: </a:t>
            </a:r>
            <a:r>
              <a:rPr lang="en-US" sz="1800" dirty="0" smtClean="0">
                <a:solidFill>
                  <a:srgbClr val="000000"/>
                </a:solidFill>
                <a:latin typeface="Verdana"/>
                <a:cs typeface="Verdana"/>
              </a:rPr>
              <a:t>flex-grow, flex-shrink, flex-basis</a:t>
            </a:r>
            <a:endParaRPr lang="ru-RU" sz="18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Содержание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7455772" cy="468052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sz="1800" b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Гибкая блочная модель</a:t>
            </a:r>
            <a:endParaRPr lang="en-US" sz="1800" b="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Flex-</a:t>
            </a:r>
            <a:r>
              <a:rPr lang="ru-RU" sz="1800" b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контейнер</a:t>
            </a:r>
            <a:endParaRPr lang="en-US" sz="1800" b="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800" b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Использование свойства </a:t>
            </a:r>
            <a:r>
              <a:rPr lang="en-US" sz="1800" b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display</a:t>
            </a:r>
            <a:endParaRPr lang="ru-RU" sz="1800" b="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800" b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Оси (</a:t>
            </a:r>
            <a:r>
              <a:rPr lang="en-US" sz="1800" b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Axes</a:t>
            </a:r>
            <a:r>
              <a:rPr lang="ru-RU" sz="1800" b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US" sz="1800" b="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800" b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Свойство </a:t>
            </a:r>
            <a:r>
              <a:rPr lang="en-US" sz="1800" b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flex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b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Свойство </a:t>
            </a:r>
            <a:r>
              <a:rPr lang="en-US" sz="1800" b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flex-direction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b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Свойство </a:t>
            </a:r>
            <a:r>
              <a:rPr lang="en-US" sz="1800" b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order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b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Свойство </a:t>
            </a:r>
            <a:r>
              <a:rPr lang="en-US" sz="1800" b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justify-content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b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Свойство </a:t>
            </a:r>
            <a:r>
              <a:rPr lang="en-US" sz="1800" b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align-items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b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Свойство </a:t>
            </a:r>
            <a:r>
              <a:rPr lang="en-US" sz="1800" b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align-self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b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Свойство </a:t>
            </a:r>
            <a:r>
              <a:rPr lang="en-US" sz="1800" b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flex-wrap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b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Свойство </a:t>
            </a:r>
            <a:r>
              <a:rPr lang="en-US" sz="1800" b="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align-content</a:t>
            </a:r>
            <a:endParaRPr lang="ru-RU" sz="1800" b="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sz="1800" dirty="0">
              <a:latin typeface="Calibri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sz="1800" dirty="0">
              <a:latin typeface="Calibri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sz="1800" b="0" dirty="0" smtClean="0">
              <a:solidFill>
                <a:srgbClr val="000000"/>
              </a:solidFill>
              <a:latin typeface="Calibri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sz="1800" b="0" dirty="0">
              <a:solidFill>
                <a:srgbClr val="000000"/>
              </a:solidFill>
              <a:latin typeface="Calibri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b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7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Flex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052736"/>
            <a:ext cx="8280920" cy="532859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  <a:latin typeface="Verdana"/>
                <a:cs typeface="Verdana"/>
              </a:rPr>
              <a:t>flex-grow</a:t>
            </a: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определяет, насколько может увеличиться элемент с учетом его братьев (сестринских элементов), если его значение больше или равно 1</a:t>
            </a:r>
          </a:p>
          <a:p>
            <a:pPr algn="just">
              <a:lnSpc>
                <a:spcPct val="150000"/>
              </a:lnSpc>
            </a:pPr>
            <a:endParaRPr lang="en-US" sz="1800" dirty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  <a:latin typeface="Verdana"/>
                <a:cs typeface="Verdana"/>
              </a:rPr>
              <a:t>flex-shrink</a:t>
            </a: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задает степень уменьшения, т.е. насколько элемент может сжаться в соответствии с конфигурацией своих соседних объектов</a:t>
            </a:r>
          </a:p>
          <a:p>
            <a:pPr algn="just">
              <a:lnSpc>
                <a:spcPct val="150000"/>
              </a:lnSpc>
            </a:pPr>
            <a:endParaRPr lang="en-US" sz="1800" dirty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  <a:latin typeface="Verdana"/>
                <a:cs typeface="Verdana"/>
              </a:rPr>
              <a:t>flex-basis</a:t>
            </a: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определяет начальный размер элемента, когда свободное пространство распределяется между всеми объектами одного уровня (сестринскими объектами). По умолчанию имеет значение </a:t>
            </a:r>
            <a:r>
              <a:rPr lang="en-US" sz="1800" dirty="0" smtClean="0">
                <a:solidFill>
                  <a:srgbClr val="000000"/>
                </a:solidFill>
                <a:latin typeface="Verdana"/>
                <a:cs typeface="Verdana"/>
              </a:rPr>
              <a:t>auto</a:t>
            </a:r>
            <a:endParaRPr lang="ru-RU" sz="18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4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Flex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8280920" cy="489654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flex-basis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С 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помощью этого свойства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можно 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указывать </a:t>
            </a:r>
            <a:r>
              <a:rPr lang="ru-RU" sz="1800" dirty="0">
                <a:solidFill>
                  <a:srgbClr val="000000"/>
                </a:solidFill>
                <a:latin typeface="Verdana"/>
                <a:cs typeface="Verdana"/>
              </a:rPr>
              <a:t>базовую ширину 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гибкого элемента. </a:t>
            </a:r>
            <a:endParaRPr lang="ru-RU" sz="1800" b="0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По </a:t>
            </a:r>
            <a:r>
              <a:rPr lang="ru-RU" sz="1800" dirty="0">
                <a:solidFill>
                  <a:schemeClr val="tx1"/>
                </a:solidFill>
                <a:latin typeface="Verdana"/>
                <a:cs typeface="Verdana"/>
              </a:rPr>
              <a:t>умолчанию </a:t>
            </a:r>
            <a:r>
              <a:rPr lang="ru-RU" sz="1800" dirty="0">
                <a:solidFill>
                  <a:srgbClr val="C00000"/>
                </a:solidFill>
                <a:latin typeface="Verdana"/>
                <a:cs typeface="Verdana"/>
              </a:rPr>
              <a:t>имеет значение auto. 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В режиме </a:t>
            </a:r>
            <a:r>
              <a:rPr lang="ru-RU" sz="1800" b="0" dirty="0" err="1">
                <a:solidFill>
                  <a:srgbClr val="000000"/>
                </a:solidFill>
                <a:latin typeface="Verdana"/>
                <a:cs typeface="Verdana"/>
              </a:rPr>
              <a:t>auto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 элемент получает базовую ширину относительно контента внутри него.</a:t>
            </a:r>
            <a:b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</a:br>
            <a:endParaRPr lang="ru-RU" sz="1800" b="0" dirty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Это 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свойство тесно связано с flex-grow и </a:t>
            </a:r>
            <a:r>
              <a:rPr lang="ru-RU" sz="1800" b="0" dirty="0" err="1" smtClean="0">
                <a:solidFill>
                  <a:srgbClr val="000000"/>
                </a:solidFill>
                <a:latin typeface="Verdana"/>
                <a:cs typeface="Verdana"/>
              </a:rPr>
              <a:t>flex-shrink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. 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Принимает значение ширины в px, %, em и остальных единицах. </a:t>
            </a:r>
            <a:endParaRPr lang="ru-RU" sz="1800" b="0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По 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сути это </a:t>
            </a:r>
            <a:r>
              <a:rPr lang="ru-RU" sz="1800" dirty="0">
                <a:solidFill>
                  <a:srgbClr val="000000"/>
                </a:solidFill>
                <a:latin typeface="Verdana"/>
                <a:cs typeface="Verdana"/>
              </a:rPr>
              <a:t>не строго ширина гибкого элемента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, а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своего рода </a:t>
            </a:r>
            <a:r>
              <a:rPr lang="ru-RU" sz="1800" dirty="0">
                <a:solidFill>
                  <a:srgbClr val="000000"/>
                </a:solidFill>
                <a:latin typeface="Verdana"/>
                <a:cs typeface="Verdana"/>
              </a:rPr>
              <a:t>отправная </a:t>
            </a: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точка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, относительно 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которой происходит растягивание или усадка элемента.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3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Flex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8280920" cy="489654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flex-grow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ВАЖНО: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 во многих источниках есть формулировка, что данное свойство якобы задает 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соотношение размеров элементов в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контейнере – что в корне неверно!</a:t>
            </a: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ВАЖНО: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свойство 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задает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фактор</a:t>
            </a:r>
            <a:r>
              <a:rPr lang="en-US" sz="1800" b="0" dirty="0" smtClean="0">
                <a:solidFill>
                  <a:srgbClr val="000000"/>
                </a:solidFill>
                <a:latin typeface="Verdana"/>
                <a:cs typeface="Verdana"/>
              </a:rPr>
              <a:t>/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показатель/коэффициент 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увеличения элемента при наличии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свободного 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места в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контейнере с учетом свойств сестринских объектов.</a:t>
            </a: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dirty="0">
                <a:solidFill>
                  <a:srgbClr val="C00000"/>
                </a:solidFill>
                <a:latin typeface="Verdana"/>
                <a:cs typeface="Verdana"/>
              </a:rPr>
              <a:t>По умолчанию это свойство имеет значение 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0 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(т.е. свободное пространство не распределяется).</a:t>
            </a:r>
            <a:endParaRPr lang="ru-RU" sz="1800" b="0" dirty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endParaRPr lang="ru-RU" sz="1800" b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25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Flex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8280920" cy="511256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flex-grow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Пусть у 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нас есть гибкий контейнер, который имеет ширину 500px, внутри него есть два гибких элемента, каждый из которых имеет базовую ширину 100px.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Остается 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еще 300px свободного места.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Первому 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элементу укажем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flex-grow:2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;, а второму элементу укажем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flex-grow:1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;. В результате эти блоки займут всю доступную ширину контейнера, только ширина первого блока будет 300px, а второго только 200px. </a:t>
            </a:r>
            <a:endParaRPr lang="ru-RU" sz="1800" b="0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Доступные 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300px </a:t>
            </a:r>
            <a:r>
              <a:rPr lang="ru-RU" sz="1800" dirty="0">
                <a:solidFill>
                  <a:srgbClr val="000000"/>
                </a:solidFill>
                <a:latin typeface="Verdana"/>
                <a:cs typeface="Verdana"/>
              </a:rPr>
              <a:t>свободного места в контейнере распределились между элементами в соотношении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 2:1, +200px первому и +100px второму.</a:t>
            </a:r>
          </a:p>
          <a:p>
            <a:pPr algn="just">
              <a:lnSpc>
                <a:spcPct val="150000"/>
              </a:lnSpc>
            </a:pPr>
            <a:endParaRPr lang="ru-RU" sz="1800" b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8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Flex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8280920" cy="489654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flex-shrink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ru-RU" sz="1800" b="0" dirty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По умолчанию имеет значение 1.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Это значение задает 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фактор на изменение ширины элементов, только в обратную сторону. </a:t>
            </a:r>
            <a:endParaRPr lang="ru-RU" sz="1800" b="0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ВАЖНО: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свойство начинает действовать, если 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контейнер имеет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ширину меньше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 чем сумма базовой ширины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элементов.</a:t>
            </a: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Если мы устанавливаем </a:t>
            </a:r>
            <a:r>
              <a:rPr lang="ru-RU" sz="1800" b="0" dirty="0" err="1">
                <a:solidFill>
                  <a:srgbClr val="000000"/>
                </a:solidFill>
                <a:latin typeface="Verdana"/>
                <a:cs typeface="Verdana"/>
              </a:rPr>
              <a:t>flex-shrink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значение 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0, то мы запрещаем сжиматься элементу до размеров меньше чем его базовая ширина.</a:t>
            </a:r>
          </a:p>
          <a:p>
            <a:pPr algn="just">
              <a:lnSpc>
                <a:spcPct val="150000"/>
              </a:lnSpc>
            </a:pPr>
            <a:endParaRPr lang="ru-RU" sz="1800" b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9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Flex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8280920" cy="489654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flex-shrink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К примеру, 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контейнер имеет ширину 600px, а flex-basis элементов по 300px. Первому элементу укажем flex-shrink: 2;, а второму flex-shrink: 1;. Теперь сожмем контейнер на 300px. Следовательно сумма ширины элементов на 300px больше чем контейнер. Эта разница распределяется в соотношении 2:1, получается от первого блока отнимаем 200px, а от второго 100px. Новый размер элементов получается 100px и 200px, у первого и второго элемента, соответственно. </a:t>
            </a:r>
            <a:endParaRPr lang="ru-RU" sz="1800" b="0" dirty="0" smtClean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18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Flex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280920" cy="489654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Соответственно 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гибкие блоки будут увеличены или уменьшены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, чтобы заполнить пространство внутри своего родителя.</a:t>
            </a: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Распределение пространства 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зависит от свойств остальных блоков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1800" b="0" dirty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Если все потомки объявлены как гибкие, размер каждого будет 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зависеть от размера родителя и от значений свойства </a:t>
            </a: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flex</a:t>
            </a:r>
            <a:endParaRPr lang="ru-RU" sz="1800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5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Flex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280920" cy="410445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Сокращенные формы записи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свойства </a:t>
            </a:r>
            <a:r>
              <a:rPr lang="en-US" sz="1800" b="0" dirty="0" smtClean="0">
                <a:solidFill>
                  <a:srgbClr val="000000"/>
                </a:solidFill>
                <a:latin typeface="Verdana"/>
                <a:cs typeface="Verdana"/>
              </a:rPr>
              <a:t>flex</a:t>
            </a:r>
          </a:p>
          <a:p>
            <a:pPr algn="just">
              <a:lnSpc>
                <a:spcPct val="150000"/>
              </a:lnSpc>
            </a:pPr>
            <a:endParaRPr lang="en-US" sz="1800" dirty="0" smtClean="0">
              <a:solidFill>
                <a:srgbClr val="C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flex: auto;</a:t>
            </a:r>
          </a:p>
          <a:p>
            <a:pPr algn="just">
              <a:lnSpc>
                <a:spcPct val="150000"/>
              </a:lnSpc>
            </a:pPr>
            <a:r>
              <a:rPr lang="en-US" sz="1800" b="0" dirty="0" smtClean="0">
                <a:solidFill>
                  <a:srgbClr val="000000"/>
                </a:solidFill>
                <a:latin typeface="Verdana"/>
                <a:cs typeface="Verdana"/>
              </a:rPr>
              <a:t>		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читается как </a:t>
            </a:r>
            <a:r>
              <a:rPr lang="en-US" sz="1800" b="0" dirty="0" smtClean="0">
                <a:solidFill>
                  <a:srgbClr val="000000"/>
                </a:solidFill>
                <a:latin typeface="Verdana"/>
                <a:cs typeface="Verdana"/>
              </a:rPr>
              <a:t>flex</a:t>
            </a:r>
            <a:r>
              <a:rPr lang="en-US" sz="1800" b="0" dirty="0">
                <a:solidFill>
                  <a:srgbClr val="000000"/>
                </a:solidFill>
                <a:latin typeface="Verdana"/>
                <a:cs typeface="Verdana"/>
              </a:rPr>
              <a:t>: </a:t>
            </a:r>
            <a:r>
              <a:rPr lang="en-US" sz="1800" dirty="0">
                <a:solidFill>
                  <a:srgbClr val="000000"/>
                </a:solidFill>
                <a:latin typeface="Verdana"/>
                <a:cs typeface="Verdana"/>
              </a:rPr>
              <a:t>1 1 auto; </a:t>
            </a:r>
          </a:p>
          <a:p>
            <a:pPr algn="just">
              <a:lnSpc>
                <a:spcPct val="150000"/>
              </a:lnSpc>
            </a:pPr>
            <a:endParaRPr lang="en-US" sz="1800" b="0" dirty="0">
              <a:solidFill>
                <a:srgbClr val="C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flex: none;</a:t>
            </a:r>
            <a:endParaRPr lang="ru-RU" sz="1800" dirty="0" smtClean="0">
              <a:solidFill>
                <a:srgbClr val="C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		читается 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как </a:t>
            </a:r>
            <a:r>
              <a:rPr lang="en-US" sz="1800" b="0" dirty="0">
                <a:solidFill>
                  <a:srgbClr val="000000"/>
                </a:solidFill>
                <a:latin typeface="Verdana"/>
                <a:cs typeface="Verdana"/>
              </a:rPr>
              <a:t>flex: </a:t>
            </a: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Verdana"/>
                <a:cs typeface="Verdana"/>
              </a:rPr>
              <a:t>auto; </a:t>
            </a:r>
          </a:p>
          <a:p>
            <a:pPr algn="just">
              <a:lnSpc>
                <a:spcPct val="150000"/>
              </a:lnSpc>
            </a:pPr>
            <a:endParaRPr lang="en-US" sz="18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5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Основа для примера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280920" cy="82104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Пропишем свойство </a:t>
            </a:r>
            <a:r>
              <a:rPr lang="en-US" sz="1800" b="0" dirty="0" smtClean="0">
                <a:solidFill>
                  <a:srgbClr val="000000"/>
                </a:solidFill>
                <a:latin typeface="Verdana"/>
                <a:cs typeface="Verdana"/>
              </a:rPr>
              <a:t>flex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для гибких элементов: </a:t>
            </a:r>
            <a:endParaRPr lang="ru-RU" sz="1800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543" y="1905140"/>
            <a:ext cx="5936913" cy="3108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99486" y="4958585"/>
            <a:ext cx="7419975" cy="136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80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Flex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8280920" cy="489654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Размер каждого из блоков </a:t>
            </a: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рассчитывается следующим образом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р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азмер родительского блока умножается на значение свойства </a:t>
            </a:r>
            <a:r>
              <a:rPr lang="en-US" sz="1800" b="0" dirty="0" smtClean="0">
                <a:solidFill>
                  <a:srgbClr val="000000"/>
                </a:solidFill>
                <a:latin typeface="Verdana"/>
                <a:cs typeface="Verdana"/>
              </a:rPr>
              <a:t>flex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 данного дочернего блока, а затем делится на сумму значений свойств </a:t>
            </a:r>
            <a:r>
              <a:rPr lang="en-US" sz="1800" b="0" dirty="0" smtClean="0">
                <a:solidFill>
                  <a:srgbClr val="000000"/>
                </a:solidFill>
                <a:latin typeface="Verdana"/>
                <a:cs typeface="Verdana"/>
              </a:rPr>
              <a:t>flex-grow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 всех дочерних блоков.</a:t>
            </a:r>
          </a:p>
          <a:p>
            <a:pPr algn="just">
              <a:lnSpc>
                <a:spcPct val="150000"/>
              </a:lnSpc>
            </a:pPr>
            <a:endParaRPr lang="ru-RU" sz="1800" b="0" dirty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В нашем примере ширина родительского блока (а он у нас </a:t>
            </a:r>
            <a:r>
              <a:rPr lang="en-US" sz="1800" b="0" dirty="0" smtClean="0">
                <a:solidFill>
                  <a:srgbClr val="000000"/>
                </a:solidFill>
                <a:latin typeface="Verdana"/>
                <a:cs typeface="Verdana"/>
              </a:rPr>
              <a:t>auto/100%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r>
              <a:rPr lang="en-US" sz="1800" b="0" dirty="0" smtClean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умножилась на 1 (значение </a:t>
            </a:r>
            <a:r>
              <a:rPr lang="en-US" sz="1800" b="0" dirty="0" smtClean="0">
                <a:solidFill>
                  <a:srgbClr val="000000"/>
                </a:solidFill>
                <a:latin typeface="Verdana"/>
                <a:cs typeface="Verdana"/>
              </a:rPr>
              <a:t>flex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для дочернего элемента) и разделилось на 4 (т.к. таких элементов четыре и у каждого из них значение </a:t>
            </a:r>
            <a:r>
              <a:rPr lang="en-US" sz="1800" b="0" dirty="0" smtClean="0">
                <a:solidFill>
                  <a:srgbClr val="000000"/>
                </a:solidFill>
                <a:latin typeface="Verdana"/>
                <a:cs typeface="Verdana"/>
              </a:rPr>
              <a:t>flex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равно 1).</a:t>
            </a:r>
            <a:endParaRPr lang="ru-RU" sz="18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Гибкая блочная модель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280920" cy="496855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Гибкая блочная модель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 – технология, главное назначение которой обеспечить 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механизм разбиения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оконного пространства на отдельные блоки и создания строк и столбцов, которые будут составлять основу дизайна веб-страницы.</a:t>
            </a:r>
          </a:p>
          <a:p>
            <a:pPr algn="just">
              <a:lnSpc>
                <a:spcPct val="150000"/>
              </a:lnSpc>
            </a:pPr>
            <a:endParaRPr lang="ru-RU" sz="1800" b="0" dirty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В этой модели блоки представляют собой те виртуальные строки и столбцы, которые непосредственно видны на экране. </a:t>
            </a: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Более того, они дают 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полный контроль над макетом, позициями и размером блоков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, распределением блоков внутри других блоков и размещением их в общем оконном пространстве.</a:t>
            </a:r>
            <a:endParaRPr lang="ru-RU" sz="1800" b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Основа для примера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280920" cy="82104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Изменим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 значения 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свойства </a:t>
            </a: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flex</a:t>
            </a:r>
            <a:r>
              <a:rPr lang="en-US" sz="1800" b="0" dirty="0" smtClean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для гибких элементов: </a:t>
            </a:r>
            <a:endParaRPr lang="ru-RU" sz="1800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551" y="1899415"/>
            <a:ext cx="7344817" cy="2330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4509120"/>
            <a:ext cx="8527967" cy="166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4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Flex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12776"/>
            <a:ext cx="8280920" cy="324036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Как видно из выше приведенного примера – 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размер блоков автоматически подстроился под новые параметры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Кроме того, если вы 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добавите еще один блок в </a:t>
            </a: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flex-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контейнер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, то размеры также будут высчитаны с учетом нового объекта (одного или нескольких).</a:t>
            </a:r>
          </a:p>
          <a:p>
            <a:pPr algn="just">
              <a:lnSpc>
                <a:spcPct val="150000"/>
              </a:lnSpc>
            </a:pPr>
            <a:endParaRPr lang="ru-RU" sz="1800" b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Flex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8280920" cy="424847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Возможны и </a:t>
            </a: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другие сценарии</a:t>
            </a:r>
            <a:endParaRPr lang="en-US" sz="1800" b="0" dirty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endParaRPr lang="en-US" sz="1800" b="0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К примеру, 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один из дочерних блоков будет не гибким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, т.е. для него явно зададим размер. Тогда остальные дочерние блоки разделят между собой оставшееся пространство в соответствии с заданными значениями свойства </a:t>
            </a:r>
            <a:r>
              <a:rPr lang="en-US" sz="1800" b="0" dirty="0" smtClean="0">
                <a:solidFill>
                  <a:srgbClr val="000000"/>
                </a:solidFill>
                <a:latin typeface="Verdana"/>
                <a:cs typeface="Verdana"/>
              </a:rPr>
              <a:t>flex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Постоянный размер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можно задать </a:t>
            </a: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для нескольких блоков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– принцип сработает абсолютно также.</a:t>
            </a:r>
            <a:endParaRPr lang="en-US" sz="1800" b="0" dirty="0" smtClean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9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Основа для примера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544" y="1482059"/>
            <a:ext cx="7398230" cy="1298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5799" y="3573016"/>
            <a:ext cx="8221306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89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Flex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8280920" cy="424847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Используем </a:t>
            </a: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значения для всех трех параметров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свойства </a:t>
            </a:r>
            <a:r>
              <a:rPr lang="en-US" sz="1800" b="0" dirty="0" smtClean="0">
                <a:solidFill>
                  <a:srgbClr val="000000"/>
                </a:solidFill>
                <a:latin typeface="Verdana"/>
                <a:cs typeface="Verdana"/>
              </a:rPr>
              <a:t>flex.</a:t>
            </a:r>
          </a:p>
          <a:p>
            <a:pPr algn="just">
              <a:lnSpc>
                <a:spcPct val="150000"/>
              </a:lnSpc>
            </a:pPr>
            <a:endParaRPr lang="en-US" sz="1800" b="0" dirty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Возьмем одно и тоже значение </a:t>
            </a: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flex-gro</a:t>
            </a:r>
            <a:r>
              <a:rPr lang="en-US" sz="1800" dirty="0">
                <a:solidFill>
                  <a:srgbClr val="C00000"/>
                </a:solidFill>
                <a:latin typeface="Verdana"/>
                <a:cs typeface="Verdana"/>
              </a:rPr>
              <a:t>w</a:t>
            </a:r>
            <a:r>
              <a:rPr lang="ru-RU" sz="180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– т.е. у всех четырех элементов будет одна и та же способность к расширению.</a:t>
            </a: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Для значения </a:t>
            </a: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flex-shrink </a:t>
            </a:r>
            <a:r>
              <a:rPr lang="en-US" sz="1800" b="0" dirty="0" smtClean="0">
                <a:solidFill>
                  <a:srgbClr val="000000"/>
                </a:solidFill>
                <a:latin typeface="Verdana"/>
                <a:cs typeface="Verdana"/>
              </a:rPr>
              <a:t>–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зададим 1 для первого и 5 для остальных – уменьшаться в оставшемся пространстве элементы будут по-разному и первый блок займет больше места</a:t>
            </a:r>
          </a:p>
          <a:p>
            <a:pPr algn="just">
              <a:lnSpc>
                <a:spcPct val="150000"/>
              </a:lnSpc>
            </a:pPr>
            <a:endParaRPr lang="en-US" sz="1800" b="0" dirty="0" smtClean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9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Основа для примера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544" y="1584838"/>
            <a:ext cx="7769862" cy="162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3429000"/>
            <a:ext cx="5467350" cy="1487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5616" y="4797152"/>
            <a:ext cx="7743825" cy="134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>
            <a:off x="6156176" y="4365104"/>
            <a:ext cx="2376264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6516216" y="4053349"/>
            <a:ext cx="1728192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34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Flex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052736"/>
            <a:ext cx="8280920" cy="518457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Измените ширину области просмотра:</a:t>
            </a: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Сравнения лучше проводить по отношению к точке отсчета (когда ширина контейнера совпадает с суммарной базовой шириной дочерних объектов)</a:t>
            </a: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При уменьшении области просмотра, ширина блоков уменьшается быстрее для 2, 3 и 4-го, чем для 1-го (у них значение 5 по отношению к 1 для первого).</a:t>
            </a: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При увеличении области просмотра, распределение «оставшегося» пространства происходит равномерно (значение одинаково для всех).</a:t>
            </a:r>
          </a:p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Протестируйте эффект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при различных значениях предлагаемых параметров (попробуйте разные комбинации)</a:t>
            </a:r>
          </a:p>
          <a:p>
            <a:pPr algn="just">
              <a:lnSpc>
                <a:spcPct val="150000"/>
              </a:lnSpc>
            </a:pPr>
            <a:endParaRPr lang="en-US" sz="1800" b="0" dirty="0" smtClean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8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Flex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12776"/>
            <a:ext cx="8280920" cy="439248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ВАЖНО:</a:t>
            </a: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Значение 0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для </a:t>
            </a: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flex-grow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 и </a:t>
            </a: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flex-shrink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не позволит этим элементам расширяться и/или сжиматься, делая их «не гибкими»</a:t>
            </a: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endParaRPr lang="ru-RU" sz="1800" b="0" dirty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Попробуйте поочередно </a:t>
            </a: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задать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 значение нуль для этих свойств в рассматриваемом примере и </a:t>
            </a: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протестируйте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 поведение в браузере</a:t>
            </a:r>
            <a:endParaRPr lang="en-US" sz="1800" b="0" dirty="0" smtClean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58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Flex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12776"/>
            <a:ext cx="8280920" cy="439248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ДОПОЛНИТЕЛЬНО: </a:t>
            </a: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В предыдущих примерах 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для </a:t>
            </a: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flex-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контейнера свойство ширины (</a:t>
            </a: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width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) не задавалось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Рассмотрим пример </a:t>
            </a: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с использованием этого свойства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. Тогда 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параметр </a:t>
            </a: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flex-basis 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должен иметь значение </a:t>
            </a: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auto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, чтобы значение </a:t>
            </a: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width 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использовалось для определения начального размера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endParaRPr lang="en-US" sz="1800" b="0" dirty="0" smtClean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Основа для примера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544" y="1268760"/>
            <a:ext cx="5616624" cy="3767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5013176"/>
            <a:ext cx="8812789" cy="1260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084168" y="1347309"/>
            <a:ext cx="294664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0000"/>
                </a:solidFill>
                <a:latin typeface="Verdana"/>
                <a:cs typeface="Verdana"/>
              </a:rPr>
              <a:t>Система сама 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0000"/>
                </a:solidFill>
                <a:latin typeface="Verdana"/>
                <a:cs typeface="Verdana"/>
              </a:rPr>
              <a:t>дополнила оставшееся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0000"/>
                </a:solidFill>
                <a:latin typeface="Verdana"/>
                <a:cs typeface="Verdana"/>
              </a:rPr>
              <a:t>пространство для 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0000"/>
                </a:solidFill>
                <a:latin typeface="Verdana"/>
                <a:cs typeface="Verdana"/>
              </a:rPr>
              <a:t>каждого из блока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3" idx="2"/>
          </p:cNvCxnSpPr>
          <p:nvPr/>
        </p:nvCxnSpPr>
        <p:spPr>
          <a:xfrm>
            <a:off x="7557488" y="3101635"/>
            <a:ext cx="0" cy="17675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16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Гибкая блочная модель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280920" cy="417646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ВАЖНО:</a:t>
            </a: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Описанная модель (которую мы далее рассмотрим более подробно), не смотря на массу преимуществ, еще находится в процессе совершенствования и разработки.</a:t>
            </a: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Не все браузеры и процессы поддерживают ее. По этой причине, традиционная блочная модель все также актуальна и востребована.</a:t>
            </a:r>
          </a:p>
          <a:p>
            <a:pPr algn="just">
              <a:lnSpc>
                <a:spcPct val="150000"/>
              </a:lnSpc>
            </a:pPr>
            <a:endParaRPr lang="ru-RU" sz="1800" b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Flex-direction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12776"/>
            <a:ext cx="8280920" cy="439248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Данное свойство используется </a:t>
            </a: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для задания порядка и ориентации содержимого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 гибкого контейнера (применяется к родительскому).</a:t>
            </a: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Имеет </a:t>
            </a: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четыре возможных значения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row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row-reverse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column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column-reverse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7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Flex-direction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12776"/>
            <a:ext cx="8280920" cy="345638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row</a:t>
            </a: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Значение по умолчанию</a:t>
            </a: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Устанавливает ориентацию в соответствии с ориентацией текста (обычно горизонтальную) и располагает дочерние элементы от </a:t>
            </a:r>
            <a:r>
              <a:rPr lang="en-US" sz="1800" b="0" dirty="0" smtClean="0">
                <a:solidFill>
                  <a:schemeClr val="tx1"/>
                </a:solidFill>
                <a:latin typeface="Verdana"/>
                <a:cs typeface="Verdana"/>
              </a:rPr>
              <a:t>main-start 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до </a:t>
            </a:r>
            <a:r>
              <a:rPr lang="en-US" sz="1800" b="0" dirty="0" smtClean="0">
                <a:solidFill>
                  <a:schemeClr val="tx1"/>
                </a:solidFill>
                <a:latin typeface="Verdana"/>
                <a:cs typeface="Verdana"/>
              </a:rPr>
              <a:t>main-end 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(обычно слева направо)</a:t>
            </a:r>
          </a:p>
          <a:p>
            <a:pPr algn="just">
              <a:lnSpc>
                <a:spcPct val="150000"/>
              </a:lnSpc>
            </a:pPr>
            <a:endParaRPr lang="ru-RU" sz="1800" b="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41</a:t>
            </a:fld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87824" y="4357690"/>
            <a:ext cx="5682302" cy="1951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>
            <a:off x="3131840" y="4293096"/>
            <a:ext cx="4176464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29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Flex-direction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12776"/>
            <a:ext cx="8280920" cy="230425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C00000"/>
                </a:solidFill>
                <a:latin typeface="Verdana"/>
                <a:cs typeface="Verdana"/>
              </a:rPr>
              <a:t>row-reverse</a:t>
            </a: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Устанавливает ту же ориентацию, что и </a:t>
            </a:r>
            <a:r>
              <a:rPr lang="en-US" sz="1800" b="0" dirty="0" smtClean="0">
                <a:solidFill>
                  <a:schemeClr val="tx1"/>
                </a:solidFill>
                <a:latin typeface="Verdana"/>
                <a:cs typeface="Verdana"/>
              </a:rPr>
              <a:t>row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, но меняет порядок элементов на противоположный, от </a:t>
            </a:r>
            <a:r>
              <a:rPr lang="en-US" sz="1800" b="0" dirty="0" smtClean="0">
                <a:solidFill>
                  <a:schemeClr val="tx1"/>
                </a:solidFill>
                <a:latin typeface="Verdana"/>
                <a:cs typeface="Verdana"/>
              </a:rPr>
              <a:t>main-end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 до </a:t>
            </a:r>
            <a:r>
              <a:rPr lang="en-US" sz="1800" b="0" dirty="0" smtClean="0">
                <a:solidFill>
                  <a:schemeClr val="tx1"/>
                </a:solidFill>
                <a:latin typeface="Verdana"/>
                <a:cs typeface="Verdana"/>
              </a:rPr>
              <a:t>main-start (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обычно справа налево</a:t>
            </a:r>
            <a:r>
              <a:rPr lang="en-US" sz="1800" b="0" dirty="0" smtClean="0">
                <a:solidFill>
                  <a:schemeClr val="tx1"/>
                </a:solidFill>
                <a:latin typeface="Verdana"/>
                <a:cs typeface="Verdana"/>
              </a:rPr>
              <a:t>)</a:t>
            </a:r>
            <a:endParaRPr lang="ru-RU" sz="1800" b="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endParaRPr lang="ru-RU" sz="1800" b="0" dirty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endParaRPr lang="en-US" sz="1800" b="0" dirty="0" smtClean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42</a:t>
            </a:fld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43808" y="4149080"/>
            <a:ext cx="5614063" cy="184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3563888" y="4073463"/>
            <a:ext cx="4536504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Flex-direction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7" y="1412776"/>
            <a:ext cx="4176463" cy="396044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C00000"/>
                </a:solidFill>
                <a:latin typeface="Verdana"/>
                <a:cs typeface="Verdana"/>
              </a:rPr>
              <a:t>column</a:t>
            </a: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Устанавливает ориентацию в соответствии с расположением блоков текста (обычно вертикальным) и располагает дочерние элементы от </a:t>
            </a:r>
            <a:r>
              <a:rPr lang="en-US" sz="1800" b="0" dirty="0" smtClean="0">
                <a:solidFill>
                  <a:schemeClr val="tx1"/>
                </a:solidFill>
                <a:latin typeface="Verdana"/>
                <a:cs typeface="Verdana"/>
              </a:rPr>
              <a:t>main-start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 до </a:t>
            </a:r>
            <a:r>
              <a:rPr lang="en-US" sz="1800" b="0" dirty="0" smtClean="0">
                <a:solidFill>
                  <a:schemeClr val="tx1"/>
                </a:solidFill>
                <a:latin typeface="Verdana"/>
                <a:cs typeface="Verdana"/>
              </a:rPr>
              <a:t>main-end 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(обычно сверху вниз)</a:t>
            </a:r>
          </a:p>
          <a:p>
            <a:pPr algn="just">
              <a:lnSpc>
                <a:spcPct val="150000"/>
              </a:lnSpc>
            </a:pPr>
            <a:endParaRPr lang="ru-RU" sz="1800" b="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43</a:t>
            </a:fld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59129" y="2852936"/>
            <a:ext cx="3978576" cy="3290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>
            <a:off x="4860032" y="2996952"/>
            <a:ext cx="0" cy="244827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0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Flex-direction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12775"/>
            <a:ext cx="4032448" cy="318652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C00000"/>
                </a:solidFill>
                <a:latin typeface="Verdana"/>
                <a:cs typeface="Verdana"/>
              </a:rPr>
              <a:t>column-reverse</a:t>
            </a: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Ориентация та же, что и для значения </a:t>
            </a:r>
            <a:r>
              <a:rPr lang="en-US" sz="1800" b="0" dirty="0" smtClean="0">
                <a:solidFill>
                  <a:schemeClr val="tx1"/>
                </a:solidFill>
                <a:latin typeface="Verdana"/>
                <a:cs typeface="Verdana"/>
              </a:rPr>
              <a:t>column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, но с обратным порядком элементов, от </a:t>
            </a:r>
            <a:r>
              <a:rPr lang="en-US" sz="1800" b="0" dirty="0" smtClean="0">
                <a:solidFill>
                  <a:schemeClr val="tx1"/>
                </a:solidFill>
                <a:latin typeface="Verdana"/>
                <a:cs typeface="Verdana"/>
              </a:rPr>
              <a:t>main-end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 до </a:t>
            </a:r>
            <a:r>
              <a:rPr lang="en-US" sz="1800" b="0" dirty="0" smtClean="0">
                <a:solidFill>
                  <a:schemeClr val="tx1"/>
                </a:solidFill>
                <a:latin typeface="Verdana"/>
                <a:cs typeface="Verdana"/>
              </a:rPr>
              <a:t>main-start (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обычно снизу вверх</a:t>
            </a:r>
            <a:r>
              <a:rPr lang="en-US" sz="1800" b="0" dirty="0" smtClean="0">
                <a:solidFill>
                  <a:schemeClr val="tx1"/>
                </a:solidFill>
                <a:latin typeface="Verdana"/>
                <a:cs typeface="Verdana"/>
              </a:rPr>
              <a:t>)</a:t>
            </a:r>
            <a:endParaRPr lang="ru-RU" sz="1800" b="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endParaRPr lang="ru-RU" sz="1800" b="0" dirty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endParaRPr lang="en-US" sz="1800" b="0" dirty="0" smtClean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44</a:t>
            </a:fld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4716016" y="3284984"/>
            <a:ext cx="0" cy="26286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86508" y="2693596"/>
            <a:ext cx="4044355" cy="354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34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Flex-direction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12776"/>
            <a:ext cx="8280920" cy="309634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ВАЖНО:</a:t>
            </a:r>
            <a:endParaRPr lang="en-US" sz="1800" dirty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Существует свойство </a:t>
            </a:r>
            <a:r>
              <a:rPr lang="en-US" sz="1800" b="0" dirty="0" smtClean="0">
                <a:solidFill>
                  <a:schemeClr val="tx1"/>
                </a:solidFill>
                <a:latin typeface="Verdana"/>
                <a:cs typeface="Verdana"/>
              </a:rPr>
              <a:t>writing-mode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, которое устанавливает ориентацию строк текста (горизонтальную или вертикальную). Свойства гибкой блочной модели дают результаты, зависящие от установленной до этого ориентации текста.  </a:t>
            </a:r>
          </a:p>
          <a:p>
            <a:pPr algn="just">
              <a:lnSpc>
                <a:spcPct val="150000"/>
              </a:lnSpc>
            </a:pPr>
            <a:endParaRPr lang="ru-RU" sz="1800" b="0" dirty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endParaRPr lang="en-US" sz="1800" b="0" dirty="0" smtClean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8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Основа для примера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46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4992" y="1347309"/>
            <a:ext cx="5815199" cy="330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3825" y="4869160"/>
            <a:ext cx="8896350" cy="140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19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order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8280920" cy="518457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Порядок дочерних элементов также можно изменить.</a:t>
            </a:r>
          </a:p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Свойство </a:t>
            </a:r>
            <a:r>
              <a:rPr lang="en-US" sz="1800" dirty="0" smtClean="0">
                <a:solidFill>
                  <a:schemeClr val="tx1"/>
                </a:solidFill>
                <a:latin typeface="Verdana"/>
                <a:cs typeface="Verdana"/>
              </a:rPr>
              <a:t>order 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позволяет 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указать место для каждого блока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.</a:t>
            </a:r>
            <a:endParaRPr lang="ru-RU" sz="1800" b="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Данное свойство 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должно быть </a:t>
            </a: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указано для дочерних элементов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Блоки, позиции которых совпадают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, будут 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расположены согласно порядку в исходном коде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По </a:t>
            </a:r>
            <a:r>
              <a:rPr lang="ru-RU" sz="1800" dirty="0">
                <a:solidFill>
                  <a:schemeClr val="tx1"/>
                </a:solidFill>
                <a:latin typeface="Verdana"/>
                <a:cs typeface="Verdana"/>
              </a:rPr>
              <a:t>умолчанию </a:t>
            </a:r>
            <a:r>
              <a:rPr lang="ru-RU" sz="1800" b="0" dirty="0">
                <a:solidFill>
                  <a:schemeClr val="tx1"/>
                </a:solidFill>
                <a:latin typeface="Verdana"/>
                <a:cs typeface="Verdana"/>
              </a:rPr>
              <a:t>все гибкие элементы имеют </a:t>
            </a:r>
            <a:r>
              <a:rPr lang="ru-RU" sz="1800" dirty="0">
                <a:solidFill>
                  <a:srgbClr val="C00000"/>
                </a:solidFill>
                <a:latin typeface="Verdana"/>
                <a:cs typeface="Verdana"/>
              </a:rPr>
              <a:t>order: 0;</a:t>
            </a:r>
            <a:r>
              <a:rPr lang="ru-RU" sz="1800" b="0" dirty="0">
                <a:solidFill>
                  <a:srgbClr val="C00000"/>
                </a:solidFill>
                <a:latin typeface="Verdana"/>
                <a:cs typeface="Verdana"/>
              </a:rPr>
              <a:t> </a:t>
            </a:r>
            <a:r>
              <a:rPr lang="ru-RU" sz="1800" b="0" dirty="0">
                <a:solidFill>
                  <a:schemeClr val="tx1"/>
                </a:solidFill>
                <a:latin typeface="Verdana"/>
                <a:cs typeface="Verdana"/>
              </a:rPr>
              <a:t>и </a:t>
            </a:r>
            <a:r>
              <a:rPr lang="ru-RU" sz="1800" dirty="0">
                <a:solidFill>
                  <a:schemeClr val="tx1"/>
                </a:solidFill>
                <a:latin typeface="Verdana"/>
                <a:cs typeface="Verdana"/>
              </a:rPr>
              <a:t>строятся в порядке естественного потока</a:t>
            </a:r>
            <a:r>
              <a:rPr lang="ru-RU" sz="1800" b="0" dirty="0">
                <a:solidFill>
                  <a:schemeClr val="tx1"/>
                </a:solidFill>
                <a:latin typeface="Verdana"/>
                <a:cs typeface="Verdana"/>
              </a:rPr>
              <a:t>. </a:t>
            </a:r>
            <a:endParaRPr lang="ru-RU" sz="1800" b="0" dirty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endParaRPr lang="en-US" sz="1800" b="0" dirty="0" smtClean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7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Основа для примера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48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544" y="1268760"/>
            <a:ext cx="5954698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55650" y="4653136"/>
            <a:ext cx="6052629" cy="148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39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justify-content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8280920" cy="518457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Гибкая блочная модель обладает </a:t>
            </a: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еще одной способностью 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– 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управлять расположением свободного пространства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1800" b="0" dirty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Если размер дочерних элементов не позволяет заполнить контейнер, остается свободное место, которое необходимо куда-то поместить.</a:t>
            </a: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По умолчанию 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дочерние элементы располагаются от </a:t>
            </a:r>
            <a:r>
              <a:rPr lang="en-US" sz="1800" b="0" dirty="0" smtClean="0">
                <a:solidFill>
                  <a:schemeClr val="tx1"/>
                </a:solidFill>
                <a:latin typeface="Verdana"/>
                <a:cs typeface="Verdana"/>
              </a:rPr>
              <a:t>main-start 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до </a:t>
            </a:r>
            <a:r>
              <a:rPr lang="en-US" sz="1800" b="0" dirty="0" smtClean="0">
                <a:solidFill>
                  <a:schemeClr val="tx1"/>
                </a:solidFill>
                <a:latin typeface="Verdana"/>
                <a:cs typeface="Verdana"/>
              </a:rPr>
              <a:t>main-end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 (слева направо), 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оставляя свободное пространство в конце.</a:t>
            </a:r>
            <a:endParaRPr lang="en-US" sz="1800" dirty="0" smtClean="0">
              <a:solidFill>
                <a:srgbClr val="C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05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Гибкая блочная модель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280920" cy="367240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ВАЖНО:</a:t>
            </a:r>
          </a:p>
          <a:p>
            <a:pPr algn="just">
              <a:lnSpc>
                <a:spcPct val="150000"/>
              </a:lnSpc>
            </a:pPr>
            <a:endParaRPr lang="ru-RU" sz="1800" b="0" dirty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latin typeface="Verdana"/>
                <a:cs typeface="Verdana"/>
              </a:rPr>
              <a:t>FlexBox требует немного </a:t>
            </a:r>
            <a:r>
              <a:rPr lang="ru-RU" sz="1800" dirty="0">
                <a:solidFill>
                  <a:srgbClr val="C00000"/>
                </a:solidFill>
                <a:latin typeface="Verdana"/>
                <a:cs typeface="Verdana"/>
              </a:rPr>
              <a:t>другого представления об выстраивании 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элементов </a:t>
            </a:r>
            <a:r>
              <a:rPr lang="ru-RU" sz="1800" dirty="0">
                <a:solidFill>
                  <a:srgbClr val="C00000"/>
                </a:solidFill>
                <a:latin typeface="Verdana"/>
                <a:cs typeface="Verdana"/>
              </a:rPr>
              <a:t>в потоке</a:t>
            </a: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endParaRPr lang="en-US" sz="1800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Свойства </a:t>
            </a:r>
            <a:r>
              <a:rPr lang="en-US" sz="1800" dirty="0" smtClean="0">
                <a:solidFill>
                  <a:srgbClr val="000000"/>
                </a:solidFill>
                <a:latin typeface="Verdana"/>
                <a:cs typeface="Verdana"/>
              </a:rPr>
              <a:t>float, clear, vertical-align </a:t>
            </a: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не работают с </a:t>
            </a:r>
            <a:r>
              <a:rPr lang="en-US" sz="1800" dirty="0" smtClean="0">
                <a:solidFill>
                  <a:srgbClr val="000000"/>
                </a:solidFill>
                <a:latin typeface="Verdana"/>
                <a:cs typeface="Verdana"/>
              </a:rPr>
              <a:t>flex-</a:t>
            </a: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элементами</a:t>
            </a:r>
            <a:endParaRPr lang="ru-RU" sz="18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Основа для примера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50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552" y="4869160"/>
            <a:ext cx="8391525" cy="128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552" y="1484784"/>
            <a:ext cx="602273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876256" y="3717032"/>
            <a:ext cx="1728192" cy="2441450"/>
          </a:xfrm>
          <a:prstGeom prst="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7740352" y="2780928"/>
            <a:ext cx="0" cy="19442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6892886" y="2089806"/>
            <a:ext cx="17972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Verdana"/>
                <a:cs typeface="Verdana"/>
              </a:rPr>
              <a:t>Свободное </a:t>
            </a:r>
          </a:p>
          <a:p>
            <a:pPr algn="ctr"/>
            <a:r>
              <a:rPr lang="ru-RU" dirty="0" smtClean="0">
                <a:latin typeface="Verdana"/>
                <a:cs typeface="Verdana"/>
              </a:rPr>
              <a:t>пространство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9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justify-content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8280920" cy="518457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Свойство </a:t>
            </a:r>
            <a:r>
              <a:rPr lang="en-US" sz="1800" dirty="0" smtClean="0">
                <a:solidFill>
                  <a:schemeClr val="tx1"/>
                </a:solidFill>
                <a:latin typeface="Verdana"/>
                <a:cs typeface="Verdana"/>
              </a:rPr>
              <a:t>justify-content 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указывает, как дочерние элементы и дополнительное пространство </a:t>
            </a:r>
            <a:r>
              <a:rPr lang="ru-RU" sz="1800" dirty="0">
                <a:solidFill>
                  <a:srgbClr val="C00000"/>
                </a:solidFill>
                <a:latin typeface="Verdana"/>
                <a:cs typeface="Verdana"/>
              </a:rPr>
              <a:t>располагаются вдоль 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оси </a:t>
            </a: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main-axis flex-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контейнера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.</a:t>
            </a:r>
            <a:endParaRPr lang="en-US" sz="1800" b="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Возможны </a:t>
            </a: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пять значений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flex-start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flex-end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center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space-between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space-around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2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justify-content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8280920" cy="518457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По умолчанию 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используется значение </a:t>
            </a: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flex-start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, которое прижимает элементы к </a:t>
            </a:r>
            <a:r>
              <a:rPr lang="en-US" sz="1800" b="0" dirty="0" smtClean="0">
                <a:solidFill>
                  <a:schemeClr val="tx1"/>
                </a:solidFill>
                <a:latin typeface="Verdana"/>
                <a:cs typeface="Verdana"/>
              </a:rPr>
              <a:t>main-start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, а свободное пространство к </a:t>
            </a:r>
            <a:r>
              <a:rPr lang="en-US" sz="1800" b="0" dirty="0" smtClean="0">
                <a:solidFill>
                  <a:schemeClr val="tx1"/>
                </a:solidFill>
                <a:latin typeface="Verdana"/>
                <a:cs typeface="Verdana"/>
              </a:rPr>
              <a:t>main-end (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см. предыдущий пример</a:t>
            </a:r>
            <a:r>
              <a:rPr lang="en-US" sz="1800" b="0" dirty="0" smtClean="0">
                <a:solidFill>
                  <a:schemeClr val="tx1"/>
                </a:solidFill>
                <a:latin typeface="Verdana"/>
                <a:cs typeface="Verdana"/>
              </a:rPr>
              <a:t>)</a:t>
            </a:r>
            <a:endParaRPr lang="ru-RU" sz="1800" b="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endParaRPr lang="ru-RU" sz="1800" b="0" dirty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endParaRPr lang="en-US" sz="1800" b="0" dirty="0" smtClean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52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03648" y="3068960"/>
            <a:ext cx="5614063" cy="1746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41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justify-content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8280920" cy="86409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Значение </a:t>
            </a: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flex-end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выровняет элементы по концу главной оси (</a:t>
            </a:r>
            <a:r>
              <a:rPr lang="en-US" sz="1800" b="0" dirty="0" smtClean="0">
                <a:solidFill>
                  <a:schemeClr val="tx1"/>
                </a:solidFill>
                <a:latin typeface="Verdana"/>
                <a:cs typeface="Verdana"/>
              </a:rPr>
              <a:t>main-end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)</a:t>
            </a:r>
            <a:endParaRPr lang="ru-RU" sz="1800" b="0" dirty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endParaRPr lang="en-US" sz="1800" b="0" dirty="0" smtClean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53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43808" y="1844824"/>
            <a:ext cx="558676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47936" y="3789040"/>
            <a:ext cx="828092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charset="0"/>
              <a:buNone/>
              <a:defRPr lang="ru-RU" sz="4000" b="1" kern="1200" dirty="0" smtClean="0">
                <a:solidFill>
                  <a:srgbClr val="72A4EE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charset="0"/>
              <a:buChar char=""/>
              <a:defRPr sz="23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charset="0"/>
              <a:buChar char="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charset="0"/>
              <a:buChar char="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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Значение </a:t>
            </a: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center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выровняет элементы по центру главной оси</a:t>
            </a:r>
            <a:endParaRPr lang="ru-RU" sz="1800" b="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37614" y="4322856"/>
            <a:ext cx="5586768" cy="184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61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justify-content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8280920" cy="194421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Значение </a:t>
            </a: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space-between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lang="ru-RU" sz="1800" b="0" dirty="0">
                <a:solidFill>
                  <a:schemeClr val="tx1"/>
                </a:solidFill>
                <a:latin typeface="Verdana"/>
                <a:cs typeface="Verdana"/>
              </a:rPr>
              <a:t>элементы занимают всю доступную ширину в контейнере, крайние элементы вплотную прижимаются к краям контейнера, а свободное пространство равномерно распределяется между элементами.</a:t>
            </a:r>
          </a:p>
          <a:p>
            <a:pPr algn="just">
              <a:lnSpc>
                <a:spcPct val="150000"/>
              </a:lnSpc>
            </a:pPr>
            <a:endParaRPr lang="en-US" sz="1800" b="0" dirty="0" smtClean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54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87824" y="3185028"/>
            <a:ext cx="5586768" cy="185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69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justify-content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8280920" cy="273630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Значение </a:t>
            </a: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space-around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lang="ru-RU" sz="1800" b="0" dirty="0">
                <a:solidFill>
                  <a:schemeClr val="tx1"/>
                </a:solidFill>
                <a:latin typeface="Verdana"/>
                <a:cs typeface="Verdana"/>
              </a:rPr>
              <a:t>гибкие элементы выравниваются таким образом, что свободное пространство равномерно распределяется между элементами. </a:t>
            </a:r>
            <a:endParaRPr lang="en-US" sz="1800" b="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Но </a:t>
            </a:r>
            <a:r>
              <a:rPr lang="ru-RU" sz="1800" b="0" dirty="0">
                <a:solidFill>
                  <a:schemeClr val="tx1"/>
                </a:solidFill>
                <a:latin typeface="Verdana"/>
                <a:cs typeface="Verdana"/>
              </a:rPr>
              <a:t>стоит отметить, что пространство межу краем контейнера и крайними элементами будет в два раза меньше чем пространство между элементами в середине ряда.</a:t>
            </a:r>
            <a:endParaRPr lang="en-US" sz="1800" b="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55</a:t>
            </a:fld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55776" y="4221088"/>
            <a:ext cx="5627711" cy="1774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15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align-items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8280920" cy="345638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Данное свойство работает </a:t>
            </a: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аналогично предыдущему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, однако выравнивает блоки в направлении, не совпадающим с ориентацией блоков.</a:t>
            </a: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Данное свойство удобно применять 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для выравнивания блоков по вертикали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 – именно этой возможности не хватало после отказа от табличной верстки</a:t>
            </a:r>
            <a:endParaRPr lang="en-US" sz="1800" b="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9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align-items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8280920" cy="345638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Может принимать следующие </a:t>
            </a: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значения:</a:t>
            </a:r>
          </a:p>
          <a:p>
            <a:pPr algn="just">
              <a:lnSpc>
                <a:spcPct val="150000"/>
              </a:lnSpc>
            </a:pPr>
            <a:endParaRPr lang="ru-RU" sz="1800" b="0" dirty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flex-start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flex-end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center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baseline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stretch</a:t>
            </a:r>
            <a:endParaRPr lang="en-US" sz="1800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88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align-items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8280920" cy="345638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По умолчанию 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задано значение </a:t>
            </a: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stretch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 – растягивает блоки по вертикали, 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подгоняя размер дочерних блоков под размер свободного пространства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Другими словами, в случае, когда высота дочерних блоков не задана, они в результате его применения автоматически подгоняются под высоту родительского блока</a:t>
            </a:r>
            <a:endParaRPr lang="en-US" sz="1800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9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Основа для примера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59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12160" y="2134597"/>
            <a:ext cx="2606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Verdana"/>
                <a:cs typeface="Verdana"/>
              </a:rPr>
              <a:t>Изменилась высота </a:t>
            </a:r>
          </a:p>
          <a:p>
            <a:pPr algn="ctr"/>
            <a:r>
              <a:rPr lang="ru-RU" dirty="0" smtClean="0">
                <a:latin typeface="Verdana"/>
                <a:cs typeface="Verdana"/>
              </a:rPr>
              <a:t>дочерних блоков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19" y="1196752"/>
            <a:ext cx="5287121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91173" y="4018469"/>
            <a:ext cx="7241602" cy="2300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6444208" y="2780928"/>
            <a:ext cx="1296144" cy="10441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05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Flex-</a:t>
            </a:r>
            <a:r>
              <a:rPr lang="ru-RU" b="0" dirty="0" smtClean="0"/>
              <a:t>контейнер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12776"/>
            <a:ext cx="8280920" cy="417646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Причина создания гибкой блочной модел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и – возможность эффективно распределять экранное пространство между элементами.</a:t>
            </a:r>
          </a:p>
          <a:p>
            <a:pPr algn="just">
              <a:lnSpc>
                <a:spcPct val="150000"/>
              </a:lnSpc>
            </a:pPr>
            <a:endParaRPr lang="ru-RU" sz="1800" b="0" dirty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Во </a:t>
            </a:r>
            <a:r>
              <a:rPr lang="ru-RU" sz="1800" dirty="0" err="1">
                <a:solidFill>
                  <a:srgbClr val="000000"/>
                </a:solidFill>
                <a:latin typeface="Verdana"/>
                <a:cs typeface="Verdana"/>
              </a:rPr>
              <a:t>FlexBox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 есть </a:t>
            </a:r>
            <a:r>
              <a:rPr lang="ru-RU" sz="1800" dirty="0">
                <a:solidFill>
                  <a:srgbClr val="000000"/>
                </a:solidFill>
                <a:latin typeface="Verdana"/>
                <a:cs typeface="Verdana"/>
              </a:rPr>
              <a:t>два основных типа элементов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solidFill>
                  <a:srgbClr val="C00000"/>
                </a:solidFill>
                <a:latin typeface="Verdana"/>
                <a:cs typeface="Verdana"/>
              </a:rPr>
              <a:t>Гибкий Контейнер (</a:t>
            </a:r>
            <a:r>
              <a:rPr lang="ru-RU" sz="1800" dirty="0" err="1">
                <a:solidFill>
                  <a:srgbClr val="C00000"/>
                </a:solidFill>
                <a:latin typeface="Verdana"/>
                <a:cs typeface="Verdana"/>
              </a:rPr>
              <a:t>Flex</a:t>
            </a:r>
            <a:r>
              <a:rPr lang="ru-RU" sz="180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lang="ru-RU" sz="1800" dirty="0" err="1">
                <a:solidFill>
                  <a:srgbClr val="C00000"/>
                </a:solidFill>
                <a:latin typeface="Verdana"/>
                <a:cs typeface="Verdana"/>
              </a:rPr>
              <a:t>Container</a:t>
            </a:r>
            <a:r>
              <a:rPr lang="ru-RU" sz="1800" dirty="0">
                <a:solidFill>
                  <a:srgbClr val="C00000"/>
                </a:solidFill>
                <a:latin typeface="Verdana"/>
                <a:cs typeface="Verdana"/>
              </a:rPr>
              <a:t>) </a:t>
            </a:r>
          </a:p>
          <a:p>
            <a:pPr algn="just">
              <a:lnSpc>
                <a:spcPct val="150000"/>
              </a:lnSpc>
            </a:pP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и его дочерние элементы — </a:t>
            </a:r>
            <a:r>
              <a:rPr lang="ru-RU" sz="1800" dirty="0">
                <a:solidFill>
                  <a:srgbClr val="C00000"/>
                </a:solidFill>
                <a:latin typeface="Verdana"/>
                <a:cs typeface="Verdana"/>
              </a:rPr>
              <a:t>Гибкие Элементы (</a:t>
            </a:r>
            <a:r>
              <a:rPr lang="ru-RU" sz="1800" dirty="0" err="1">
                <a:solidFill>
                  <a:srgbClr val="C00000"/>
                </a:solidFill>
                <a:latin typeface="Verdana"/>
                <a:cs typeface="Verdana"/>
              </a:rPr>
              <a:t>Flex</a:t>
            </a:r>
            <a:r>
              <a:rPr lang="ru-RU" sz="180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lang="ru-RU" sz="1800" dirty="0" err="1">
                <a:solidFill>
                  <a:srgbClr val="C00000"/>
                </a:solidFill>
                <a:latin typeface="Verdana"/>
                <a:cs typeface="Verdana"/>
              </a:rPr>
              <a:t>Item</a:t>
            </a:r>
            <a:r>
              <a:rPr lang="ru-RU" sz="1800" dirty="0">
                <a:solidFill>
                  <a:srgbClr val="C00000"/>
                </a:solidFill>
                <a:latin typeface="Verdana"/>
                <a:cs typeface="Verdana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7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align-items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8280920" cy="273630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ВАЖНО:</a:t>
            </a: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Данное применение важно, если высота колонок должна быть одинаковой, не зависимо от объема помещенного в них контента; благодаря этому свойству вопрос подгона «более короткой» колонки в высоте «более высокой» снимается</a:t>
            </a:r>
            <a:endParaRPr lang="en-US" sz="1800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70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1196752"/>
            <a:ext cx="534009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Основа для примера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61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64088" y="1196752"/>
            <a:ext cx="372890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Verdana"/>
                <a:cs typeface="Verdana"/>
              </a:rPr>
              <a:t>center</a:t>
            </a:r>
            <a:endParaRPr lang="ru-RU" b="1" dirty="0" smtClean="0">
              <a:solidFill>
                <a:srgbClr val="C00000"/>
              </a:solidFill>
              <a:latin typeface="Verdana"/>
              <a:cs typeface="Verdana"/>
            </a:endParaRPr>
          </a:p>
          <a:p>
            <a:pPr algn="ctr"/>
            <a:r>
              <a:rPr lang="ru-RU" dirty="0" smtClean="0">
                <a:latin typeface="Verdana"/>
                <a:cs typeface="Verdana"/>
              </a:rPr>
              <a:t>свободное пространство </a:t>
            </a:r>
          </a:p>
          <a:p>
            <a:pPr algn="ctr"/>
            <a:r>
              <a:rPr lang="ru-RU" dirty="0" smtClean="0">
                <a:latin typeface="Verdana"/>
                <a:cs typeface="Verdana"/>
              </a:rPr>
              <a:t>равномерно распределилось </a:t>
            </a:r>
          </a:p>
          <a:p>
            <a:pPr algn="ctr"/>
            <a:r>
              <a:rPr lang="ru-RU" dirty="0" smtClean="0">
                <a:latin typeface="Verdana"/>
                <a:cs typeface="Verdana"/>
              </a:rPr>
              <a:t>сверху и снизу, </a:t>
            </a:r>
          </a:p>
          <a:p>
            <a:pPr algn="ctr"/>
            <a:r>
              <a:rPr lang="ru-RU" dirty="0" smtClean="0">
                <a:latin typeface="Verdana"/>
                <a:cs typeface="Verdana"/>
              </a:rPr>
              <a:t>т.е. блоки расположены </a:t>
            </a:r>
          </a:p>
          <a:p>
            <a:pPr algn="ctr"/>
            <a:r>
              <a:rPr lang="ru-RU" dirty="0" smtClean="0">
                <a:latin typeface="Verdana"/>
                <a:cs typeface="Verdana"/>
              </a:rPr>
              <a:t>по центру </a:t>
            </a:r>
          </a:p>
          <a:p>
            <a:pPr algn="ctr"/>
            <a:r>
              <a:rPr lang="ru-RU" dirty="0" smtClean="0">
                <a:latin typeface="Verdana"/>
                <a:cs typeface="Verdana"/>
              </a:rPr>
              <a:t>относительно вертикали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07703" y="4115260"/>
            <a:ext cx="6853063" cy="217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5334234" y="3221360"/>
            <a:ext cx="1686038" cy="157579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6177253" y="3221360"/>
            <a:ext cx="843020" cy="265591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Основа для примера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62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586617" y="1666142"/>
            <a:ext cx="34050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Verdana"/>
                <a:cs typeface="Verdana"/>
              </a:rPr>
              <a:t>f</a:t>
            </a:r>
            <a:r>
              <a:rPr lang="en-US" b="1" dirty="0" smtClean="0">
                <a:solidFill>
                  <a:srgbClr val="C00000"/>
                </a:solidFill>
                <a:latin typeface="Verdana"/>
                <a:cs typeface="Verdana"/>
              </a:rPr>
              <a:t>lex-start</a:t>
            </a:r>
            <a:endParaRPr lang="ru-RU" b="1" dirty="0" smtClean="0">
              <a:solidFill>
                <a:srgbClr val="C00000"/>
              </a:solidFill>
              <a:latin typeface="Verdana"/>
              <a:cs typeface="Verdana"/>
            </a:endParaRPr>
          </a:p>
          <a:p>
            <a:pPr algn="ctr"/>
            <a:r>
              <a:rPr lang="ru-RU" dirty="0">
                <a:latin typeface="Verdana"/>
                <a:cs typeface="Verdana"/>
              </a:rPr>
              <a:t>с</a:t>
            </a:r>
            <a:r>
              <a:rPr lang="ru-RU" dirty="0" smtClean="0">
                <a:latin typeface="Verdana"/>
                <a:cs typeface="Verdana"/>
              </a:rPr>
              <a:t>вободное пространство </a:t>
            </a:r>
          </a:p>
          <a:p>
            <a:pPr algn="ctr"/>
            <a:r>
              <a:rPr lang="ru-RU" dirty="0" smtClean="0">
                <a:latin typeface="Verdana"/>
                <a:cs typeface="Verdana"/>
              </a:rPr>
              <a:t>осталось только снизу </a:t>
            </a:r>
          </a:p>
          <a:p>
            <a:pPr algn="ctr"/>
            <a:r>
              <a:rPr lang="ru-RU" dirty="0" smtClean="0">
                <a:latin typeface="Verdana"/>
                <a:cs typeface="Verdana"/>
              </a:rPr>
              <a:t>родительского контейнера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9511" y="1196752"/>
            <a:ext cx="5433759" cy="32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86966" y="4005064"/>
            <a:ext cx="6577522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Прямая со стрелкой 11"/>
          <p:cNvCxnSpPr/>
          <p:nvPr/>
        </p:nvCxnSpPr>
        <p:spPr>
          <a:xfrm flipH="1">
            <a:off x="6177253" y="2933328"/>
            <a:ext cx="843019" cy="287193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30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Основа для примера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63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586617" y="1666142"/>
            <a:ext cx="34050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Verdana"/>
                <a:cs typeface="Verdana"/>
              </a:rPr>
              <a:t>flex-end</a:t>
            </a:r>
            <a:endParaRPr lang="ru-RU" b="1" dirty="0" smtClean="0">
              <a:solidFill>
                <a:srgbClr val="C00000"/>
              </a:solidFill>
              <a:latin typeface="Verdana"/>
              <a:cs typeface="Verdana"/>
            </a:endParaRPr>
          </a:p>
          <a:p>
            <a:pPr algn="ctr"/>
            <a:r>
              <a:rPr lang="ru-RU" dirty="0">
                <a:latin typeface="Verdana"/>
                <a:cs typeface="Verdana"/>
              </a:rPr>
              <a:t>с</a:t>
            </a:r>
            <a:r>
              <a:rPr lang="ru-RU" dirty="0" smtClean="0">
                <a:latin typeface="Verdana"/>
                <a:cs typeface="Verdana"/>
              </a:rPr>
              <a:t>вободное пространство </a:t>
            </a:r>
          </a:p>
          <a:p>
            <a:pPr algn="ctr"/>
            <a:r>
              <a:rPr lang="ru-RU" dirty="0" smtClean="0">
                <a:latin typeface="Verdana"/>
                <a:cs typeface="Verdana"/>
              </a:rPr>
              <a:t>осталось только сверху </a:t>
            </a:r>
          </a:p>
          <a:p>
            <a:pPr algn="ctr"/>
            <a:r>
              <a:rPr lang="ru-RU" dirty="0" smtClean="0">
                <a:latin typeface="Verdana"/>
                <a:cs typeface="Verdana"/>
              </a:rPr>
              <a:t>родительского контейнера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7" y="1190671"/>
            <a:ext cx="5263089" cy="317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11760" y="4149080"/>
            <a:ext cx="6480720" cy="217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Прямая со стрелкой 11"/>
          <p:cNvCxnSpPr/>
          <p:nvPr/>
        </p:nvCxnSpPr>
        <p:spPr>
          <a:xfrm flipH="1">
            <a:off x="5796136" y="2933328"/>
            <a:ext cx="1224137" cy="200784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54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Основа для примера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64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980161" y="1666142"/>
            <a:ext cx="26180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Verdana"/>
                <a:cs typeface="Verdana"/>
              </a:rPr>
              <a:t>baseline</a:t>
            </a:r>
            <a:endParaRPr lang="ru-RU" b="1" dirty="0" smtClean="0">
              <a:solidFill>
                <a:srgbClr val="C00000"/>
              </a:solidFill>
              <a:latin typeface="Verdana"/>
              <a:cs typeface="Verdana"/>
            </a:endParaRPr>
          </a:p>
          <a:p>
            <a:pPr algn="ctr"/>
            <a:r>
              <a:rPr lang="ru-RU" dirty="0" smtClean="0">
                <a:latin typeface="Verdana"/>
                <a:cs typeface="Verdana"/>
              </a:rPr>
              <a:t>выравнивает блоки </a:t>
            </a:r>
          </a:p>
          <a:p>
            <a:pPr algn="ctr"/>
            <a:r>
              <a:rPr lang="ru-RU" dirty="0" smtClean="0">
                <a:latin typeface="Verdana"/>
                <a:cs typeface="Verdana"/>
              </a:rPr>
              <a:t>по базовой линии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9512" y="1196752"/>
            <a:ext cx="5284015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15816" y="4076872"/>
            <a:ext cx="6074296" cy="22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Прямая со стрелкой 11"/>
          <p:cNvCxnSpPr>
            <a:stCxn id="8" idx="2"/>
          </p:cNvCxnSpPr>
          <p:nvPr/>
        </p:nvCxnSpPr>
        <p:spPr>
          <a:xfrm flipH="1">
            <a:off x="5980161" y="2589472"/>
            <a:ext cx="1309012" cy="14874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09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align-items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8280920" cy="273630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ЗАДАНИЕ:</a:t>
            </a:r>
          </a:p>
          <a:p>
            <a:pPr algn="just">
              <a:lnSpc>
                <a:spcPct val="150000"/>
              </a:lnSpc>
            </a:pPr>
            <a:endParaRPr lang="ru-RU" sz="180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Поэкспериментируйте самостоятельно с различными комбинациями свойств, значений и объема контента для блоков, используемых в примерах, приведенных выше</a:t>
            </a:r>
            <a:endParaRPr lang="en-US" sz="1800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3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align-self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8280920" cy="273630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Можно </a:t>
            </a: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выравнивать блоки, не зависимо от режима выравнивания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, установленного для </a:t>
            </a: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родительского блока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.</a:t>
            </a:r>
            <a:endParaRPr lang="en-US" sz="1800" b="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Свойство </a:t>
            </a:r>
            <a:r>
              <a:rPr lang="en-US" sz="1800" dirty="0" smtClean="0">
                <a:solidFill>
                  <a:schemeClr val="tx1"/>
                </a:solidFill>
                <a:latin typeface="Verdana"/>
                <a:cs typeface="Verdana"/>
              </a:rPr>
              <a:t>align-self</a:t>
            </a: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влияет на дочерние элементы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, в остальном оно абсолютно аналогично свойству </a:t>
            </a:r>
            <a:r>
              <a:rPr lang="en-US" sz="1800" b="0" dirty="0" smtClean="0">
                <a:solidFill>
                  <a:schemeClr val="tx1"/>
                </a:solidFill>
                <a:latin typeface="Verdana"/>
                <a:cs typeface="Verdana"/>
              </a:rPr>
              <a:t>align-items</a:t>
            </a:r>
            <a:endParaRPr lang="en-US" sz="1800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68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Основа для примера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67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24256" y="1569566"/>
            <a:ext cx="25298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Verdana"/>
                <a:cs typeface="Verdana"/>
              </a:rPr>
              <a:t>Второй блок имеет </a:t>
            </a:r>
          </a:p>
          <a:p>
            <a:pPr algn="ctr"/>
            <a:r>
              <a:rPr lang="ru-RU" dirty="0" smtClean="0">
                <a:latin typeface="Verdana"/>
                <a:cs typeface="Verdana"/>
              </a:rPr>
              <a:t>свое значение </a:t>
            </a:r>
          </a:p>
          <a:p>
            <a:pPr algn="ctr"/>
            <a:r>
              <a:rPr lang="ru-RU" dirty="0" smtClean="0">
                <a:latin typeface="Verdana"/>
                <a:cs typeface="Verdana"/>
              </a:rPr>
              <a:t>для выравнивания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196752"/>
            <a:ext cx="5489151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63888" y="3841800"/>
            <a:ext cx="5259485" cy="2424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Прямая со стрелкой 11"/>
          <p:cNvCxnSpPr>
            <a:stCxn id="8" idx="2"/>
          </p:cNvCxnSpPr>
          <p:nvPr/>
        </p:nvCxnSpPr>
        <p:spPr>
          <a:xfrm flipH="1">
            <a:off x="5580128" y="2492896"/>
            <a:ext cx="1709058" cy="213567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67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flex-wrap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8280920" cy="482453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  <a:latin typeface="Verdana"/>
                <a:cs typeface="Verdana"/>
              </a:rPr>
              <a:t>Flex-</a:t>
            </a: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контейнер 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может содержать 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одну или несколько строк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, т.е. блоки могут быть вытянуты в одну строку или занимать несколько.</a:t>
            </a:r>
            <a:endParaRPr lang="en-US" sz="1800" b="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Свойство </a:t>
            </a:r>
            <a:r>
              <a:rPr lang="en-US" sz="1800" dirty="0" smtClean="0">
                <a:solidFill>
                  <a:schemeClr val="tx1"/>
                </a:solidFill>
                <a:latin typeface="Verdana"/>
                <a:cs typeface="Verdana"/>
              </a:rPr>
              <a:t>flex-wrap 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управляет таким поведением.</a:t>
            </a:r>
          </a:p>
          <a:p>
            <a:pPr algn="just">
              <a:lnSpc>
                <a:spcPct val="150000"/>
              </a:lnSpc>
            </a:pPr>
            <a:endParaRPr lang="en-US" sz="1800" b="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Имеет </a:t>
            </a: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три значения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800" dirty="0" err="1">
                <a:solidFill>
                  <a:srgbClr val="C00000"/>
                </a:solidFill>
                <a:latin typeface="Verdana"/>
                <a:cs typeface="Verdana"/>
              </a:rPr>
              <a:t>nowrap</a:t>
            </a:r>
            <a:endParaRPr lang="en-US" sz="1800" dirty="0">
              <a:solidFill>
                <a:srgbClr val="C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wrap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wrap-reverse</a:t>
            </a:r>
            <a:endParaRPr lang="en-US" sz="1800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26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flex-wrap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8280920" cy="482453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 err="1" smtClean="0">
                <a:solidFill>
                  <a:srgbClr val="C00000"/>
                </a:solidFill>
                <a:latin typeface="Verdana"/>
                <a:cs typeface="Verdana"/>
              </a:rPr>
              <a:t>nowrap</a:t>
            </a:r>
            <a:endParaRPr lang="en-US" sz="1800" dirty="0">
              <a:solidFill>
                <a:srgbClr val="C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Задает контейнер, в котором блоки занимают одну строку</a:t>
            </a: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wrap</a:t>
            </a:r>
            <a:endParaRPr lang="en-US" sz="1800" dirty="0">
              <a:solidFill>
                <a:srgbClr val="C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>
                <a:solidFill>
                  <a:schemeClr val="tx1"/>
                </a:solidFill>
                <a:latin typeface="Verdana"/>
                <a:cs typeface="Verdana"/>
              </a:rPr>
              <a:t>Задает 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многострочный контейнер, в котором строки располагаются от </a:t>
            </a:r>
            <a:r>
              <a:rPr lang="en-US" sz="1800" b="0" dirty="0" smtClean="0">
                <a:solidFill>
                  <a:schemeClr val="tx1"/>
                </a:solidFill>
                <a:latin typeface="Verdana"/>
                <a:cs typeface="Verdana"/>
              </a:rPr>
              <a:t>cross-start 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до </a:t>
            </a:r>
            <a:r>
              <a:rPr lang="en-US" sz="1800" b="0" dirty="0" smtClean="0">
                <a:solidFill>
                  <a:schemeClr val="tx1"/>
                </a:solidFill>
                <a:latin typeface="Verdana"/>
                <a:cs typeface="Verdana"/>
              </a:rPr>
              <a:t>cross-end</a:t>
            </a:r>
            <a:endParaRPr lang="ru-RU" sz="1800" b="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C00000"/>
                </a:solidFill>
                <a:latin typeface="Verdana"/>
                <a:cs typeface="Verdana"/>
              </a:rPr>
              <a:t>w</a:t>
            </a: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rap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-</a:t>
            </a: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reverse</a:t>
            </a:r>
            <a:endParaRPr lang="en-US" sz="1800" dirty="0">
              <a:solidFill>
                <a:srgbClr val="C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>
                <a:solidFill>
                  <a:schemeClr val="tx1"/>
                </a:solidFill>
                <a:latin typeface="Verdana"/>
                <a:cs typeface="Verdana"/>
              </a:rPr>
              <a:t>Задает 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многострочный контейнер</a:t>
            </a:r>
            <a:r>
              <a:rPr lang="ru-RU" sz="1800" b="0" dirty="0">
                <a:solidFill>
                  <a:schemeClr val="tx1"/>
                </a:solidFill>
                <a:latin typeface="Verdana"/>
                <a:cs typeface="Verdana"/>
              </a:rPr>
              <a:t>, в котором блоки 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располагаются в порядке, противоположном при значении </a:t>
            </a:r>
            <a:r>
              <a:rPr lang="en-US" sz="1800" b="0" dirty="0" smtClean="0">
                <a:solidFill>
                  <a:schemeClr val="tx1"/>
                </a:solidFill>
                <a:latin typeface="Verdana"/>
                <a:cs typeface="Verdana"/>
              </a:rPr>
              <a:t>wrap</a:t>
            </a:r>
            <a:endParaRPr lang="en-US" sz="1800" b="0" dirty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endParaRPr lang="en-US" sz="1800" b="0" dirty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endParaRPr lang="en-US" sz="1800" b="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01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Flex-</a:t>
            </a:r>
            <a:r>
              <a:rPr lang="ru-RU" b="0" dirty="0" smtClean="0"/>
              <a:t>контейнер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12776"/>
            <a:ext cx="8280920" cy="417646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Flex-</a:t>
            </a:r>
            <a:r>
              <a:rPr lang="ru-RU" sz="1800" dirty="0">
                <a:solidFill>
                  <a:srgbClr val="C00000"/>
                </a:solidFill>
                <a:latin typeface="Verdana"/>
                <a:cs typeface="Verdana"/>
              </a:rPr>
              <a:t>контейнер 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– это элемент с адаптивным содержимым. </a:t>
            </a:r>
          </a:p>
          <a:p>
            <a:pPr algn="just">
              <a:lnSpc>
                <a:spcPct val="150000"/>
              </a:lnSpc>
            </a:pP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В таких контейнерах объявляются некоторые важные характеристики гибкой модели, такие как </a:t>
            </a:r>
            <a:r>
              <a:rPr lang="ru-RU" sz="1800" dirty="0">
                <a:solidFill>
                  <a:srgbClr val="000000"/>
                </a:solidFill>
                <a:latin typeface="Verdana"/>
                <a:cs typeface="Verdana"/>
              </a:rPr>
              <a:t>вертикальная и горизонтальная ориентация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1800" b="0" dirty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dirty="0">
                <a:solidFill>
                  <a:srgbClr val="C00000"/>
                </a:solidFill>
                <a:latin typeface="Verdana"/>
                <a:cs typeface="Verdana"/>
              </a:rPr>
              <a:t>Гибкие элементы 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должны иметь </a:t>
            </a:r>
            <a:r>
              <a:rPr lang="ru-RU" sz="1800" dirty="0">
                <a:solidFill>
                  <a:srgbClr val="000000"/>
                </a:solidFill>
                <a:latin typeface="Verdana"/>
                <a:cs typeface="Verdana"/>
              </a:rPr>
              <a:t>общего родителя</a:t>
            </a: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, чтобы их можно было упорядочить. В новой модели каждая последовательность блоков на экране должна иметь родительский блок</a:t>
            </a:r>
          </a:p>
          <a:p>
            <a:pPr algn="just">
              <a:lnSpc>
                <a:spcPct val="150000"/>
              </a:lnSpc>
            </a:pPr>
            <a:endParaRPr lang="ru-RU" sz="1800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0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Основа для примера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70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196752"/>
            <a:ext cx="5688138" cy="3572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87824" y="4653136"/>
            <a:ext cx="5892716" cy="1673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07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flex-wrap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8280920" cy="482453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ПОЯСНЕНИЯ:</a:t>
            </a:r>
          </a:p>
          <a:p>
            <a:pPr algn="just">
              <a:lnSpc>
                <a:spcPct val="150000"/>
              </a:lnSpc>
            </a:pPr>
            <a:endParaRPr lang="ru-RU" sz="1800" b="0" dirty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Три блока свободно вмещаются во </a:t>
            </a:r>
            <a:r>
              <a:rPr lang="en-US" sz="1800" b="0" dirty="0" smtClean="0">
                <a:solidFill>
                  <a:schemeClr val="tx1"/>
                </a:solidFill>
                <a:latin typeface="Verdana"/>
                <a:cs typeface="Verdana"/>
              </a:rPr>
              <a:t>flex-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контейнер. </a:t>
            </a: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Четвертый объявлен гибким, стартовая ширина его – 400</a:t>
            </a:r>
            <a:r>
              <a:rPr lang="en-US" sz="1800" b="0" dirty="0" err="1" smtClean="0">
                <a:solidFill>
                  <a:schemeClr val="tx1"/>
                </a:solidFill>
                <a:latin typeface="Verdana"/>
                <a:cs typeface="Verdana"/>
              </a:rPr>
              <a:t>px</a:t>
            </a:r>
            <a:r>
              <a:rPr lang="en-US" sz="1800" b="0" dirty="0" smtClean="0">
                <a:solidFill>
                  <a:schemeClr val="tx1"/>
                </a:solidFill>
                <a:latin typeface="Verdana"/>
                <a:cs typeface="Verdana"/>
              </a:rPr>
              <a:t> (flex-basis)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, т.е. он не вмещается в общую строку.</a:t>
            </a: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В этом случае у браузера есть два варианта – уменьшить его и вместить в одну строку или оставить его на другой строке.</a:t>
            </a: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Используя объявленную возможность работать с многострочными контейнерами, система выносит не вместившийся блок во вторую строку и «растянуть его».</a:t>
            </a:r>
            <a:endParaRPr lang="en-US" sz="1800" b="0" dirty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endParaRPr lang="en-US" sz="1800" b="0" dirty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endParaRPr lang="en-US" sz="1800" b="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9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Основа для примера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72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196752"/>
            <a:ext cx="5544616" cy="357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31840" y="4528264"/>
            <a:ext cx="6010856" cy="177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5818949" y="1569566"/>
            <a:ext cx="32175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Verdana"/>
                <a:cs typeface="Verdana"/>
              </a:rPr>
              <a:t>Можно изменить их </a:t>
            </a:r>
          </a:p>
          <a:p>
            <a:pPr algn="ctr"/>
            <a:r>
              <a:rPr lang="ru-RU" dirty="0" smtClean="0">
                <a:latin typeface="Verdana"/>
                <a:cs typeface="Verdana"/>
              </a:rPr>
              <a:t>порядок, задав значение</a:t>
            </a:r>
          </a:p>
          <a:p>
            <a:pPr algn="ctr"/>
            <a:r>
              <a:rPr lang="en-US" dirty="0" smtClean="0">
                <a:latin typeface="Verdana"/>
                <a:cs typeface="Verdana"/>
              </a:rPr>
              <a:t>wrap-reverse</a:t>
            </a:r>
            <a:endParaRPr lang="ru-RU" dirty="0" smtClean="0">
              <a:latin typeface="Verdana"/>
              <a:cs typeface="Verdana"/>
            </a:endParaRPr>
          </a:p>
        </p:txBody>
      </p:sp>
      <p:cxnSp>
        <p:nvCxnSpPr>
          <p:cNvPr id="10" name="Прямая со стрелкой 9"/>
          <p:cNvCxnSpPr>
            <a:stCxn id="9" idx="2"/>
          </p:cNvCxnSpPr>
          <p:nvPr/>
        </p:nvCxnSpPr>
        <p:spPr>
          <a:xfrm flipH="1">
            <a:off x="6726761" y="2492896"/>
            <a:ext cx="700962" cy="213567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Свойство </a:t>
            </a:r>
            <a:r>
              <a:rPr lang="en-US" b="0" dirty="0" smtClean="0"/>
              <a:t>align-content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052736"/>
            <a:ext cx="8280920" cy="532859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В многострочном контейнере 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может использоваться дополнительное выравнивание – с помощью </a:t>
            </a: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свойства </a:t>
            </a:r>
            <a:r>
              <a:rPr lang="en-US" sz="1800" dirty="0" smtClean="0">
                <a:solidFill>
                  <a:schemeClr val="tx1"/>
                </a:solidFill>
                <a:latin typeface="Verdana"/>
                <a:cs typeface="Verdana"/>
              </a:rPr>
              <a:t>align-content</a:t>
            </a: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С его помощью можно 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выравнивать строки внутри контейнера 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по аналогии со свойством </a:t>
            </a:r>
            <a:r>
              <a:rPr lang="en-US" sz="1800" b="0" dirty="0" err="1" smtClean="0">
                <a:solidFill>
                  <a:schemeClr val="tx1"/>
                </a:solidFill>
                <a:latin typeface="Verdana"/>
                <a:cs typeface="Verdana"/>
              </a:rPr>
              <a:t>aline</a:t>
            </a:r>
            <a:r>
              <a:rPr lang="en-US" sz="1800" b="0" dirty="0" smtClean="0">
                <a:solidFill>
                  <a:schemeClr val="tx1"/>
                </a:solidFill>
                <a:latin typeface="Verdana"/>
                <a:cs typeface="Verdana"/>
              </a:rPr>
              <a:t>-items</a:t>
            </a:r>
            <a:endParaRPr lang="ru-RU" sz="1800" b="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endParaRPr lang="en-US" sz="1800" b="0" dirty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Для свойства </a:t>
            </a: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доступны шесть значений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: </a:t>
            </a: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flex-start, flex-end, center, space-between, space-around, stretch</a:t>
            </a:r>
            <a:endParaRPr lang="ru-RU" sz="1800" dirty="0" smtClean="0">
              <a:solidFill>
                <a:srgbClr val="C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При </a:t>
            </a: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значении </a:t>
            </a:r>
            <a:r>
              <a:rPr lang="en-US" sz="1800" dirty="0" smtClean="0">
                <a:solidFill>
                  <a:schemeClr val="tx1"/>
                </a:solidFill>
                <a:latin typeface="Verdana"/>
                <a:cs typeface="Verdana"/>
              </a:rPr>
              <a:t>stretch</a:t>
            </a: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, устанавливаемом по умолчанию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, строки будут занимать все свободное место, если только для элементов не заданы фиксированные размеры </a:t>
            </a:r>
            <a:endParaRPr lang="en-US" sz="1800" b="0" dirty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endParaRPr lang="en-US" sz="1800" b="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74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Основа для примера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74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729455" y="1569566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Verdana"/>
                <a:cs typeface="Verdana"/>
              </a:rPr>
              <a:t>flex-start</a:t>
            </a:r>
            <a:endParaRPr lang="ru-RU" b="1" dirty="0" smtClean="0">
              <a:solidFill>
                <a:srgbClr val="C00000"/>
              </a:solidFill>
              <a:latin typeface="Verdana"/>
              <a:cs typeface="Verdana"/>
            </a:endParaRPr>
          </a:p>
        </p:txBody>
      </p:sp>
      <p:cxnSp>
        <p:nvCxnSpPr>
          <p:cNvPr id="10" name="Прямая со стрелкой 9"/>
          <p:cNvCxnSpPr>
            <a:stCxn id="9" idx="2"/>
          </p:cNvCxnSpPr>
          <p:nvPr/>
        </p:nvCxnSpPr>
        <p:spPr>
          <a:xfrm flipH="1">
            <a:off x="6726761" y="1938898"/>
            <a:ext cx="700962" cy="185014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268760"/>
            <a:ext cx="4819650" cy="320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21074" y="3933056"/>
            <a:ext cx="6073602" cy="239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Основа для примера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75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797582" y="1569566"/>
            <a:ext cx="1260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Verdana"/>
                <a:cs typeface="Verdana"/>
              </a:rPr>
              <a:t>flex-end</a:t>
            </a:r>
            <a:endParaRPr lang="ru-RU" b="1" dirty="0" smtClean="0">
              <a:solidFill>
                <a:srgbClr val="C00000"/>
              </a:solidFill>
              <a:latin typeface="Verdana"/>
              <a:cs typeface="Verdana"/>
            </a:endParaRPr>
          </a:p>
        </p:txBody>
      </p:sp>
      <p:cxnSp>
        <p:nvCxnSpPr>
          <p:cNvPr id="10" name="Прямая со стрелкой 9"/>
          <p:cNvCxnSpPr>
            <a:stCxn id="9" idx="2"/>
          </p:cNvCxnSpPr>
          <p:nvPr/>
        </p:nvCxnSpPr>
        <p:spPr>
          <a:xfrm flipH="1">
            <a:off x="6726763" y="1938898"/>
            <a:ext cx="700960" cy="185014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9512" y="1253533"/>
            <a:ext cx="4819650" cy="3220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43808" y="3946143"/>
            <a:ext cx="6158562" cy="2362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110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Основа для примера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76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920211" y="1569566"/>
            <a:ext cx="1015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Verdana"/>
                <a:cs typeface="Verdana"/>
              </a:rPr>
              <a:t>center</a:t>
            </a:r>
            <a:endParaRPr lang="ru-RU" b="1" dirty="0" smtClean="0">
              <a:solidFill>
                <a:srgbClr val="C00000"/>
              </a:solidFill>
              <a:latin typeface="Verdana"/>
              <a:cs typeface="Verdana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6555" y="1245519"/>
            <a:ext cx="6311669" cy="2448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3789040"/>
            <a:ext cx="6264696" cy="249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6662509" y="3851756"/>
            <a:ext cx="215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Verdana"/>
                <a:cs typeface="Verdana"/>
              </a:rPr>
              <a:t>space-between</a:t>
            </a:r>
            <a:endParaRPr lang="ru-RU" b="1" dirty="0" smtClean="0">
              <a:solidFill>
                <a:srgbClr val="C0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881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Основа для примера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77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718868" y="1569566"/>
            <a:ext cx="1957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Verdana"/>
                <a:cs typeface="Verdana"/>
              </a:rPr>
              <a:t>space-around</a:t>
            </a:r>
            <a:endParaRPr lang="ru-RU" b="1" dirty="0" smtClean="0">
              <a:solidFill>
                <a:srgbClr val="C00000"/>
              </a:solidFill>
              <a:latin typeface="Verdana"/>
              <a:cs typeface="Verdana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89898" y="3851756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Verdana"/>
                <a:cs typeface="Verdana"/>
              </a:rPr>
              <a:t>stretch</a:t>
            </a:r>
            <a:endParaRPr lang="ru-RU" b="1" dirty="0" smtClean="0">
              <a:solidFill>
                <a:srgbClr val="C00000"/>
              </a:solidFill>
              <a:latin typeface="Verdana"/>
              <a:cs typeface="Verdana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1154" y="1223262"/>
            <a:ext cx="6287070" cy="250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9604" y="3797481"/>
            <a:ext cx="6278620" cy="247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79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Пример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78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280920" cy="14401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ВАЖНО:</a:t>
            </a:r>
            <a:r>
              <a:rPr lang="ru-RU" sz="1800" b="0" dirty="0">
                <a:solidFill>
                  <a:schemeClr val="tx1"/>
                </a:solidFill>
                <a:latin typeface="Verdana"/>
                <a:cs typeface="Verdana"/>
              </a:rPr>
              <a:t> </a:t>
            </a:r>
            <a:r>
              <a:rPr lang="ru-RU" sz="1800" b="0" dirty="0" err="1">
                <a:solidFill>
                  <a:schemeClr val="tx1"/>
                </a:solidFill>
                <a:latin typeface="Verdana"/>
                <a:cs typeface="Verdana"/>
              </a:rPr>
              <a:t>margin</a:t>
            </a:r>
            <a:r>
              <a:rPr lang="ru-RU" sz="1800" b="0" dirty="0">
                <a:solidFill>
                  <a:schemeClr val="tx1"/>
                </a:solidFill>
                <a:latin typeface="Verdana"/>
                <a:cs typeface="Verdana"/>
              </a:rPr>
              <a:t> во flex-контейнере, заданный как </a:t>
            </a:r>
            <a:r>
              <a:rPr lang="ru-RU" sz="1800" b="0" dirty="0" err="1">
                <a:solidFill>
                  <a:schemeClr val="tx1"/>
                </a:solidFill>
                <a:latin typeface="Verdana"/>
                <a:cs typeface="Verdana"/>
              </a:rPr>
              <a:t>auto</a:t>
            </a:r>
            <a:r>
              <a:rPr lang="ru-RU" sz="1800" b="0" dirty="0">
                <a:solidFill>
                  <a:schemeClr val="tx1"/>
                </a:solidFill>
                <a:latin typeface="Verdana"/>
                <a:cs typeface="Verdana"/>
              </a:rPr>
              <a:t>, поглощает лишнее пространство, поэтому задание отступа таким образом выровняет элемент ровно по центру по обеим осям.</a:t>
            </a:r>
            <a:endParaRPr lang="en-US" sz="1800" b="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544" y="2576945"/>
            <a:ext cx="4819650" cy="2339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95936" y="4005064"/>
            <a:ext cx="4819650" cy="230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94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Пример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79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90637" y="1412776"/>
            <a:ext cx="6562725" cy="332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7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Display </a:t>
            </a:r>
            <a:r>
              <a:rPr lang="ru-RU" b="0" dirty="0" smtClean="0"/>
              <a:t>и </a:t>
            </a:r>
            <a:r>
              <a:rPr lang="en-US" b="0" dirty="0" smtClean="0"/>
              <a:t>Flex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280920" cy="453650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  <a:latin typeface="Verdana"/>
                <a:cs typeface="Verdana"/>
              </a:rPr>
              <a:t>Flex-</a:t>
            </a: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контейнер 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задается свойством </a:t>
            </a: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display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значение которого </a:t>
            </a: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flex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 определяет элемент как блочный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а значение </a:t>
            </a:r>
            <a:r>
              <a:rPr lang="en-US" sz="1800" dirty="0" smtClean="0">
                <a:solidFill>
                  <a:srgbClr val="C00000"/>
                </a:solidFill>
                <a:latin typeface="Verdana"/>
                <a:cs typeface="Verdana"/>
              </a:rPr>
              <a:t>inline-flex 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как строковый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1800" b="0" dirty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ВАЖНО:</a:t>
            </a:r>
          </a:p>
          <a:p>
            <a:pPr algn="just">
              <a:lnSpc>
                <a:spcPct val="150000"/>
              </a:lnSpc>
            </a:pPr>
            <a:r>
              <a:rPr lang="ru-RU" sz="1800" b="0" dirty="0">
                <a:solidFill>
                  <a:srgbClr val="000000"/>
                </a:solidFill>
                <a:latin typeface="Verdana"/>
                <a:cs typeface="Verdana"/>
              </a:rPr>
              <a:t>д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ля использования данных свойств необходимо применять префиксы (</a:t>
            </a:r>
            <a:r>
              <a:rPr lang="en-US" sz="1800" b="0" dirty="0" smtClean="0">
                <a:solidFill>
                  <a:srgbClr val="000000"/>
                </a:solidFill>
                <a:latin typeface="Verdana"/>
                <a:cs typeface="Verdana"/>
              </a:rPr>
              <a:t>-</a:t>
            </a:r>
            <a:r>
              <a:rPr lang="en-US" sz="1800" b="0" dirty="0" err="1" smtClean="0">
                <a:solidFill>
                  <a:srgbClr val="000000"/>
                </a:solidFill>
                <a:latin typeface="Verdana"/>
                <a:cs typeface="Verdana"/>
              </a:rPr>
              <a:t>moz</a:t>
            </a:r>
            <a:r>
              <a:rPr lang="en-US" sz="1800" b="0" dirty="0" smtClean="0">
                <a:solidFill>
                  <a:srgbClr val="000000"/>
                </a:solidFill>
                <a:latin typeface="Verdana"/>
                <a:cs typeface="Verdana"/>
              </a:rPr>
              <a:t>-, -</a:t>
            </a:r>
            <a:r>
              <a:rPr lang="en-US" sz="1800" b="0" dirty="0" err="1" smtClean="0">
                <a:solidFill>
                  <a:srgbClr val="000000"/>
                </a:solidFill>
                <a:latin typeface="Verdana"/>
                <a:cs typeface="Verdana"/>
              </a:rPr>
              <a:t>webkit</a:t>
            </a:r>
            <a:r>
              <a:rPr lang="en-US" sz="1800" b="0" dirty="0" smtClean="0">
                <a:solidFill>
                  <a:srgbClr val="000000"/>
                </a:solidFill>
                <a:latin typeface="Verdana"/>
                <a:cs typeface="Verdana"/>
              </a:rPr>
              <a:t>-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), так как проблема понимания браузерами еще актуальна</a:t>
            </a:r>
            <a:endParaRPr lang="ru-RU" sz="1800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Пример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80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280920" cy="216024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ЗАДАНИЕ:</a:t>
            </a:r>
            <a:r>
              <a:rPr lang="ru-RU" sz="1800" b="0" dirty="0">
                <a:solidFill>
                  <a:schemeClr val="tx1"/>
                </a:solidFill>
                <a:latin typeface="Verdana"/>
                <a:cs typeface="Verdana"/>
              </a:rPr>
              <a:t> </a:t>
            </a:r>
            <a:endParaRPr lang="ru-RU" sz="1800" b="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Представим </a:t>
            </a:r>
            <a:r>
              <a:rPr lang="ru-RU" sz="1800" b="0" dirty="0">
                <a:solidFill>
                  <a:schemeClr val="tx1"/>
                </a:solidFill>
                <a:latin typeface="Verdana"/>
                <a:cs typeface="Verdana"/>
              </a:rPr>
              <a:t>набор из 6 элементов фиксированного 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размера, </a:t>
            </a:r>
            <a:r>
              <a:rPr lang="ru-RU" sz="1800" b="0" dirty="0">
                <a:solidFill>
                  <a:schemeClr val="tx1"/>
                </a:solidFill>
                <a:latin typeface="Verdana"/>
                <a:cs typeface="Verdana"/>
              </a:rPr>
              <a:t>но с возможностью изменения размера контейнера. 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Необходимо равномерно </a:t>
            </a:r>
            <a:r>
              <a:rPr lang="ru-RU" sz="1800" b="0" dirty="0">
                <a:solidFill>
                  <a:schemeClr val="tx1"/>
                </a:solidFill>
                <a:latin typeface="Verdana"/>
                <a:cs typeface="Verdana"/>
              </a:rPr>
              <a:t>распределить их по горизонтали, чтобы при изменении размера окна браузера всё выглядело 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хорошо</a:t>
            </a:r>
            <a:endParaRPr lang="en-US" sz="1800" b="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089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Пример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81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19" y="1340768"/>
            <a:ext cx="6048439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67944" y="3169958"/>
            <a:ext cx="4824586" cy="300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4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Пример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82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280920" cy="216024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ПРОТЕСТИРУЙТЕ:</a:t>
            </a:r>
            <a:endParaRPr lang="ru-RU" sz="1800" b="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Обратите внимание, каким образом разместились объекты и как они себя ведут при сужении области просмотра (искусственно мышью сожмите область браузера)</a:t>
            </a:r>
            <a:endParaRPr lang="en-US" sz="1800" b="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927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Пример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83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280920" cy="216024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ЗАДАНИЕ:</a:t>
            </a:r>
            <a:r>
              <a:rPr lang="ru-RU" sz="1800" b="0" dirty="0">
                <a:solidFill>
                  <a:schemeClr val="tx1"/>
                </a:solidFill>
                <a:latin typeface="Verdana"/>
                <a:cs typeface="Verdana"/>
              </a:rPr>
              <a:t> </a:t>
            </a:r>
            <a:endParaRPr lang="ru-RU" sz="1800" b="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Организуем выровненную </a:t>
            </a:r>
            <a:r>
              <a:rPr lang="ru-RU" sz="1800" b="0" dirty="0">
                <a:solidFill>
                  <a:schemeClr val="tx1"/>
                </a:solidFill>
                <a:latin typeface="Verdana"/>
                <a:cs typeface="Verdana"/>
              </a:rPr>
              <a:t>по правому краю 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навигацию </a:t>
            </a:r>
            <a:r>
              <a:rPr lang="ru-RU" sz="1800" b="0" dirty="0">
                <a:solidFill>
                  <a:schemeClr val="tx1"/>
                </a:solidFill>
                <a:latin typeface="Verdana"/>
                <a:cs typeface="Verdana"/>
              </a:rPr>
              <a:t>в самом верху нашего сайта, 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также </a:t>
            </a:r>
            <a:r>
              <a:rPr lang="ru-RU" sz="1800" b="0" dirty="0">
                <a:solidFill>
                  <a:schemeClr val="tx1"/>
                </a:solidFill>
                <a:latin typeface="Verdana"/>
                <a:cs typeface="Verdana"/>
              </a:rPr>
              <a:t>она 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должна выравниваться </a:t>
            </a:r>
            <a:r>
              <a:rPr lang="ru-RU" sz="1800" b="0" dirty="0">
                <a:solidFill>
                  <a:schemeClr val="tx1"/>
                </a:solidFill>
                <a:latin typeface="Verdana"/>
                <a:cs typeface="Verdana"/>
              </a:rPr>
              <a:t>по центру для экранов среднего размера и превращалась в один столбец на маленьких.</a:t>
            </a:r>
            <a:endParaRPr lang="en-US" sz="1800" b="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0017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Пример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84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8280920" cy="151216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chemeClr val="tx1"/>
                </a:solidFill>
                <a:latin typeface="Verdana"/>
                <a:cs typeface="Verdana"/>
              </a:rPr>
              <a:t>ВНИМАНИЕ:</a:t>
            </a:r>
            <a:r>
              <a:rPr lang="ru-RU" sz="1800" b="0" dirty="0">
                <a:solidFill>
                  <a:schemeClr val="tx1"/>
                </a:solidFill>
                <a:latin typeface="Verdana"/>
                <a:cs typeface="Verdana"/>
              </a:rPr>
              <a:t> </a:t>
            </a:r>
            <a:endParaRPr lang="ru-RU" sz="1800" b="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В данном примере используются </a:t>
            </a:r>
            <a:r>
              <a:rPr lang="ru-RU" sz="1800" b="0" dirty="0" err="1" smtClean="0">
                <a:solidFill>
                  <a:schemeClr val="tx1"/>
                </a:solidFill>
                <a:latin typeface="Verdana"/>
                <a:cs typeface="Verdana"/>
              </a:rPr>
              <a:t>медиазапросы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 (см. лекции по Адаптивному дизайну)</a:t>
            </a:r>
            <a:endParaRPr lang="en-US" sz="1800" b="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2636912"/>
            <a:ext cx="5430777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5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Пример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85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551" y="1268760"/>
            <a:ext cx="5918969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9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Пример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86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3078" y="2104791"/>
            <a:ext cx="7061612" cy="74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8280920" cy="89305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Настольные системы: стандартная ширина области просмотра: пункты прижаты к правому краю</a:t>
            </a:r>
            <a:endParaRPr lang="en-US" sz="1800" b="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67544" y="2850706"/>
            <a:ext cx="8280920" cy="893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charset="0"/>
              <a:buNone/>
              <a:defRPr lang="ru-RU" sz="4000" b="1" kern="1200" dirty="0" smtClean="0">
                <a:solidFill>
                  <a:srgbClr val="72A4EE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charset="0"/>
              <a:buChar char=""/>
              <a:defRPr sz="23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charset="0"/>
              <a:buChar char="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charset="0"/>
              <a:buChar char="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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Область просмотра стала от 500 до 800</a:t>
            </a:r>
            <a:r>
              <a:rPr lang="en-US" sz="1800" b="0" dirty="0" err="1" smtClean="0">
                <a:solidFill>
                  <a:schemeClr val="tx1"/>
                </a:solidFill>
                <a:latin typeface="Verdana"/>
                <a:cs typeface="Verdana"/>
              </a:rPr>
              <a:t>px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: пункты разместились по центру</a:t>
            </a:r>
            <a:endParaRPr lang="ru-RU" sz="1800" b="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95736" y="3501008"/>
            <a:ext cx="5457825" cy="88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39552" y="4509120"/>
            <a:ext cx="4385096" cy="893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charset="0"/>
              <a:buNone/>
              <a:defRPr lang="ru-RU" sz="4000" b="1" kern="1200" dirty="0" smtClean="0">
                <a:solidFill>
                  <a:srgbClr val="72A4EE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charset="0"/>
              <a:buChar char=""/>
              <a:defRPr sz="23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charset="0"/>
              <a:buChar char="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charset="0"/>
              <a:buChar char="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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Область просмотра стала менее 500</a:t>
            </a:r>
            <a:r>
              <a:rPr lang="en-US" sz="1800" b="0" dirty="0" err="1" smtClean="0">
                <a:solidFill>
                  <a:schemeClr val="tx1"/>
                </a:solidFill>
                <a:latin typeface="Verdana"/>
                <a:cs typeface="Verdana"/>
              </a:rPr>
              <a:t>px</a:t>
            </a:r>
            <a:r>
              <a:rPr lang="ru-RU" sz="1800" b="0" dirty="0" smtClean="0">
                <a:solidFill>
                  <a:schemeClr val="tx1"/>
                </a:solidFill>
                <a:latin typeface="Verdana"/>
                <a:cs typeface="Verdana"/>
              </a:rPr>
              <a:t>: пункты разместились в столбик</a:t>
            </a:r>
            <a:endParaRPr lang="ru-RU" sz="1800" b="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13884" y="4582689"/>
            <a:ext cx="3343275" cy="163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70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Задание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87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314" name="Picture 2" descr="https://habrastorage.org/files/276/02d/72a/27602d72ac6245c68867bb1eef9e31f5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2936" y="1429665"/>
            <a:ext cx="3535008" cy="286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habrastorage.org/files/276/02d/72a/27602d72ac6245c68867bb1eef9e31f5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27984" y="3140968"/>
            <a:ext cx="2215393" cy="219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habrastorage.org/files/276/02d/72a/27602d72ac6245c68867bb1eef9e31f5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3940949"/>
            <a:ext cx="1319541" cy="219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36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Спасибо за внимание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88</a:t>
            </a:fld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67544" y="1484784"/>
            <a:ext cx="8208912" cy="397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lang="ru-RU" sz="1400" dirty="0">
              <a:solidFill>
                <a:srgbClr val="000000"/>
              </a:solidFill>
              <a:latin typeface="Verdana" charset="0"/>
              <a:cs typeface="Verdan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482681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Verdana"/>
                <a:cs typeface="Verdana"/>
              </a:rPr>
              <a:t>m.migacheva@gmail.com</a:t>
            </a:r>
            <a:endParaRPr lang="en-US" sz="1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9692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Оси (</a:t>
            </a:r>
            <a:r>
              <a:rPr lang="en-US" b="0" dirty="0" smtClean="0"/>
              <a:t>Axes</a:t>
            </a:r>
            <a:r>
              <a:rPr lang="ru-RU" b="0" dirty="0" smtClean="0"/>
              <a:t>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280920" cy="410445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  <a:latin typeface="Verdana"/>
                <a:cs typeface="Verdana"/>
              </a:rPr>
              <a:t>Flex-</a:t>
            </a: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контейнер использует оси, чтобы описать ориентацию своего содержимого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Спецификация описывает 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две оси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, </a:t>
            </a: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независимые от ориентации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: </a:t>
            </a:r>
            <a:r>
              <a:rPr lang="ru-RU" sz="1800" dirty="0" smtClean="0">
                <a:solidFill>
                  <a:srgbClr val="C00000"/>
                </a:solidFill>
                <a:latin typeface="Verdana"/>
                <a:cs typeface="Verdana"/>
              </a:rPr>
              <a:t>главную и поперечную</a:t>
            </a: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1800" b="0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ru-RU" sz="1800" dirty="0" smtClean="0">
                <a:solidFill>
                  <a:srgbClr val="000000"/>
                </a:solidFill>
                <a:latin typeface="Verdana"/>
                <a:cs typeface="Verdana"/>
              </a:rPr>
              <a:t>ВАЖНО: </a:t>
            </a:r>
          </a:p>
          <a:p>
            <a:pPr algn="just">
              <a:lnSpc>
                <a:spcPct val="150000"/>
              </a:lnSpc>
            </a:pPr>
            <a:r>
              <a:rPr lang="ru-RU" sz="1800" b="0" dirty="0" smtClean="0">
                <a:solidFill>
                  <a:srgbClr val="000000"/>
                </a:solidFill>
                <a:latin typeface="Verdana"/>
                <a:cs typeface="Verdana"/>
              </a:rPr>
              <a:t>Если ориентация меняется, оси перемещаются вместе с содержимым.</a:t>
            </a:r>
            <a:endParaRPr lang="ru-RU" sz="1800" b="0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48A1-FE42-4643-B746-C35BCC2CA786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06507" y="1720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24187</TotalTime>
  <Words>2618</Words>
  <Application>Microsoft Office PowerPoint</Application>
  <PresentationFormat>Экран (4:3)</PresentationFormat>
  <Paragraphs>495</Paragraphs>
  <Slides>88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88</vt:i4>
      </vt:variant>
    </vt:vector>
  </HeadingPairs>
  <TitlesOfParts>
    <vt:vector size="89" baseType="lpstr">
      <vt:lpstr>Начальная</vt:lpstr>
      <vt:lpstr>Верстка web-страниц</vt:lpstr>
      <vt:lpstr>Содержание</vt:lpstr>
      <vt:lpstr>Гибкая блочная модель</vt:lpstr>
      <vt:lpstr>Гибкая блочная модель</vt:lpstr>
      <vt:lpstr>Гибкая блочная модель</vt:lpstr>
      <vt:lpstr>Flex-контейнер</vt:lpstr>
      <vt:lpstr>Flex-контейнер</vt:lpstr>
      <vt:lpstr>Display и Flex</vt:lpstr>
      <vt:lpstr>Оси (Axes)</vt:lpstr>
      <vt:lpstr>Оси (Axes)</vt:lpstr>
      <vt:lpstr>Оси (Axes)</vt:lpstr>
      <vt:lpstr>Оси (Axes)</vt:lpstr>
      <vt:lpstr>Оси (Axes)</vt:lpstr>
      <vt:lpstr>Оси (Axes)</vt:lpstr>
      <vt:lpstr>Основа для примера</vt:lpstr>
      <vt:lpstr>Основа для примера</vt:lpstr>
      <vt:lpstr>Основа для примера</vt:lpstr>
      <vt:lpstr>Основа для примера</vt:lpstr>
      <vt:lpstr>Свойство Flex</vt:lpstr>
      <vt:lpstr>Свойство Flex</vt:lpstr>
      <vt:lpstr>Свойство Flex</vt:lpstr>
      <vt:lpstr>Свойство Flex</vt:lpstr>
      <vt:lpstr>Свойство Flex</vt:lpstr>
      <vt:lpstr>Свойство Flex</vt:lpstr>
      <vt:lpstr>Свойство Flex</vt:lpstr>
      <vt:lpstr>Свойство Flex</vt:lpstr>
      <vt:lpstr>Свойство Flex</vt:lpstr>
      <vt:lpstr>Основа для примера</vt:lpstr>
      <vt:lpstr>Свойство Flex</vt:lpstr>
      <vt:lpstr>Основа для примера</vt:lpstr>
      <vt:lpstr>Свойство Flex</vt:lpstr>
      <vt:lpstr>Свойство Flex</vt:lpstr>
      <vt:lpstr>Основа для примера</vt:lpstr>
      <vt:lpstr>Свойство Flex</vt:lpstr>
      <vt:lpstr>Основа для примера</vt:lpstr>
      <vt:lpstr>Свойство Flex</vt:lpstr>
      <vt:lpstr>Свойство Flex</vt:lpstr>
      <vt:lpstr>Свойство Flex</vt:lpstr>
      <vt:lpstr>Основа для примера</vt:lpstr>
      <vt:lpstr>Свойство Flex-direction</vt:lpstr>
      <vt:lpstr>Свойство Flex-direction</vt:lpstr>
      <vt:lpstr>Свойство Flex-direction</vt:lpstr>
      <vt:lpstr>Свойство Flex-direction</vt:lpstr>
      <vt:lpstr>Свойство Flex-direction</vt:lpstr>
      <vt:lpstr>Свойство Flex-direction</vt:lpstr>
      <vt:lpstr>Основа для примера</vt:lpstr>
      <vt:lpstr>Свойство order</vt:lpstr>
      <vt:lpstr>Основа для примера</vt:lpstr>
      <vt:lpstr>Свойство justify-content</vt:lpstr>
      <vt:lpstr>Основа для примера</vt:lpstr>
      <vt:lpstr>Свойство justify-content</vt:lpstr>
      <vt:lpstr>Свойство justify-content</vt:lpstr>
      <vt:lpstr>Свойство justify-content</vt:lpstr>
      <vt:lpstr>Свойство justify-content</vt:lpstr>
      <vt:lpstr>Свойство justify-content</vt:lpstr>
      <vt:lpstr>Свойство align-items</vt:lpstr>
      <vt:lpstr>Свойство align-items</vt:lpstr>
      <vt:lpstr>Свойство align-items</vt:lpstr>
      <vt:lpstr>Основа для примера</vt:lpstr>
      <vt:lpstr>Свойство align-items</vt:lpstr>
      <vt:lpstr>Основа для примера</vt:lpstr>
      <vt:lpstr>Основа для примера</vt:lpstr>
      <vt:lpstr>Основа для примера</vt:lpstr>
      <vt:lpstr>Основа для примера</vt:lpstr>
      <vt:lpstr>Свойство align-items</vt:lpstr>
      <vt:lpstr>Свойство align-self</vt:lpstr>
      <vt:lpstr>Основа для примера</vt:lpstr>
      <vt:lpstr>Свойство flex-wrap</vt:lpstr>
      <vt:lpstr>Свойство flex-wrap</vt:lpstr>
      <vt:lpstr>Основа для примера</vt:lpstr>
      <vt:lpstr>Свойство flex-wrap</vt:lpstr>
      <vt:lpstr>Основа для примера</vt:lpstr>
      <vt:lpstr>Свойство align-content</vt:lpstr>
      <vt:lpstr>Основа для примера</vt:lpstr>
      <vt:lpstr>Основа для примера</vt:lpstr>
      <vt:lpstr>Основа для примера</vt:lpstr>
      <vt:lpstr>Основа для примера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Задание</vt:lpstr>
      <vt:lpstr>Спасибо за внимание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CorelDRAW X3</dc:title>
  <dc:creator>parent</dc:creator>
  <cp:lastModifiedBy>Y480</cp:lastModifiedBy>
  <cp:revision>640</cp:revision>
  <dcterms:created xsi:type="dcterms:W3CDTF">2007-03-20T07:40:30Z</dcterms:created>
  <dcterms:modified xsi:type="dcterms:W3CDTF">2016-01-13T10:03:04Z</dcterms:modified>
</cp:coreProperties>
</file>