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i/F+XpKDYAvgLrRXOVCPcRwBnl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382CF-8F5F-4161-9106-EB2EBC95771E}">
  <a:tblStyle styleId="{EEC382CF-8F5F-4161-9106-EB2EBC95771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8358FF9-CBEA-48C5-A570-B6CE1EAD2CC1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6E6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6E6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dus\Documents\ISA\week%205\CASE%205\&#1050;&#1077;&#1080;&#774;&#1089;%205%20&#1040;&#1041;%20&#1090;&#1077;&#1089;&#109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dus\Documents\ISA\week%205\CASE%205\&#1050;&#1077;&#1080;&#774;&#1089;%205%20&#1040;&#1041;%20&#1090;&#1077;&#1089;&#109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/>
              <a:t>По</a:t>
            </a:r>
            <a:r>
              <a:rPr lang="ru-RU" sz="1800" baseline="0"/>
              <a:t> </a:t>
            </a:r>
            <a:r>
              <a:rPr lang="ru-RU" sz="1800"/>
              <a:t>продукту</a:t>
            </a:r>
            <a:endParaRPr lang="en-GB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A0C-D74E-8E7F-216B7BAF61A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A0C-D74E-8E7F-216B7BAF61A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A0C-D74E-8E7F-216B7BAF61A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A0C-D74E-8E7F-216B7BAF61A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Выводы!$A$5:$A$8</c:f>
              <c:strCache>
                <c:ptCount val="4"/>
                <c:pt idx="0">
                  <c:v>Std Bundle</c:v>
                </c:pt>
                <c:pt idx="1">
                  <c:v>Platinum Bundle</c:v>
                </c:pt>
                <c:pt idx="2">
                  <c:v>Gold Bundle</c:v>
                </c:pt>
                <c:pt idx="3">
                  <c:v>Bundle Limited</c:v>
                </c:pt>
              </c:strCache>
            </c:strRef>
          </c:cat>
          <c:val>
            <c:numRef>
              <c:f>Выводы!$B$5:$B$8</c:f>
              <c:numCache>
                <c:formatCode>General</c:formatCode>
                <c:ptCount val="4"/>
                <c:pt idx="0">
                  <c:v>5123</c:v>
                </c:pt>
                <c:pt idx="1">
                  <c:v>3393</c:v>
                </c:pt>
                <c:pt idx="2">
                  <c:v>3504</c:v>
                </c:pt>
                <c:pt idx="3">
                  <c:v>2169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A0C-D74E-8E7F-216B7BAF61A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По типам уведомлений</a:t>
            </a:r>
            <a:endParaRPr lang="en-GB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C16-2A4B-82E7-8D985E561A9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C16-2A4B-82E7-8D985E561A9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Выводы!$A$3:$A$4</c:f>
              <c:strCache>
                <c:ptCount val="2"/>
                <c:pt idx="0">
                  <c:v>пуш-уведомления</c:v>
                </c:pt>
                <c:pt idx="1">
                  <c:v>смс</c:v>
                </c:pt>
              </c:strCache>
            </c:strRef>
          </c:cat>
          <c:val>
            <c:numRef>
              <c:f>Выводы!$B$3:$B$4</c:f>
              <c:numCache>
                <c:formatCode>General</c:formatCode>
                <c:ptCount val="2"/>
                <c:pt idx="0">
                  <c:v>6737</c:v>
                </c:pt>
                <c:pt idx="1">
                  <c:v>6586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C16-2A4B-82E7-8D985E561A9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Skymusic Bundle Experiment</a:t>
            </a: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6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AB-test analysis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9125416" y="4535349"/>
            <a:ext cx="21459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Команда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№6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Дина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Дмитрий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Ирина</a:t>
            </a:r>
            <a:endParaRPr dirty="0"/>
          </a:p>
        </p:txBody>
      </p:sp>
      <p:graphicFrame>
        <p:nvGraphicFramePr>
          <p:cNvPr id="91" name="Google Shape;91;p1"/>
          <p:cNvGraphicFramePr/>
          <p:nvPr/>
        </p:nvGraphicFramePr>
        <p:xfrm>
          <a:off x="0" y="0"/>
          <a:ext cx="12192000" cy="370850"/>
        </p:xfrm>
        <a:graphic>
          <a:graphicData uri="http://schemas.openxmlformats.org/drawingml/2006/table">
            <a:tbl>
              <a:tblPr firstRow="1" bandRow="1">
                <a:noFill/>
                <a:tableStyleId>{EEC382CF-8F5F-4161-9106-EB2EBC95771E}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Выводы</a:t>
            </a:r>
            <a:endParaRPr/>
          </a:p>
        </p:txBody>
      </p:sp>
      <p:sp>
        <p:nvSpPr>
          <p:cNvPr id="170" name="Google Shape;170;p10"/>
          <p:cNvSpPr txBox="1"/>
          <p:nvPr/>
        </p:nvSpPr>
        <p:spPr>
          <a:xfrm>
            <a:off x="838200" y="1564422"/>
            <a:ext cx="10707624" cy="5000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BundlLimited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при ошибке в 5% эффективность двух типов уведомлений схожа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GoldBundle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при ошибке в 5% смс эффективнее пуш-уведомлений	</a:t>
            </a:r>
            <a:endParaRPr/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Platinum Bundle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при ошибке в 5% смс эффективнее пуш-уведомлений	</a:t>
            </a:r>
            <a:endParaRPr/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 Bundle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при ошибке в 5% пуш-уведомления  эффективнее смс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АВ-тест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проведен не верно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					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graphicFrame>
        <p:nvGraphicFramePr>
          <p:cNvPr id="172" name="Google Shape;172;p10"/>
          <p:cNvGraphicFramePr/>
          <p:nvPr/>
        </p:nvGraphicFramePr>
        <p:xfrm>
          <a:off x="0" y="0"/>
          <a:ext cx="12192000" cy="370850"/>
        </p:xfrm>
        <a:graphic>
          <a:graphicData uri="http://schemas.openxmlformats.org/drawingml/2006/table">
            <a:tbl>
              <a:tblPr firstRow="1" bandRow="1">
                <a:noFill/>
                <a:tableStyleId>{EEC382CF-8F5F-4161-9106-EB2EBC95771E}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Исследования данных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Распределение юзеров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Результаты АВ-теста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Рекомендации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Выводы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Содержание</a:t>
            </a:r>
            <a:endParaRPr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Исследование данных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Распределение юзеров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Результаты АВ-тестов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Рекомендации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Выводы</a:t>
            </a:r>
            <a:endParaRPr/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/>
          </a:p>
        </p:txBody>
      </p:sp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aphicFrame>
        <p:nvGraphicFramePr>
          <p:cNvPr id="99" name="Google Shape;99;p2"/>
          <p:cNvGraphicFramePr/>
          <p:nvPr/>
        </p:nvGraphicFramePr>
        <p:xfrm>
          <a:off x="0" y="0"/>
          <a:ext cx="12192000" cy="370850"/>
        </p:xfrm>
        <a:graphic>
          <a:graphicData uri="http://schemas.openxmlformats.org/drawingml/2006/table">
            <a:tbl>
              <a:tblPr firstRow="1" bandRow="1">
                <a:noFill/>
                <a:tableStyleId>{EEC382CF-8F5F-4161-9106-EB2EBC95771E}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Исследования данных</a:t>
            </a:r>
            <a:endParaRPr/>
          </a:p>
        </p:txBody>
      </p:sp>
      <p:sp>
        <p:nvSpPr>
          <p:cNvPr id="105" name="Google Shape;105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06" name="Google Shape;106;p3"/>
          <p:cNvSpPr txBox="1"/>
          <p:nvPr/>
        </p:nvSpPr>
        <p:spPr>
          <a:xfrm>
            <a:off x="5455834" y="2145792"/>
            <a:ext cx="160813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Ошибки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2674505" y="3633216"/>
            <a:ext cx="133382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рода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8359025" y="3633216"/>
            <a:ext cx="133382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рода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p3"/>
          <p:cNvCxnSpPr>
            <a:stCxn id="106" idx="2"/>
          </p:cNvCxnSpPr>
          <p:nvPr/>
        </p:nvCxnSpPr>
        <p:spPr>
          <a:xfrm flipH="1">
            <a:off x="3450401" y="2730567"/>
            <a:ext cx="2809500" cy="98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0" name="Google Shape;110;p3"/>
          <p:cNvCxnSpPr>
            <a:stCxn id="106" idx="2"/>
            <a:endCxn id="108" idx="0"/>
          </p:cNvCxnSpPr>
          <p:nvPr/>
        </p:nvCxnSpPr>
        <p:spPr>
          <a:xfrm>
            <a:off x="6259901" y="2730567"/>
            <a:ext cx="2766000" cy="90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1" name="Google Shape;111;p3"/>
          <p:cNvSpPr txBox="1"/>
          <p:nvPr/>
        </p:nvSpPr>
        <p:spPr>
          <a:xfrm>
            <a:off x="2158794" y="4217991"/>
            <a:ext cx="236524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мы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исключаем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юзера, который подходит для нашего АВ-теста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7843314" y="4240730"/>
            <a:ext cx="236524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мы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включаем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юзера, который не подходит для нашего АВ-теста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7510272" y="3429000"/>
            <a:ext cx="2987040" cy="2179320"/>
          </a:xfrm>
          <a:prstGeom prst="rect">
            <a:avLst/>
          </a:prstGeom>
          <a:noFill/>
          <a:ln w="57150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4" name="Google Shape;114;p3"/>
          <p:cNvGraphicFramePr/>
          <p:nvPr/>
        </p:nvGraphicFramePr>
        <p:xfrm>
          <a:off x="0" y="0"/>
          <a:ext cx="12192000" cy="370850"/>
        </p:xfrm>
        <a:graphic>
          <a:graphicData uri="http://schemas.openxmlformats.org/drawingml/2006/table">
            <a:tbl>
              <a:tblPr firstRow="1" bandRow="1">
                <a:noFill/>
                <a:tableStyleId>{EEC382CF-8F5F-4161-9106-EB2EBC95771E}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Исследования данных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Распределение юзеров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Результаты АВ-теста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Рекомендации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Выводы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Распределение юзеров</a:t>
            </a:r>
            <a:endParaRPr/>
          </a:p>
        </p:txBody>
      </p:sp>
      <p:graphicFrame>
        <p:nvGraphicFramePr>
          <p:cNvPr id="120" name="Google Shape;120;p4"/>
          <p:cNvGraphicFramePr/>
          <p:nvPr/>
        </p:nvGraphicFramePr>
        <p:xfrm>
          <a:off x="975360" y="1956858"/>
          <a:ext cx="5038619" cy="3651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1" name="Google Shape;121;p4"/>
          <p:cNvGraphicFramePr/>
          <p:nvPr/>
        </p:nvGraphicFramePr>
        <p:xfrm>
          <a:off x="6178020" y="1956858"/>
          <a:ext cx="4746012" cy="3736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2" name="Google Shape;12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4913838" y="5874490"/>
            <a:ext cx="2200282" cy="369332"/>
          </a:xfrm>
          <a:prstGeom prst="rect">
            <a:avLst/>
          </a:prstGeom>
          <a:noFill/>
          <a:ln w="28575" cap="flat" cmpd="sng">
            <a:solidFill>
              <a:srgbClr val="ED7D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Всего юзеров 11754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4" name="Google Shape;124;p4"/>
          <p:cNvGraphicFramePr/>
          <p:nvPr/>
        </p:nvGraphicFramePr>
        <p:xfrm>
          <a:off x="0" y="0"/>
          <a:ext cx="12192000" cy="370850"/>
        </p:xfrm>
        <a:graphic>
          <a:graphicData uri="http://schemas.openxmlformats.org/drawingml/2006/table">
            <a:tbl>
              <a:tblPr firstRow="1" bandRow="1">
                <a:noFill/>
                <a:tableStyleId>{EEC382CF-8F5F-4161-9106-EB2EBC95771E}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Исследования данных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Распределение юзеров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Результаты АВ-теста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Рекомендации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Выводы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Std Bundle</a:t>
            </a:r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aphicFrame>
        <p:nvGraphicFramePr>
          <p:cNvPr id="131" name="Google Shape;131;p5"/>
          <p:cNvGraphicFramePr/>
          <p:nvPr/>
        </p:nvGraphicFramePr>
        <p:xfrm>
          <a:off x="838200" y="1426464"/>
          <a:ext cx="10317500" cy="4929975"/>
        </p:xfrm>
        <a:graphic>
          <a:graphicData uri="http://schemas.openxmlformats.org/drawingml/2006/table">
            <a:tbl>
              <a:tblPr>
                <a:noFill/>
                <a:tableStyleId>{08358FF9-CBEA-48C5-A570-B6CE1EAD2CC1}</a:tableStyleId>
              </a:tblPr>
              <a:tblGrid>
                <a:gridCol w="543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100"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Двухвыборочный z-тест для средних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 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 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 </a:t>
                      </a:r>
                      <a:endParaRPr sz="1800" b="0" i="1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Пуш-уведомления</a:t>
                      </a:r>
                      <a:endParaRPr sz="1800" b="0" i="1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СМС-уведомления</a:t>
                      </a:r>
                      <a:endParaRPr sz="1800" b="0" i="1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Среднее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0.356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0.322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Известная дисперсия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0.229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0.218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Наблюдения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2460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2794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Гипотетическая разность средних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0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 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z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2.564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 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4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P(Z&lt;=z) одностороннее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0.005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 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4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z критическое одностороннее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-1.645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 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4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P(Z&lt;=z) двухстороннее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0.010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 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1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z критическое двухстороннее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1.960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 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32" name="Google Shape;132;p5"/>
          <p:cNvGraphicFramePr/>
          <p:nvPr/>
        </p:nvGraphicFramePr>
        <p:xfrm>
          <a:off x="0" y="0"/>
          <a:ext cx="12192000" cy="370850"/>
        </p:xfrm>
        <a:graphic>
          <a:graphicData uri="http://schemas.openxmlformats.org/drawingml/2006/table">
            <a:tbl>
              <a:tblPr firstRow="1" bandRow="1">
                <a:noFill/>
                <a:tableStyleId>{EEC382CF-8F5F-4161-9106-EB2EBC95771E}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Исследования данных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Распределение юзеров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Результаты АВ-теста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Рекомендации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Выводы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Gold Bundle</a:t>
            </a:r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graphicFrame>
        <p:nvGraphicFramePr>
          <p:cNvPr id="139" name="Google Shape;139;p6"/>
          <p:cNvGraphicFramePr/>
          <p:nvPr/>
        </p:nvGraphicFramePr>
        <p:xfrm>
          <a:off x="838200" y="1438656"/>
          <a:ext cx="10427175" cy="4917750"/>
        </p:xfrm>
        <a:graphic>
          <a:graphicData uri="http://schemas.openxmlformats.org/drawingml/2006/table">
            <a:tbl>
              <a:tblPr>
                <a:noFill/>
                <a:tableStyleId>{08358FF9-CBEA-48C5-A570-B6CE1EAD2CC1}</a:tableStyleId>
              </a:tblPr>
              <a:tblGrid>
                <a:gridCol w="549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5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100"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Двухвыборочный z-тест для средних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 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 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 </a:t>
                      </a:r>
                      <a:endParaRPr sz="1800" b="0" i="1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Пуш-уведомления</a:t>
                      </a:r>
                      <a:endParaRPr sz="1800" b="0" i="1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СМС-уведомления</a:t>
                      </a:r>
                      <a:endParaRPr sz="1800" b="0" i="1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Среднее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0.771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0.920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Известная дисперсия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0.177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0.076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Наблюдения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1887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1677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Гипотетическая разность средних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0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 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z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-12.749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 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P(Z&lt;=z) одностороннее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0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 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3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z критическое одностороннее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-1.645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 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3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P(Z&lt;=z) двухстороннее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0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 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z критическое двухстороннее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1.960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 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40" name="Google Shape;140;p6"/>
          <p:cNvGraphicFramePr/>
          <p:nvPr/>
        </p:nvGraphicFramePr>
        <p:xfrm>
          <a:off x="0" y="0"/>
          <a:ext cx="12192000" cy="370850"/>
        </p:xfrm>
        <a:graphic>
          <a:graphicData uri="http://schemas.openxmlformats.org/drawingml/2006/table">
            <a:tbl>
              <a:tblPr firstRow="1" bandRow="1">
                <a:noFill/>
                <a:tableStyleId>{EEC382CF-8F5F-4161-9106-EB2EBC95771E}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Исследования данных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Распределение юзеров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Результаты АВ-теста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Рекомендации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Выводы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Platinum Bundle</a:t>
            </a:r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aphicFrame>
        <p:nvGraphicFramePr>
          <p:cNvPr id="147" name="Google Shape;147;p7"/>
          <p:cNvGraphicFramePr/>
          <p:nvPr/>
        </p:nvGraphicFramePr>
        <p:xfrm>
          <a:off x="838200" y="1450849"/>
          <a:ext cx="10299200" cy="4905600"/>
        </p:xfrm>
        <a:graphic>
          <a:graphicData uri="http://schemas.openxmlformats.org/drawingml/2006/table">
            <a:tbl>
              <a:tblPr>
                <a:noFill/>
                <a:tableStyleId>{08358FF9-CBEA-48C5-A570-B6CE1EAD2CC1}</a:tableStyleId>
              </a:tblPr>
              <a:tblGrid>
                <a:gridCol w="542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5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2100"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>
                          <a:solidFill>
                            <a:schemeClr val="dk1"/>
                          </a:solidFill>
                        </a:rPr>
                        <a:t>Двухвыборочный z-тест для средних</a:t>
                      </a:r>
                      <a:endParaRPr sz="18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>
                          <a:solidFill>
                            <a:schemeClr val="dk1"/>
                          </a:solidFill>
                        </a:rPr>
                        <a:t> </a:t>
                      </a:r>
                      <a:endParaRPr sz="18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>
                          <a:solidFill>
                            <a:schemeClr val="dk1"/>
                          </a:solidFill>
                        </a:rPr>
                        <a:t> </a:t>
                      </a:r>
                      <a:endParaRPr sz="18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>
                          <a:solidFill>
                            <a:schemeClr val="dk1"/>
                          </a:solidFill>
                        </a:rPr>
                        <a:t> </a:t>
                      </a:r>
                      <a:endParaRPr sz="18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Пуш-уведомления</a:t>
                      </a:r>
                      <a:endParaRPr sz="1800" b="0" i="1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СМС-уведомления</a:t>
                      </a:r>
                      <a:endParaRPr sz="1800" b="0" i="1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>
                          <a:solidFill>
                            <a:schemeClr val="dk1"/>
                          </a:solidFill>
                        </a:rPr>
                        <a:t>Среднее</a:t>
                      </a:r>
                      <a:endParaRPr sz="18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>
                          <a:solidFill>
                            <a:schemeClr val="dk1"/>
                          </a:solidFill>
                        </a:rPr>
                        <a:t>0.765</a:t>
                      </a:r>
                      <a:endParaRPr sz="18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>
                          <a:solidFill>
                            <a:schemeClr val="dk1"/>
                          </a:solidFill>
                        </a:rPr>
                        <a:t>0.799</a:t>
                      </a:r>
                      <a:endParaRPr sz="18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>
                          <a:solidFill>
                            <a:schemeClr val="dk1"/>
                          </a:solidFill>
                        </a:rPr>
                        <a:t>Известная дисперсия</a:t>
                      </a:r>
                      <a:endParaRPr sz="18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>
                          <a:solidFill>
                            <a:schemeClr val="dk1"/>
                          </a:solidFill>
                        </a:rPr>
                        <a:t>0.180</a:t>
                      </a:r>
                      <a:endParaRPr sz="18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>
                          <a:solidFill>
                            <a:schemeClr val="dk1"/>
                          </a:solidFill>
                        </a:rPr>
                        <a:t>0.161</a:t>
                      </a:r>
                      <a:endParaRPr sz="18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>
                          <a:solidFill>
                            <a:schemeClr val="dk1"/>
                          </a:solidFill>
                        </a:rPr>
                        <a:t>Наблюдения</a:t>
                      </a:r>
                      <a:endParaRPr sz="18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>
                          <a:solidFill>
                            <a:schemeClr val="dk1"/>
                          </a:solidFill>
                        </a:rPr>
                        <a:t>1801</a:t>
                      </a:r>
                      <a:endParaRPr sz="18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>
                          <a:solidFill>
                            <a:schemeClr val="dk1"/>
                          </a:solidFill>
                        </a:rPr>
                        <a:t>1648</a:t>
                      </a:r>
                      <a:endParaRPr sz="18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>
                          <a:solidFill>
                            <a:schemeClr val="dk1"/>
                          </a:solidFill>
                        </a:rPr>
                        <a:t>Гипотетическая разность средних</a:t>
                      </a:r>
                      <a:endParaRPr sz="18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>
                          <a:solidFill>
                            <a:schemeClr val="dk1"/>
                          </a:solidFill>
                        </a:rPr>
                        <a:t> </a:t>
                      </a:r>
                      <a:endParaRPr sz="18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>
                          <a:solidFill>
                            <a:schemeClr val="dk1"/>
                          </a:solidFill>
                        </a:rPr>
                        <a:t>z</a:t>
                      </a:r>
                      <a:endParaRPr sz="18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>
                          <a:solidFill>
                            <a:schemeClr val="dk1"/>
                          </a:solidFill>
                        </a:rPr>
                        <a:t>-2.461</a:t>
                      </a:r>
                      <a:endParaRPr sz="18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>
                          <a:solidFill>
                            <a:schemeClr val="dk1"/>
                          </a:solidFill>
                        </a:rPr>
                        <a:t> </a:t>
                      </a:r>
                      <a:endParaRPr sz="18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2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>
                          <a:solidFill>
                            <a:schemeClr val="dk1"/>
                          </a:solidFill>
                        </a:rPr>
                        <a:t>P(Z&lt;=z) одностороннее</a:t>
                      </a:r>
                      <a:endParaRPr sz="18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>
                          <a:solidFill>
                            <a:schemeClr val="dk1"/>
                          </a:solidFill>
                        </a:rPr>
                        <a:t>0.007</a:t>
                      </a:r>
                      <a:endParaRPr sz="18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>
                          <a:solidFill>
                            <a:schemeClr val="dk1"/>
                          </a:solidFill>
                        </a:rPr>
                        <a:t> </a:t>
                      </a:r>
                      <a:endParaRPr sz="18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2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>
                          <a:solidFill>
                            <a:schemeClr val="dk1"/>
                          </a:solidFill>
                        </a:rPr>
                        <a:t>z критическое одностороннее</a:t>
                      </a:r>
                      <a:endParaRPr sz="18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>
                          <a:solidFill>
                            <a:schemeClr val="dk1"/>
                          </a:solidFill>
                        </a:rPr>
                        <a:t>-1.645</a:t>
                      </a:r>
                      <a:endParaRPr sz="18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>
                          <a:solidFill>
                            <a:schemeClr val="dk1"/>
                          </a:solidFill>
                        </a:rPr>
                        <a:t> </a:t>
                      </a:r>
                      <a:endParaRPr sz="18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2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>
                          <a:solidFill>
                            <a:schemeClr val="dk1"/>
                          </a:solidFill>
                        </a:rPr>
                        <a:t>P(Z&lt;=z) двухстороннее</a:t>
                      </a:r>
                      <a:endParaRPr sz="18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>
                          <a:solidFill>
                            <a:schemeClr val="dk1"/>
                          </a:solidFill>
                        </a:rPr>
                        <a:t>0.014</a:t>
                      </a:r>
                      <a:endParaRPr sz="18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>
                          <a:solidFill>
                            <a:schemeClr val="dk1"/>
                          </a:solidFill>
                        </a:rPr>
                        <a:t> </a:t>
                      </a:r>
                      <a:endParaRPr sz="18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8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>
                          <a:solidFill>
                            <a:schemeClr val="dk1"/>
                          </a:solidFill>
                        </a:rPr>
                        <a:t>z критическое двухстороннее</a:t>
                      </a:r>
                      <a:endParaRPr sz="18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>
                          <a:solidFill>
                            <a:schemeClr val="dk1"/>
                          </a:solidFill>
                        </a:rPr>
                        <a:t>1.960</a:t>
                      </a:r>
                      <a:endParaRPr sz="18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>
                          <a:solidFill>
                            <a:schemeClr val="dk1"/>
                          </a:solidFill>
                        </a:rPr>
                        <a:t> </a:t>
                      </a:r>
                      <a:endParaRPr sz="18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48" name="Google Shape;148;p7"/>
          <p:cNvGraphicFramePr/>
          <p:nvPr/>
        </p:nvGraphicFramePr>
        <p:xfrm>
          <a:off x="0" y="0"/>
          <a:ext cx="12192000" cy="370850"/>
        </p:xfrm>
        <a:graphic>
          <a:graphicData uri="http://schemas.openxmlformats.org/drawingml/2006/table">
            <a:tbl>
              <a:tblPr firstRow="1" bandRow="1">
                <a:noFill/>
                <a:tableStyleId>{EEC382CF-8F5F-4161-9106-EB2EBC95771E}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Исследования данных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Распределение юзеров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Результаты АВ-теста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Рекомендации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Выводы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Bundle Limited</a:t>
            </a:r>
            <a:endParaRPr/>
          </a:p>
        </p:txBody>
      </p:sp>
      <p:sp>
        <p:nvSpPr>
          <p:cNvPr id="154" name="Google Shape;15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aphicFrame>
        <p:nvGraphicFramePr>
          <p:cNvPr id="155" name="Google Shape;155;p8"/>
          <p:cNvGraphicFramePr/>
          <p:nvPr/>
        </p:nvGraphicFramePr>
        <p:xfrm>
          <a:off x="838200" y="1511808"/>
          <a:ext cx="10402825" cy="4844625"/>
        </p:xfrm>
        <a:graphic>
          <a:graphicData uri="http://schemas.openxmlformats.org/drawingml/2006/table">
            <a:tbl>
              <a:tblPr>
                <a:noFill/>
                <a:tableStyleId>{08358FF9-CBEA-48C5-A570-B6CE1EAD2CC1}</a:tableStyleId>
              </a:tblPr>
              <a:tblGrid>
                <a:gridCol w="553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100"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/>
                        <a:t>Двухвыборочный z-тест для средних</a:t>
                      </a:r>
                      <a:endParaRPr sz="2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/>
                        <a:t> </a:t>
                      </a:r>
                      <a:endParaRPr sz="2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/>
                        <a:t> </a:t>
                      </a:r>
                      <a:endParaRPr sz="2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/>
                        <a:t> </a:t>
                      </a:r>
                      <a:endParaRPr sz="2000" b="0" i="1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Пуш-уведомления</a:t>
                      </a:r>
                      <a:endParaRPr sz="1800" b="0" i="1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СМС-уведомления</a:t>
                      </a:r>
                      <a:endParaRPr sz="1800" b="0" i="1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/>
                        <a:t>Среднее (conversion)</a:t>
                      </a:r>
                      <a:endParaRPr sz="2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/>
                        <a:t>0.710</a:t>
                      </a:r>
                      <a:endParaRPr sz="2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/>
                        <a:t>0.697</a:t>
                      </a:r>
                      <a:endParaRPr sz="2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/>
                        <a:t>Известная дисперсия</a:t>
                      </a:r>
                      <a:endParaRPr sz="2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/>
                        <a:t>0.206</a:t>
                      </a:r>
                      <a:endParaRPr sz="2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/>
                        <a:t>0.211</a:t>
                      </a:r>
                      <a:endParaRPr sz="2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/>
                        <a:t>Наблюдения</a:t>
                      </a:r>
                      <a:endParaRPr sz="2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/>
                        <a:t>1098</a:t>
                      </a:r>
                      <a:endParaRPr sz="2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/>
                        <a:t>1103</a:t>
                      </a:r>
                      <a:endParaRPr sz="2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/>
                        <a:t>Гипотетическая разность средних</a:t>
                      </a:r>
                      <a:endParaRPr sz="2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/>
                        <a:t>0</a:t>
                      </a:r>
                      <a:endParaRPr sz="2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/>
                        <a:t> </a:t>
                      </a:r>
                      <a:endParaRPr sz="2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7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/>
                        <a:t>z</a:t>
                      </a:r>
                      <a:endParaRPr sz="2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/>
                        <a:t>0.678</a:t>
                      </a:r>
                      <a:endParaRPr sz="2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/>
                        <a:t> </a:t>
                      </a:r>
                      <a:endParaRPr sz="2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7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/>
                        <a:t>P(Z&lt;=z) одностороннее</a:t>
                      </a:r>
                      <a:endParaRPr sz="2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/>
                        <a:t>0.249</a:t>
                      </a:r>
                      <a:endParaRPr sz="2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/>
                        <a:t> </a:t>
                      </a:r>
                      <a:endParaRPr sz="2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7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/>
                        <a:t>z критическое одностороннее</a:t>
                      </a:r>
                      <a:endParaRPr sz="2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/>
                        <a:t>1.645</a:t>
                      </a:r>
                      <a:endParaRPr sz="2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/>
                        <a:t> </a:t>
                      </a:r>
                      <a:endParaRPr sz="2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7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/>
                        <a:t>P(Z&lt;=z) двухстороннее</a:t>
                      </a:r>
                      <a:endParaRPr sz="2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/>
                        <a:t>0.498</a:t>
                      </a:r>
                      <a:endParaRPr sz="2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/>
                        <a:t> </a:t>
                      </a:r>
                      <a:endParaRPr sz="2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3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/>
                        <a:t>z критическое двухстороннее</a:t>
                      </a:r>
                      <a:endParaRPr sz="2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/>
                        <a:t>1.960</a:t>
                      </a:r>
                      <a:endParaRPr sz="2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/>
                        <a:t> </a:t>
                      </a:r>
                      <a:endParaRPr sz="2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56" name="Google Shape;156;p8"/>
          <p:cNvGraphicFramePr/>
          <p:nvPr/>
        </p:nvGraphicFramePr>
        <p:xfrm>
          <a:off x="0" y="0"/>
          <a:ext cx="12192000" cy="370850"/>
        </p:xfrm>
        <a:graphic>
          <a:graphicData uri="http://schemas.openxmlformats.org/drawingml/2006/table">
            <a:tbl>
              <a:tblPr firstRow="1" bandRow="1">
                <a:noFill/>
                <a:tableStyleId>{EEC382CF-8F5F-4161-9106-EB2EBC95771E}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Исследования данных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Распределение юзеров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Результаты АВ-теста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Рекомендации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Выводы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Ошибки и рекомендации</a:t>
            </a:r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63" name="Google Shape;163;p9"/>
          <p:cNvSpPr txBox="1"/>
          <p:nvPr/>
        </p:nvSpPr>
        <p:spPr>
          <a:xfrm>
            <a:off x="838200" y="1485682"/>
            <a:ext cx="10515600" cy="2784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Рассылка на каждого пользователя дублировалась в рамках одного продукта даже при успешной покупке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Для Gold Bundle результаты АВ-тестирований не корректны, потому что добавляется дополнительный фактор в виде уведомление в ВК 	</a:t>
            </a:r>
            <a:endParaRPr/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Предложение по акции действовало без ограничения срока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4" name="Google Shape;164;p9"/>
          <p:cNvGraphicFramePr/>
          <p:nvPr/>
        </p:nvGraphicFramePr>
        <p:xfrm>
          <a:off x="0" y="0"/>
          <a:ext cx="12192000" cy="370850"/>
        </p:xfrm>
        <a:graphic>
          <a:graphicData uri="http://schemas.openxmlformats.org/drawingml/2006/table">
            <a:tbl>
              <a:tblPr firstRow="1" bandRow="1">
                <a:noFill/>
                <a:tableStyleId>{EEC382CF-8F5F-4161-9106-EB2EBC95771E}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Исследования данных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Распределение юзеров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Результаты АВ-теста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Рекомендации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Выводы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</Words>
  <Application>Microsoft Office PowerPoint</Application>
  <PresentationFormat>Широкоэкранный</PresentationFormat>
  <Paragraphs>219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Skymusic Bundle Experiment</vt:lpstr>
      <vt:lpstr>Содержание</vt:lpstr>
      <vt:lpstr>Исследования данных</vt:lpstr>
      <vt:lpstr>Распределение юзеров</vt:lpstr>
      <vt:lpstr>Std Bundle</vt:lpstr>
      <vt:lpstr>Gold Bundle</vt:lpstr>
      <vt:lpstr>Platinum Bundle</vt:lpstr>
      <vt:lpstr>Bundle Limited</vt:lpstr>
      <vt:lpstr>Ошибки и рекомендации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Skymusic Bundle Experiment</dc:title>
  <dc:creator>Dina</dc:creator>
  <cp:lastModifiedBy>Ирина Печеницына</cp:lastModifiedBy>
  <cp:revision>2</cp:revision>
  <dcterms:created xsi:type="dcterms:W3CDTF">2021-09-29T13:26:28Z</dcterms:created>
  <dcterms:modified xsi:type="dcterms:W3CDTF">2022-01-19T07:24:53Z</dcterms:modified>
</cp:coreProperties>
</file>