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d29e5b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d29e5b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d29e5b3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d29e5b3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4d29e5b3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4d29e5b3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d29e5b3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d29e5b3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4d29e5b3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4d29e5b3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d29e5b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d29e5b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4d29e5b3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4d29e5b3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4d29e5b3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4d29e5b3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4d29e5b3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4d29e5b3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4d29e5b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4d29e5b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4d29e5b3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4d29e5b3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4d29e5b3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4d29e5b3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4d29e5b3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4d29e5b3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4d29e5b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4d29e5b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4d29e5b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4d29e5b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4d29e5b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4d29e5b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4d29e5b3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4d29e5b3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21875" y="286525"/>
            <a:ext cx="8199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PNSol: </a:t>
            </a:r>
            <a:endParaRPr sz="3000"/>
          </a:p>
          <a:p>
            <a:pPr indent="0" lvl="0" marL="0" rtl="0" algn="l">
              <a:spcBef>
                <a:spcPts val="0"/>
              </a:spcBef>
              <a:spcAft>
                <a:spcPts val="0"/>
              </a:spcAft>
              <a:buNone/>
            </a:pPr>
            <a:r>
              <a:rPr lang="en" sz="3000"/>
              <a:t>the network performance science company.</a:t>
            </a:r>
            <a:endParaRPr sz="3000"/>
          </a:p>
          <a:p>
            <a:pPr indent="0" lvl="0" marL="0" rtl="0" algn="l">
              <a:spcBef>
                <a:spcPts val="0"/>
              </a:spcBef>
              <a:spcAft>
                <a:spcPts val="0"/>
              </a:spcAft>
              <a:buNone/>
            </a:pPr>
            <a:r>
              <a:t/>
            </a:r>
            <a:endParaRPr sz="4000"/>
          </a:p>
          <a:p>
            <a:pPr indent="0" lvl="0" marL="0" rtl="0" algn="ctr">
              <a:spcBef>
                <a:spcPts val="0"/>
              </a:spcBef>
              <a:spcAft>
                <a:spcPts val="0"/>
              </a:spcAft>
              <a:buNone/>
            </a:pPr>
            <a:r>
              <a:rPr lang="en" sz="4000">
                <a:solidFill>
                  <a:srgbClr val="000000"/>
                </a:solidFill>
              </a:rPr>
              <a:t>Evaluation Task</a:t>
            </a:r>
            <a:endParaRPr sz="4000">
              <a:solidFill>
                <a:srgbClr val="000000"/>
              </a:solidFill>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By Irina White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56200" y="342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Python Code sample:</a:t>
            </a:r>
            <a:endParaRPr>
              <a:solidFill>
                <a:schemeClr val="accent5"/>
              </a:solidFill>
            </a:endParaRPr>
          </a:p>
        </p:txBody>
      </p:sp>
      <p:sp>
        <p:nvSpPr>
          <p:cNvPr id="141" name="Google Shape;141;p22"/>
          <p:cNvSpPr txBox="1"/>
          <p:nvPr/>
        </p:nvSpPr>
        <p:spPr>
          <a:xfrm>
            <a:off x="256200" y="584700"/>
            <a:ext cx="8466000" cy="388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300">
              <a:solidFill>
                <a:schemeClr val="lt1"/>
              </a:solidFill>
            </a:endParaRPr>
          </a:p>
          <a:p>
            <a:pPr indent="0" lvl="0" marL="0" rtl="0" algn="l">
              <a:spcBef>
                <a:spcPts val="0"/>
              </a:spcBef>
              <a:spcAft>
                <a:spcPts val="0"/>
              </a:spcAft>
              <a:buNone/>
            </a:pPr>
            <a:r>
              <a:rPr i="1" lang="en" sz="1300">
                <a:solidFill>
                  <a:schemeClr val="lt1"/>
                </a:solidFill>
              </a:rPr>
              <a:t># plot size distribution of the test packets using boxplot</a:t>
            </a:r>
            <a:endParaRPr i="1" sz="1300">
              <a:solidFill>
                <a:schemeClr val="lt1"/>
              </a:solidFill>
            </a:endParaRPr>
          </a:p>
          <a:p>
            <a:pPr indent="0" lvl="0" marL="0" rtl="0" algn="l">
              <a:lnSpc>
                <a:spcPct val="110795"/>
              </a:lnSpc>
              <a:spcBef>
                <a:spcPts val="0"/>
              </a:spcBef>
              <a:spcAft>
                <a:spcPts val="0"/>
              </a:spcAft>
              <a:buClr>
                <a:schemeClr val="dk2"/>
              </a:buClr>
              <a:buSzPts val="1100"/>
              <a:buFont typeface="Arial"/>
              <a:buNone/>
            </a:pPr>
            <a:r>
              <a:rPr lang="en" sz="1300">
                <a:solidFill>
                  <a:schemeClr val="lt1"/>
                </a:solidFill>
              </a:rPr>
              <a:t>data</a:t>
            </a:r>
            <a:r>
              <a:rPr b="1" lang="en" sz="1300">
                <a:solidFill>
                  <a:schemeClr val="lt1"/>
                </a:solidFill>
              </a:rPr>
              <a:t>.</a:t>
            </a:r>
            <a:r>
              <a:rPr lang="en" sz="1300">
                <a:solidFill>
                  <a:schemeClr val="lt1"/>
                </a:solidFill>
              </a:rPr>
              <a:t>boxplot(column</a:t>
            </a:r>
            <a:r>
              <a:rPr b="1" lang="en" sz="1300">
                <a:solidFill>
                  <a:schemeClr val="lt1"/>
                </a:solidFill>
              </a:rPr>
              <a:t>=</a:t>
            </a:r>
            <a:r>
              <a:rPr lang="en" sz="1300">
                <a:solidFill>
                  <a:schemeClr val="lt1"/>
                </a:solidFill>
              </a:rPr>
              <a:t>'size', figsize</a:t>
            </a:r>
            <a:r>
              <a:rPr b="1" lang="en" sz="1300">
                <a:solidFill>
                  <a:schemeClr val="lt1"/>
                </a:solidFill>
              </a:rPr>
              <a:t>=</a:t>
            </a:r>
            <a:r>
              <a:rPr lang="en" sz="1300">
                <a:solidFill>
                  <a:schemeClr val="lt1"/>
                </a:solidFill>
              </a:rPr>
              <a:t>(4, 3), vert</a:t>
            </a:r>
            <a:r>
              <a:rPr b="1" lang="en" sz="1300">
                <a:solidFill>
                  <a:schemeClr val="lt1"/>
                </a:solidFill>
              </a:rPr>
              <a:t>=False</a:t>
            </a:r>
            <a:r>
              <a:rPr lang="en" sz="1300">
                <a:solidFill>
                  <a:schemeClr val="lt1"/>
                </a:solidFill>
              </a:rPr>
              <a:t>)</a:t>
            </a:r>
            <a:endParaRPr sz="1300">
              <a:solidFill>
                <a:schemeClr val="lt1"/>
              </a:solidFill>
            </a:endParaRPr>
          </a:p>
          <a:p>
            <a:pPr indent="0" lvl="0" marL="0" rtl="0" algn="l">
              <a:spcBef>
                <a:spcPts val="0"/>
              </a:spcBef>
              <a:spcAft>
                <a:spcPts val="0"/>
              </a:spcAft>
              <a:buNone/>
            </a:pPr>
            <a:r>
              <a:t/>
            </a:r>
            <a:endParaRPr i="1" sz="1300">
              <a:solidFill>
                <a:schemeClr val="lt1"/>
              </a:solidFill>
            </a:endParaRPr>
          </a:p>
          <a:p>
            <a:pPr indent="0" lvl="0" marL="0" rtl="0" algn="l">
              <a:spcBef>
                <a:spcPts val="0"/>
              </a:spcBef>
              <a:spcAft>
                <a:spcPts val="0"/>
              </a:spcAft>
              <a:buNone/>
            </a:pPr>
            <a:r>
              <a:rPr i="1" lang="en" sz="1300">
                <a:solidFill>
                  <a:schemeClr val="lt1"/>
                </a:solidFill>
              </a:rPr>
              <a:t># using seaborn library to plot linear regression of data points and plot NA values</a:t>
            </a:r>
            <a:endParaRPr i="1" sz="1300">
              <a:solidFill>
                <a:schemeClr val="lt1"/>
              </a:solidFill>
            </a:endParaRPr>
          </a:p>
          <a:p>
            <a:pPr indent="0" lvl="0" marL="0" rtl="0" algn="l">
              <a:spcBef>
                <a:spcPts val="0"/>
              </a:spcBef>
              <a:spcAft>
                <a:spcPts val="0"/>
              </a:spcAft>
              <a:buNone/>
            </a:pPr>
            <a:r>
              <a:rPr lang="en" sz="1300">
                <a:solidFill>
                  <a:schemeClr val="lt1"/>
                </a:solidFill>
              </a:rPr>
              <a:t>sns</a:t>
            </a:r>
            <a:r>
              <a:rPr b="1" lang="en" sz="1300">
                <a:solidFill>
                  <a:schemeClr val="lt1"/>
                </a:solidFill>
              </a:rPr>
              <a:t>.</a:t>
            </a:r>
            <a:r>
              <a:rPr lang="en" sz="1300">
                <a:solidFill>
                  <a:schemeClr val="lt1"/>
                </a:solidFill>
              </a:rPr>
              <a:t>regplot(x</a:t>
            </a:r>
            <a:r>
              <a:rPr b="1" lang="en" sz="1300">
                <a:solidFill>
                  <a:schemeClr val="lt1"/>
                </a:solidFill>
              </a:rPr>
              <a:t>=</a:t>
            </a:r>
            <a:r>
              <a:rPr lang="en" sz="1300">
                <a:solidFill>
                  <a:schemeClr val="lt1"/>
                </a:solidFill>
              </a:rPr>
              <a:t>'size', y</a:t>
            </a:r>
            <a:r>
              <a:rPr b="1" lang="en" sz="1300">
                <a:solidFill>
                  <a:schemeClr val="lt1"/>
                </a:solidFill>
              </a:rPr>
              <a:t>=</a:t>
            </a:r>
            <a:r>
              <a:rPr lang="en" sz="1300">
                <a:solidFill>
                  <a:schemeClr val="lt1"/>
                </a:solidFill>
              </a:rPr>
              <a:t>'AtoB', data</a:t>
            </a:r>
            <a:r>
              <a:rPr b="1" lang="en" sz="1300">
                <a:solidFill>
                  <a:schemeClr val="lt1"/>
                </a:solidFill>
              </a:rPr>
              <a:t>=</a:t>
            </a:r>
            <a:r>
              <a:rPr lang="en" sz="1300">
                <a:solidFill>
                  <a:schemeClr val="lt1"/>
                </a:solidFill>
              </a:rPr>
              <a:t>data, color</a:t>
            </a:r>
            <a:r>
              <a:rPr b="1" lang="en" sz="1300">
                <a:solidFill>
                  <a:schemeClr val="lt1"/>
                </a:solidFill>
              </a:rPr>
              <a:t>=</a:t>
            </a:r>
            <a:r>
              <a:rPr lang="en" sz="1300">
                <a:solidFill>
                  <a:schemeClr val="lt1"/>
                </a:solidFill>
              </a:rPr>
              <a:t>'blue', scatter_kws</a:t>
            </a:r>
            <a:r>
              <a:rPr b="1" lang="en" sz="1300">
                <a:solidFill>
                  <a:schemeClr val="lt1"/>
                </a:solidFill>
              </a:rPr>
              <a:t>=</a:t>
            </a:r>
            <a:r>
              <a:rPr lang="en" sz="1300">
                <a:solidFill>
                  <a:schemeClr val="lt1"/>
                </a:solidFill>
              </a:rPr>
              <a:t>{'s':3})</a:t>
            </a:r>
            <a:endParaRPr sz="1300">
              <a:solidFill>
                <a:schemeClr val="lt1"/>
              </a:solidFill>
            </a:endParaRPr>
          </a:p>
          <a:p>
            <a:pPr indent="0" lvl="0" marL="0" rtl="0" algn="l">
              <a:lnSpc>
                <a:spcPct val="110795"/>
              </a:lnSpc>
              <a:spcBef>
                <a:spcPts val="0"/>
              </a:spcBef>
              <a:spcAft>
                <a:spcPts val="0"/>
              </a:spcAft>
              <a:buClr>
                <a:schemeClr val="dk2"/>
              </a:buClr>
              <a:buSzPts val="1100"/>
              <a:buFont typeface="Arial"/>
              <a:buNone/>
            </a:pPr>
            <a:r>
              <a:rPr lang="en" sz="1300">
                <a:solidFill>
                  <a:schemeClr val="lt1"/>
                </a:solidFill>
              </a:rPr>
              <a:t>plt</a:t>
            </a:r>
            <a:r>
              <a:rPr b="1" lang="en" sz="1300">
                <a:solidFill>
                  <a:schemeClr val="lt1"/>
                </a:solidFill>
              </a:rPr>
              <a:t>.</a:t>
            </a:r>
            <a:r>
              <a:rPr lang="en" sz="1300">
                <a:solidFill>
                  <a:schemeClr val="lt1"/>
                </a:solidFill>
              </a:rPr>
              <a:t>plot(data_naAB['size'], data_naAB['AtoB'], linestyle</a:t>
            </a:r>
            <a:r>
              <a:rPr b="1" lang="en" sz="1300">
                <a:solidFill>
                  <a:schemeClr val="lt1"/>
                </a:solidFill>
              </a:rPr>
              <a:t>=</a:t>
            </a:r>
            <a:r>
              <a:rPr lang="en" sz="1300">
                <a:solidFill>
                  <a:schemeClr val="lt1"/>
                </a:solidFill>
              </a:rPr>
              <a:t>'None', marker</a:t>
            </a:r>
            <a:r>
              <a:rPr b="1" lang="en" sz="1300">
                <a:solidFill>
                  <a:schemeClr val="lt1"/>
                </a:solidFill>
              </a:rPr>
              <a:t>=</a:t>
            </a:r>
            <a:r>
              <a:rPr lang="en" sz="1300">
                <a:solidFill>
                  <a:schemeClr val="lt1"/>
                </a:solidFill>
              </a:rPr>
              <a:t>"o", markerfacecolor</a:t>
            </a:r>
            <a:r>
              <a:rPr b="1" lang="en" sz="1300">
                <a:solidFill>
                  <a:schemeClr val="lt1"/>
                </a:solidFill>
              </a:rPr>
              <a:t>=</a:t>
            </a:r>
            <a:r>
              <a:rPr lang="en" sz="1300">
                <a:solidFill>
                  <a:schemeClr val="lt1"/>
                </a:solidFill>
              </a:rPr>
              <a:t>"blue")</a:t>
            </a:r>
            <a:endParaRPr sz="1300">
              <a:solidFill>
                <a:schemeClr val="lt1"/>
              </a:solidFill>
            </a:endParaRPr>
          </a:p>
          <a:p>
            <a:pPr indent="0" lvl="0" marL="0" rtl="0" algn="l">
              <a:spcBef>
                <a:spcPts val="0"/>
              </a:spcBef>
              <a:spcAft>
                <a:spcPts val="0"/>
              </a:spcAft>
              <a:buNone/>
            </a:pPr>
            <a:r>
              <a:t/>
            </a:r>
            <a:endParaRPr i="1" sz="1300">
              <a:solidFill>
                <a:schemeClr val="lt1"/>
              </a:solidFill>
            </a:endParaRPr>
          </a:p>
          <a:p>
            <a:pPr indent="0" lvl="0" marL="0" rtl="0" algn="l">
              <a:spcBef>
                <a:spcPts val="0"/>
              </a:spcBef>
              <a:spcAft>
                <a:spcPts val="0"/>
              </a:spcAft>
              <a:buNone/>
            </a:pPr>
            <a:r>
              <a:rPr i="1" lang="en" sz="1300">
                <a:solidFill>
                  <a:schemeClr val="lt1"/>
                </a:solidFill>
              </a:rPr>
              <a:t>#calculate data for the linear regression line:</a:t>
            </a:r>
            <a:endParaRPr sz="1300">
              <a:solidFill>
                <a:schemeClr val="lt1"/>
              </a:solidFill>
            </a:endParaRPr>
          </a:p>
          <a:p>
            <a:pPr indent="0" lvl="0" marL="0" rtl="0" algn="l">
              <a:spcBef>
                <a:spcPts val="0"/>
              </a:spcBef>
              <a:spcAft>
                <a:spcPts val="0"/>
              </a:spcAft>
              <a:buNone/>
            </a:pPr>
            <a:r>
              <a:rPr lang="en" sz="1300">
                <a:solidFill>
                  <a:schemeClr val="lt1"/>
                </a:solidFill>
              </a:rPr>
              <a:t>data_no_na</a:t>
            </a:r>
            <a:r>
              <a:rPr b="1" lang="en" sz="1300">
                <a:solidFill>
                  <a:schemeClr val="lt1"/>
                </a:solidFill>
              </a:rPr>
              <a:t>=</a:t>
            </a:r>
            <a:r>
              <a:rPr lang="en" sz="1300">
                <a:solidFill>
                  <a:schemeClr val="lt1"/>
                </a:solidFill>
              </a:rPr>
              <a:t>data</a:t>
            </a:r>
            <a:r>
              <a:rPr b="1" lang="en" sz="1300">
                <a:solidFill>
                  <a:schemeClr val="lt1"/>
                </a:solidFill>
              </a:rPr>
              <a:t>.</a:t>
            </a:r>
            <a:r>
              <a:rPr lang="en" sz="1300">
                <a:solidFill>
                  <a:schemeClr val="lt1"/>
                </a:solidFill>
              </a:rPr>
              <a:t>dropna(axis</a:t>
            </a:r>
            <a:r>
              <a:rPr b="1" lang="en" sz="1300">
                <a:solidFill>
                  <a:schemeClr val="lt1"/>
                </a:solidFill>
              </a:rPr>
              <a:t>=</a:t>
            </a:r>
            <a:r>
              <a:rPr lang="en" sz="1300">
                <a:solidFill>
                  <a:schemeClr val="lt1"/>
                </a:solidFill>
              </a:rPr>
              <a:t> 0, how</a:t>
            </a:r>
            <a:r>
              <a:rPr b="1" lang="en" sz="1300">
                <a:solidFill>
                  <a:schemeClr val="lt1"/>
                </a:solidFill>
              </a:rPr>
              <a:t>=</a:t>
            </a:r>
            <a:r>
              <a:rPr lang="en" sz="1300">
                <a:solidFill>
                  <a:schemeClr val="lt1"/>
                </a:solidFill>
              </a:rPr>
              <a:t>'any')</a:t>
            </a:r>
            <a:endParaRPr sz="1300">
              <a:solidFill>
                <a:schemeClr val="lt1"/>
              </a:solidFill>
            </a:endParaRPr>
          </a:p>
          <a:p>
            <a:pPr indent="0" lvl="0" marL="0" rtl="0" algn="l">
              <a:spcBef>
                <a:spcPts val="0"/>
              </a:spcBef>
              <a:spcAft>
                <a:spcPts val="0"/>
              </a:spcAft>
              <a:buNone/>
            </a:pPr>
            <a:r>
              <a:rPr b="1" lang="en" sz="1300">
                <a:solidFill>
                  <a:schemeClr val="lt1"/>
                </a:solidFill>
              </a:rPr>
              <a:t>from</a:t>
            </a:r>
            <a:r>
              <a:rPr lang="en" sz="1300">
                <a:solidFill>
                  <a:schemeClr val="lt1"/>
                </a:solidFill>
              </a:rPr>
              <a:t> scipy </a:t>
            </a:r>
            <a:r>
              <a:rPr b="1" lang="en" sz="1300">
                <a:solidFill>
                  <a:schemeClr val="lt1"/>
                </a:solidFill>
              </a:rPr>
              <a:t>import</a:t>
            </a:r>
            <a:r>
              <a:rPr lang="en" sz="1300">
                <a:solidFill>
                  <a:schemeClr val="lt1"/>
                </a:solidFill>
              </a:rPr>
              <a:t> stats</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slopeAB, interceptAB, r_value, p_value, std_err </a:t>
            </a:r>
            <a:r>
              <a:rPr b="1" lang="en" sz="1300">
                <a:solidFill>
                  <a:schemeClr val="lt1"/>
                </a:solidFill>
              </a:rPr>
              <a:t>=</a:t>
            </a:r>
            <a:r>
              <a:rPr lang="en" sz="1300">
                <a:solidFill>
                  <a:schemeClr val="lt1"/>
                </a:solidFill>
              </a:rPr>
              <a:t> stats</a:t>
            </a:r>
            <a:r>
              <a:rPr b="1" lang="en" sz="1300">
                <a:solidFill>
                  <a:schemeClr val="lt1"/>
                </a:solidFill>
              </a:rPr>
              <a:t>.</a:t>
            </a:r>
            <a:r>
              <a:rPr lang="en" sz="1300">
                <a:solidFill>
                  <a:schemeClr val="lt1"/>
                </a:solidFill>
              </a:rPr>
              <a:t>linregress(data_no_na['size'], data_no_na['AtoB'])</a:t>
            </a:r>
            <a:endParaRPr sz="1300">
              <a:solidFill>
                <a:schemeClr val="lt1"/>
              </a:solidFill>
            </a:endParaRPr>
          </a:p>
          <a:p>
            <a:pPr indent="0" lvl="0" marL="0" rtl="0" algn="l">
              <a:spcBef>
                <a:spcPts val="0"/>
              </a:spcBef>
              <a:spcAft>
                <a:spcPts val="0"/>
              </a:spcAft>
              <a:buNone/>
            </a:pPr>
            <a:r>
              <a:rPr lang="en" sz="1300">
                <a:solidFill>
                  <a:schemeClr val="lt1"/>
                </a:solidFill>
              </a:rPr>
              <a:t>slopeCD, interceptCD, r_value, p_value, std_err </a:t>
            </a:r>
            <a:r>
              <a:rPr b="1" lang="en" sz="1300">
                <a:solidFill>
                  <a:schemeClr val="lt1"/>
                </a:solidFill>
              </a:rPr>
              <a:t>=</a:t>
            </a:r>
            <a:r>
              <a:rPr lang="en" sz="1300">
                <a:solidFill>
                  <a:schemeClr val="lt1"/>
                </a:solidFill>
              </a:rPr>
              <a:t> stats</a:t>
            </a:r>
            <a:r>
              <a:rPr b="1" lang="en" sz="1300">
                <a:solidFill>
                  <a:schemeClr val="lt1"/>
                </a:solidFill>
              </a:rPr>
              <a:t>.</a:t>
            </a:r>
            <a:r>
              <a:rPr lang="en" sz="1300">
                <a:solidFill>
                  <a:schemeClr val="lt1"/>
                </a:solidFill>
              </a:rPr>
              <a:t>linregress(data_no_na['size'], data_no_na['CtoD'])</a:t>
            </a:r>
            <a:endParaRPr sz="1300">
              <a:solidFill>
                <a:schemeClr val="lt1"/>
              </a:solidFill>
            </a:endParaRPr>
          </a:p>
          <a:p>
            <a:pPr indent="0" lvl="0" marL="0" rtl="0" algn="l">
              <a:spcBef>
                <a:spcPts val="0"/>
              </a:spcBef>
              <a:spcAft>
                <a:spcPts val="0"/>
              </a:spcAft>
              <a:buNone/>
            </a:pPr>
            <a:r>
              <a:rPr lang="en" sz="1300">
                <a:solidFill>
                  <a:schemeClr val="lt1"/>
                </a:solidFill>
              </a:rPr>
              <a:t>print(f"Line of best fit for AtoB: slope {slopeAB} and y-intercept {interceptAB} \n \n\</a:t>
            </a:r>
            <a:endParaRPr sz="1300">
              <a:solidFill>
                <a:schemeClr val="lt1"/>
              </a:solidFill>
            </a:endParaRPr>
          </a:p>
          <a:p>
            <a:pPr indent="0" lvl="0" marL="0" rtl="0" algn="l">
              <a:lnSpc>
                <a:spcPct val="110795"/>
              </a:lnSpc>
              <a:spcBef>
                <a:spcPts val="0"/>
              </a:spcBef>
              <a:spcAft>
                <a:spcPts val="0"/>
              </a:spcAft>
              <a:buClr>
                <a:schemeClr val="dk2"/>
              </a:buClr>
              <a:buSzPts val="1100"/>
              <a:buFont typeface="Arial"/>
              <a:buNone/>
            </a:pPr>
            <a:r>
              <a:rPr lang="en" sz="1300">
                <a:solidFill>
                  <a:schemeClr val="lt1"/>
                </a:solidFill>
              </a:rPr>
              <a:t>Line of best fit for CtoD: slope {slopeCD} and y-intercept {interceptCD}")</a:t>
            </a:r>
            <a:endParaRPr sz="1300">
              <a:solidFill>
                <a:schemeClr val="lt1"/>
              </a:solidFill>
            </a:endParaRPr>
          </a:p>
          <a:p>
            <a:pPr indent="0" lvl="0" marL="0" rtl="0" algn="l">
              <a:spcBef>
                <a:spcPts val="0"/>
              </a:spcBef>
              <a:spcAft>
                <a:spcPts val="0"/>
              </a:spcAft>
              <a:buNone/>
            </a:pPr>
            <a:r>
              <a:t/>
            </a:r>
            <a:endParaRPr i="1" sz="13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p:nvPr/>
        </p:nvSpPr>
        <p:spPr>
          <a:xfrm>
            <a:off x="0" y="3190425"/>
            <a:ext cx="9144000" cy="1953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III</a:t>
            </a:r>
            <a:r>
              <a:rPr lang="en" sz="2000">
                <a:solidFill>
                  <a:schemeClr val="dk1"/>
                </a:solidFill>
                <a:latin typeface="Raleway"/>
                <a:ea typeface="Raleway"/>
                <a:cs typeface="Raleway"/>
                <a:sym typeface="Raleway"/>
              </a:rPr>
              <a:t>: </a:t>
            </a:r>
            <a:r>
              <a:rPr lang="en" sz="2000">
                <a:solidFill>
                  <a:schemeClr val="dk2"/>
                </a:solidFill>
                <a:highlight>
                  <a:srgbClr val="FFFFFF"/>
                </a:highlight>
                <a:latin typeface="Raleway"/>
                <a:ea typeface="Raleway"/>
                <a:cs typeface="Raleway"/>
                <a:sym typeface="Raleway"/>
              </a:rPr>
              <a:t>CDF likelihood of occurrence</a:t>
            </a:r>
            <a:endParaRPr sz="2000">
              <a:solidFill>
                <a:schemeClr val="dk2"/>
              </a:solidFill>
              <a:latin typeface="Raleway"/>
              <a:ea typeface="Raleway"/>
              <a:cs typeface="Raleway"/>
              <a:sym typeface="Raleway"/>
            </a:endParaRPr>
          </a:p>
        </p:txBody>
      </p:sp>
      <p:sp>
        <p:nvSpPr>
          <p:cNvPr id="148" name="Google Shape;148;p23"/>
          <p:cNvSpPr txBox="1"/>
          <p:nvPr/>
        </p:nvSpPr>
        <p:spPr>
          <a:xfrm>
            <a:off x="0" y="3001625"/>
            <a:ext cx="9144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2"/>
              </a:buClr>
              <a:buSzPts val="1200"/>
              <a:buFont typeface="Raleway"/>
              <a:buChar char="-"/>
            </a:pPr>
            <a:r>
              <a:t/>
            </a:r>
            <a:endParaRPr sz="1200">
              <a:solidFill>
                <a:schemeClr val="dk2"/>
              </a:solidFill>
              <a:latin typeface="Raleway"/>
              <a:ea typeface="Raleway"/>
              <a:cs typeface="Raleway"/>
              <a:sym typeface="Raleway"/>
            </a:endParaRPr>
          </a:p>
        </p:txBody>
      </p:sp>
      <p:pic>
        <p:nvPicPr>
          <p:cNvPr id="149" name="Google Shape;149;p23"/>
          <p:cNvPicPr preferRelativeResize="0"/>
          <p:nvPr/>
        </p:nvPicPr>
        <p:blipFill>
          <a:blip r:embed="rId3">
            <a:alphaModFix/>
          </a:blip>
          <a:stretch>
            <a:fillRect/>
          </a:stretch>
        </p:blipFill>
        <p:spPr>
          <a:xfrm>
            <a:off x="128125" y="492600"/>
            <a:ext cx="8743925" cy="2581825"/>
          </a:xfrm>
          <a:prstGeom prst="rect">
            <a:avLst/>
          </a:prstGeom>
          <a:noFill/>
          <a:ln>
            <a:noFill/>
          </a:ln>
        </p:spPr>
      </p:pic>
      <p:sp>
        <p:nvSpPr>
          <p:cNvPr id="150" name="Google Shape;150;p23"/>
          <p:cNvSpPr txBox="1"/>
          <p:nvPr/>
        </p:nvSpPr>
        <p:spPr>
          <a:xfrm>
            <a:off x="0" y="3190425"/>
            <a:ext cx="9144000" cy="170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en" sz="2000">
                <a:solidFill>
                  <a:schemeClr val="dk2"/>
                </a:solidFill>
                <a:latin typeface="Raleway"/>
                <a:ea typeface="Raleway"/>
                <a:cs typeface="Raleway"/>
                <a:sym typeface="Raleway"/>
              </a:rPr>
              <a:t>Observation:</a:t>
            </a:r>
            <a:endParaRPr b="1" sz="2000">
              <a:solidFill>
                <a:schemeClr val="dk2"/>
              </a:solidFill>
              <a:latin typeface="Raleway"/>
              <a:ea typeface="Raleway"/>
              <a:cs typeface="Raleway"/>
              <a:sym typeface="Raleway"/>
            </a:endParaRPr>
          </a:p>
          <a:p>
            <a:pPr indent="-323850" lvl="0" marL="457200" rtl="0" algn="l">
              <a:lnSpc>
                <a:spcPct val="115000"/>
              </a:lnSpc>
              <a:spcBef>
                <a:spcPts val="110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AtoB: 50% of the delays last for less than ~26ms, while 95% of the delays are less than ~45ms for packages up to 1.5kBit.</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CtoD: 50% of the delays last for less than ~34ms, while 95% of the delays are less than ~48ms.</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AtoD: 50% of the delays last for less than ~60ms, while 95% of the delays are less than ~94ms.</a:t>
            </a:r>
            <a:endParaRPr sz="15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256200" y="342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Python Code sample:</a:t>
            </a:r>
            <a:endParaRPr>
              <a:solidFill>
                <a:schemeClr val="accent5"/>
              </a:solidFill>
            </a:endParaRPr>
          </a:p>
        </p:txBody>
      </p:sp>
      <p:sp>
        <p:nvSpPr>
          <p:cNvPr id="156" name="Google Shape;156;p24"/>
          <p:cNvSpPr txBox="1"/>
          <p:nvPr/>
        </p:nvSpPr>
        <p:spPr>
          <a:xfrm>
            <a:off x="256200" y="584700"/>
            <a:ext cx="8466000" cy="51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600">
              <a:solidFill>
                <a:schemeClr val="lt1"/>
              </a:solidFill>
            </a:endParaRPr>
          </a:p>
          <a:p>
            <a:pPr indent="0" lvl="0" marL="0" rtl="0" algn="l">
              <a:spcBef>
                <a:spcPts val="0"/>
              </a:spcBef>
              <a:spcAft>
                <a:spcPts val="0"/>
              </a:spcAft>
              <a:buNone/>
            </a:pPr>
            <a:r>
              <a:rPr i="1" lang="en" sz="1300">
                <a:solidFill>
                  <a:schemeClr val="lt1"/>
                </a:solidFill>
              </a:rPr>
              <a:t>#Likelihood of occurrence of each delay/loss.</a:t>
            </a:r>
            <a:endParaRPr i="1" sz="1300">
              <a:solidFill>
                <a:schemeClr val="lt1"/>
              </a:solidFill>
            </a:endParaRPr>
          </a:p>
          <a:p>
            <a:pPr indent="0" lvl="0" marL="0" rtl="0" algn="l">
              <a:spcBef>
                <a:spcPts val="0"/>
              </a:spcBef>
              <a:spcAft>
                <a:spcPts val="0"/>
              </a:spcAft>
              <a:buNone/>
            </a:pPr>
            <a:r>
              <a:rPr i="1" lang="en" sz="1300">
                <a:solidFill>
                  <a:schemeClr val="lt1"/>
                </a:solidFill>
              </a:rPr>
              <a:t># KDE plot : </a:t>
            </a:r>
            <a:r>
              <a:rPr lang="en" sz="1200">
                <a:solidFill>
                  <a:schemeClr val="lt1"/>
                </a:solidFill>
              </a:rPr>
              <a:t>kernel density estimation (KDE) is a non-parametric way to estimate the probability density function (PDF) of # a random variable</a:t>
            </a:r>
            <a:endParaRPr i="1"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fig, ax </a:t>
            </a:r>
            <a:r>
              <a:rPr b="1" lang="en" sz="1300">
                <a:solidFill>
                  <a:schemeClr val="lt1"/>
                </a:solidFill>
              </a:rPr>
              <a:t>=</a:t>
            </a:r>
            <a:r>
              <a:rPr lang="en" sz="1300">
                <a:solidFill>
                  <a:schemeClr val="lt1"/>
                </a:solidFill>
              </a:rPr>
              <a:t> plt</a:t>
            </a:r>
            <a:r>
              <a:rPr b="1" lang="en" sz="1300">
                <a:solidFill>
                  <a:schemeClr val="lt1"/>
                </a:solidFill>
              </a:rPr>
              <a:t>.</a:t>
            </a:r>
            <a:r>
              <a:rPr lang="en" sz="1300">
                <a:solidFill>
                  <a:schemeClr val="lt1"/>
                </a:solidFill>
              </a:rPr>
              <a:t>subplots(figsize</a:t>
            </a:r>
            <a:r>
              <a:rPr b="1" lang="en" sz="1300">
                <a:solidFill>
                  <a:schemeClr val="lt1"/>
                </a:solidFill>
              </a:rPr>
              <a:t>=</a:t>
            </a:r>
            <a:r>
              <a:rPr lang="en" sz="1300">
                <a:solidFill>
                  <a:schemeClr val="lt1"/>
                </a:solidFill>
              </a:rPr>
              <a:t>[15,4])</a:t>
            </a:r>
            <a:endParaRPr sz="1300">
              <a:solidFill>
                <a:schemeClr val="lt1"/>
              </a:solidFill>
            </a:endParaRPr>
          </a:p>
          <a:p>
            <a:pPr indent="0" lvl="0" marL="0" rtl="0" algn="l">
              <a:spcBef>
                <a:spcPts val="0"/>
              </a:spcBef>
              <a:spcAft>
                <a:spcPts val="0"/>
              </a:spcAft>
              <a:buNone/>
            </a:pPr>
            <a:r>
              <a:rPr lang="en" sz="1300">
                <a:solidFill>
                  <a:schemeClr val="lt1"/>
                </a:solidFill>
              </a:rPr>
              <a:t>ax</a:t>
            </a:r>
            <a:r>
              <a:rPr b="1" lang="en" sz="1300">
                <a:solidFill>
                  <a:schemeClr val="lt1"/>
                </a:solidFill>
              </a:rPr>
              <a:t>.</a:t>
            </a:r>
            <a:r>
              <a:rPr lang="en" sz="1300">
                <a:solidFill>
                  <a:schemeClr val="lt1"/>
                </a:solidFill>
              </a:rPr>
              <a:t>get_title(loc</a:t>
            </a:r>
            <a:r>
              <a:rPr b="1" lang="en" sz="1300">
                <a:solidFill>
                  <a:schemeClr val="lt1"/>
                </a:solidFill>
              </a:rPr>
              <a:t>=</a:t>
            </a:r>
            <a:r>
              <a:rPr lang="en" sz="1300">
                <a:solidFill>
                  <a:schemeClr val="lt1"/>
                </a:solidFill>
              </a:rPr>
              <a:t>"center")</a:t>
            </a:r>
            <a:endParaRPr sz="1300">
              <a:solidFill>
                <a:schemeClr val="lt1"/>
              </a:solidFill>
            </a:endParaRPr>
          </a:p>
          <a:p>
            <a:pPr indent="0" lvl="0" marL="0" rtl="0" algn="l">
              <a:spcBef>
                <a:spcPts val="0"/>
              </a:spcBef>
              <a:spcAft>
                <a:spcPts val="0"/>
              </a:spcAft>
              <a:buNone/>
            </a:pPr>
            <a:r>
              <a:rPr lang="en" sz="1300">
                <a:solidFill>
                  <a:schemeClr val="lt1"/>
                </a:solidFill>
              </a:rPr>
              <a:t>ax</a:t>
            </a:r>
            <a:r>
              <a:rPr b="1" lang="en" sz="1300">
                <a:solidFill>
                  <a:schemeClr val="lt1"/>
                </a:solidFill>
              </a:rPr>
              <a:t>.</a:t>
            </a:r>
            <a:r>
              <a:rPr lang="en" sz="1300">
                <a:solidFill>
                  <a:schemeClr val="lt1"/>
                </a:solidFill>
              </a:rPr>
              <a:t>set_title('Cumulative Probability')</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sns</a:t>
            </a:r>
            <a:r>
              <a:rPr b="1" lang="en" sz="1300">
                <a:solidFill>
                  <a:schemeClr val="lt1"/>
                </a:solidFill>
              </a:rPr>
              <a:t>.</a:t>
            </a:r>
            <a:r>
              <a:rPr lang="en" sz="1300">
                <a:solidFill>
                  <a:schemeClr val="lt1"/>
                </a:solidFill>
              </a:rPr>
              <a:t>kdeplot(data </a:t>
            </a:r>
            <a:r>
              <a:rPr b="1" lang="en" sz="1300">
                <a:solidFill>
                  <a:schemeClr val="lt1"/>
                </a:solidFill>
              </a:rPr>
              <a:t>=</a:t>
            </a:r>
            <a:r>
              <a:rPr lang="en" sz="1300">
                <a:solidFill>
                  <a:schemeClr val="lt1"/>
                </a:solidFill>
              </a:rPr>
              <a:t> data['AtoB'], cumulative </a:t>
            </a:r>
            <a:r>
              <a:rPr b="1" lang="en" sz="1300">
                <a:solidFill>
                  <a:schemeClr val="lt1"/>
                </a:solidFill>
              </a:rPr>
              <a:t>=</a:t>
            </a:r>
            <a:r>
              <a:rPr lang="en" sz="1300">
                <a:solidFill>
                  <a:schemeClr val="lt1"/>
                </a:solidFill>
              </a:rPr>
              <a:t> </a:t>
            </a:r>
            <a:r>
              <a:rPr b="1" lang="en" sz="1300">
                <a:solidFill>
                  <a:schemeClr val="lt1"/>
                </a:solidFill>
              </a:rPr>
              <a:t>True</a:t>
            </a:r>
            <a:r>
              <a:rPr lang="en" sz="1300">
                <a:solidFill>
                  <a:schemeClr val="lt1"/>
                </a:solidFill>
              </a:rPr>
              <a:t>, label </a:t>
            </a:r>
            <a:r>
              <a:rPr b="1" lang="en" sz="1300">
                <a:solidFill>
                  <a:schemeClr val="lt1"/>
                </a:solidFill>
              </a:rPr>
              <a:t>=</a:t>
            </a:r>
            <a:r>
              <a:rPr lang="en" sz="1300">
                <a:solidFill>
                  <a:schemeClr val="lt1"/>
                </a:solidFill>
              </a:rPr>
              <a:t> 'AtoB', color</a:t>
            </a:r>
            <a:r>
              <a:rPr b="1" lang="en" sz="1300">
                <a:solidFill>
                  <a:schemeClr val="lt1"/>
                </a:solidFill>
              </a:rPr>
              <a:t>=</a:t>
            </a:r>
            <a:r>
              <a:rPr lang="en" sz="1300">
                <a:solidFill>
                  <a:schemeClr val="lt1"/>
                </a:solidFill>
              </a:rPr>
              <a:t>'blue')</a:t>
            </a:r>
            <a:endParaRPr sz="1300">
              <a:solidFill>
                <a:schemeClr val="lt1"/>
              </a:solidFill>
            </a:endParaRPr>
          </a:p>
          <a:p>
            <a:pPr indent="0" lvl="0" marL="0" rtl="0" algn="l">
              <a:spcBef>
                <a:spcPts val="0"/>
              </a:spcBef>
              <a:spcAft>
                <a:spcPts val="0"/>
              </a:spcAft>
              <a:buNone/>
            </a:pPr>
            <a:r>
              <a:rPr lang="en" sz="1300">
                <a:solidFill>
                  <a:schemeClr val="lt1"/>
                </a:solidFill>
              </a:rPr>
              <a:t>sns</a:t>
            </a:r>
            <a:r>
              <a:rPr b="1" lang="en" sz="1300">
                <a:solidFill>
                  <a:schemeClr val="lt1"/>
                </a:solidFill>
              </a:rPr>
              <a:t>.</a:t>
            </a:r>
            <a:r>
              <a:rPr lang="en" sz="1300">
                <a:solidFill>
                  <a:schemeClr val="lt1"/>
                </a:solidFill>
              </a:rPr>
              <a:t>kdeplot(data </a:t>
            </a:r>
            <a:r>
              <a:rPr b="1" lang="en" sz="1300">
                <a:solidFill>
                  <a:schemeClr val="lt1"/>
                </a:solidFill>
              </a:rPr>
              <a:t>=</a:t>
            </a:r>
            <a:r>
              <a:rPr lang="en" sz="1300">
                <a:solidFill>
                  <a:schemeClr val="lt1"/>
                </a:solidFill>
              </a:rPr>
              <a:t> data['BtoC'], cumulative </a:t>
            </a:r>
            <a:r>
              <a:rPr b="1" lang="en" sz="1300">
                <a:solidFill>
                  <a:schemeClr val="lt1"/>
                </a:solidFill>
              </a:rPr>
              <a:t>=</a:t>
            </a:r>
            <a:r>
              <a:rPr lang="en" sz="1300">
                <a:solidFill>
                  <a:schemeClr val="lt1"/>
                </a:solidFill>
              </a:rPr>
              <a:t> </a:t>
            </a:r>
            <a:r>
              <a:rPr b="1" lang="en" sz="1300">
                <a:solidFill>
                  <a:schemeClr val="lt1"/>
                </a:solidFill>
              </a:rPr>
              <a:t>True</a:t>
            </a:r>
            <a:r>
              <a:rPr lang="en" sz="1300">
                <a:solidFill>
                  <a:schemeClr val="lt1"/>
                </a:solidFill>
              </a:rPr>
              <a:t>, label </a:t>
            </a:r>
            <a:r>
              <a:rPr b="1" lang="en" sz="1300">
                <a:solidFill>
                  <a:schemeClr val="lt1"/>
                </a:solidFill>
              </a:rPr>
              <a:t>=</a:t>
            </a:r>
            <a:r>
              <a:rPr lang="en" sz="1300">
                <a:solidFill>
                  <a:schemeClr val="lt1"/>
                </a:solidFill>
              </a:rPr>
              <a:t> 'BtoC', color</a:t>
            </a:r>
            <a:r>
              <a:rPr b="1" lang="en" sz="1300">
                <a:solidFill>
                  <a:schemeClr val="lt1"/>
                </a:solidFill>
              </a:rPr>
              <a:t>=</a:t>
            </a:r>
            <a:r>
              <a:rPr lang="en" sz="1300">
                <a:solidFill>
                  <a:schemeClr val="lt1"/>
                </a:solidFill>
              </a:rPr>
              <a:t>'green')</a:t>
            </a:r>
            <a:endParaRPr sz="1300">
              <a:solidFill>
                <a:schemeClr val="lt1"/>
              </a:solidFill>
            </a:endParaRPr>
          </a:p>
          <a:p>
            <a:pPr indent="0" lvl="0" marL="0" rtl="0" algn="l">
              <a:spcBef>
                <a:spcPts val="0"/>
              </a:spcBef>
              <a:spcAft>
                <a:spcPts val="0"/>
              </a:spcAft>
              <a:buNone/>
            </a:pPr>
            <a:r>
              <a:rPr lang="en" sz="1300">
                <a:solidFill>
                  <a:schemeClr val="lt1"/>
                </a:solidFill>
              </a:rPr>
              <a:t>sns</a:t>
            </a:r>
            <a:r>
              <a:rPr b="1" lang="en" sz="1300">
                <a:solidFill>
                  <a:schemeClr val="lt1"/>
                </a:solidFill>
              </a:rPr>
              <a:t>.</a:t>
            </a:r>
            <a:r>
              <a:rPr lang="en" sz="1300">
                <a:solidFill>
                  <a:schemeClr val="lt1"/>
                </a:solidFill>
              </a:rPr>
              <a:t>kdeplot(data </a:t>
            </a:r>
            <a:r>
              <a:rPr b="1" lang="en" sz="1300">
                <a:solidFill>
                  <a:schemeClr val="lt1"/>
                </a:solidFill>
              </a:rPr>
              <a:t>=</a:t>
            </a:r>
            <a:r>
              <a:rPr lang="en" sz="1300">
                <a:solidFill>
                  <a:schemeClr val="lt1"/>
                </a:solidFill>
              </a:rPr>
              <a:t> data['CtoD'], cumulative </a:t>
            </a:r>
            <a:r>
              <a:rPr b="1" lang="en" sz="1300">
                <a:solidFill>
                  <a:schemeClr val="lt1"/>
                </a:solidFill>
              </a:rPr>
              <a:t>=</a:t>
            </a:r>
            <a:r>
              <a:rPr lang="en" sz="1300">
                <a:solidFill>
                  <a:schemeClr val="lt1"/>
                </a:solidFill>
              </a:rPr>
              <a:t> </a:t>
            </a:r>
            <a:r>
              <a:rPr b="1" lang="en" sz="1300">
                <a:solidFill>
                  <a:schemeClr val="lt1"/>
                </a:solidFill>
              </a:rPr>
              <a:t>True</a:t>
            </a:r>
            <a:r>
              <a:rPr lang="en" sz="1300">
                <a:solidFill>
                  <a:schemeClr val="lt1"/>
                </a:solidFill>
              </a:rPr>
              <a:t>, label </a:t>
            </a:r>
            <a:r>
              <a:rPr b="1" lang="en" sz="1300">
                <a:solidFill>
                  <a:schemeClr val="lt1"/>
                </a:solidFill>
              </a:rPr>
              <a:t>=</a:t>
            </a:r>
            <a:r>
              <a:rPr lang="en" sz="1300">
                <a:solidFill>
                  <a:schemeClr val="lt1"/>
                </a:solidFill>
              </a:rPr>
              <a:t> 'CtoD', color</a:t>
            </a:r>
            <a:r>
              <a:rPr b="1" lang="en" sz="1300">
                <a:solidFill>
                  <a:schemeClr val="lt1"/>
                </a:solidFill>
              </a:rPr>
              <a:t>=</a:t>
            </a:r>
            <a:r>
              <a:rPr lang="en" sz="1300">
                <a:solidFill>
                  <a:schemeClr val="lt1"/>
                </a:solidFill>
              </a:rPr>
              <a:t>'red')</a:t>
            </a:r>
            <a:endParaRPr sz="1300">
              <a:solidFill>
                <a:schemeClr val="lt1"/>
              </a:solidFill>
            </a:endParaRPr>
          </a:p>
          <a:p>
            <a:pPr indent="0" lvl="0" marL="0" rtl="0" algn="l">
              <a:spcBef>
                <a:spcPts val="0"/>
              </a:spcBef>
              <a:spcAft>
                <a:spcPts val="0"/>
              </a:spcAft>
              <a:buNone/>
            </a:pPr>
            <a:r>
              <a:rPr lang="en" sz="1300">
                <a:solidFill>
                  <a:schemeClr val="lt1"/>
                </a:solidFill>
              </a:rPr>
              <a:t>sns</a:t>
            </a:r>
            <a:r>
              <a:rPr b="1" lang="en" sz="1300">
                <a:solidFill>
                  <a:schemeClr val="lt1"/>
                </a:solidFill>
              </a:rPr>
              <a:t>.</a:t>
            </a:r>
            <a:r>
              <a:rPr lang="en" sz="1300">
                <a:solidFill>
                  <a:schemeClr val="lt1"/>
                </a:solidFill>
              </a:rPr>
              <a:t>kdeplot(data </a:t>
            </a:r>
            <a:r>
              <a:rPr b="1" lang="en" sz="1300">
                <a:solidFill>
                  <a:schemeClr val="lt1"/>
                </a:solidFill>
              </a:rPr>
              <a:t>=</a:t>
            </a:r>
            <a:r>
              <a:rPr lang="en" sz="1300">
                <a:solidFill>
                  <a:schemeClr val="lt1"/>
                </a:solidFill>
              </a:rPr>
              <a:t> data['AtoD'], cumulative </a:t>
            </a:r>
            <a:r>
              <a:rPr b="1" lang="en" sz="1300">
                <a:solidFill>
                  <a:schemeClr val="lt1"/>
                </a:solidFill>
              </a:rPr>
              <a:t>=</a:t>
            </a:r>
            <a:r>
              <a:rPr lang="en" sz="1300">
                <a:solidFill>
                  <a:schemeClr val="lt1"/>
                </a:solidFill>
              </a:rPr>
              <a:t> </a:t>
            </a:r>
            <a:r>
              <a:rPr b="1" lang="en" sz="1300">
                <a:solidFill>
                  <a:schemeClr val="lt1"/>
                </a:solidFill>
              </a:rPr>
              <a:t>True</a:t>
            </a:r>
            <a:r>
              <a:rPr lang="en" sz="1300">
                <a:solidFill>
                  <a:schemeClr val="lt1"/>
                </a:solidFill>
              </a:rPr>
              <a:t>, label </a:t>
            </a:r>
            <a:r>
              <a:rPr b="1" lang="en" sz="1300">
                <a:solidFill>
                  <a:schemeClr val="lt1"/>
                </a:solidFill>
              </a:rPr>
              <a:t>=</a:t>
            </a:r>
            <a:r>
              <a:rPr lang="en" sz="1300">
                <a:solidFill>
                  <a:schemeClr val="lt1"/>
                </a:solidFill>
              </a:rPr>
              <a:t> 'AtoD', color</a:t>
            </a:r>
            <a:r>
              <a:rPr b="1" lang="en" sz="1300">
                <a:solidFill>
                  <a:schemeClr val="lt1"/>
                </a:solidFill>
              </a:rPr>
              <a:t>=</a:t>
            </a:r>
            <a:r>
              <a:rPr lang="en" sz="1300">
                <a:solidFill>
                  <a:schemeClr val="lt1"/>
                </a:solidFill>
              </a:rPr>
              <a:t>'orange')</a:t>
            </a:r>
            <a:endParaRPr sz="1300">
              <a:solidFill>
                <a:schemeClr val="lt1"/>
              </a:solidFill>
            </a:endParaRPr>
          </a:p>
          <a:p>
            <a:pPr indent="0" lvl="0" marL="0" rtl="0" algn="l">
              <a:spcBef>
                <a:spcPts val="0"/>
              </a:spcBef>
              <a:spcAft>
                <a:spcPts val="0"/>
              </a:spcAft>
              <a:buNone/>
            </a:pPr>
            <a:r>
              <a:rPr lang="en" sz="1300">
                <a:solidFill>
                  <a:schemeClr val="lt1"/>
                </a:solidFill>
              </a:rPr>
              <a:t>plt</a:t>
            </a:r>
            <a:r>
              <a:rPr b="1" lang="en" sz="1300">
                <a:solidFill>
                  <a:schemeClr val="lt1"/>
                </a:solidFill>
              </a:rPr>
              <a:t>.</a:t>
            </a:r>
            <a:r>
              <a:rPr lang="en" sz="1300">
                <a:solidFill>
                  <a:schemeClr val="lt1"/>
                </a:solidFill>
              </a:rPr>
              <a:t>axhline(y</a:t>
            </a:r>
            <a:r>
              <a:rPr b="1" lang="en" sz="1300">
                <a:solidFill>
                  <a:schemeClr val="lt1"/>
                </a:solidFill>
              </a:rPr>
              <a:t>=</a:t>
            </a:r>
            <a:r>
              <a:rPr lang="en" sz="1300">
                <a:solidFill>
                  <a:schemeClr val="lt1"/>
                </a:solidFill>
              </a:rPr>
              <a:t>0.95, color</a:t>
            </a:r>
            <a:r>
              <a:rPr b="1" lang="en" sz="1300">
                <a:solidFill>
                  <a:schemeClr val="lt1"/>
                </a:solidFill>
              </a:rPr>
              <a:t>=</a:t>
            </a:r>
            <a:r>
              <a:rPr lang="en" sz="1300">
                <a:solidFill>
                  <a:schemeClr val="lt1"/>
                </a:solidFill>
              </a:rPr>
              <a:t>'black', ls</a:t>
            </a:r>
            <a:r>
              <a:rPr b="1" lang="en" sz="1300">
                <a:solidFill>
                  <a:schemeClr val="lt1"/>
                </a:solidFill>
              </a:rPr>
              <a:t>=</a:t>
            </a:r>
            <a:r>
              <a:rPr lang="en" sz="1300">
                <a:solidFill>
                  <a:schemeClr val="lt1"/>
                </a:solidFill>
              </a:rPr>
              <a:t>'--')</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ax</a:t>
            </a:r>
            <a:r>
              <a:rPr b="1" lang="en" sz="1300">
                <a:solidFill>
                  <a:schemeClr val="lt1"/>
                </a:solidFill>
              </a:rPr>
              <a:t>.</a:t>
            </a:r>
            <a:r>
              <a:rPr lang="en" sz="1300">
                <a:solidFill>
                  <a:schemeClr val="lt1"/>
                </a:solidFill>
              </a:rPr>
              <a:t>set_xlim(0, 0.12)</a:t>
            </a:r>
            <a:endParaRPr sz="1300">
              <a:solidFill>
                <a:schemeClr val="lt1"/>
              </a:solidFill>
            </a:endParaRPr>
          </a:p>
          <a:p>
            <a:pPr indent="0" lvl="0" marL="0" rtl="0" algn="l">
              <a:spcBef>
                <a:spcPts val="0"/>
              </a:spcBef>
              <a:spcAft>
                <a:spcPts val="0"/>
              </a:spcAft>
              <a:buNone/>
            </a:pPr>
            <a:r>
              <a:rPr lang="en" sz="1300">
                <a:solidFill>
                  <a:schemeClr val="lt1"/>
                </a:solidFill>
              </a:rPr>
              <a:t>ax</a:t>
            </a:r>
            <a:r>
              <a:rPr b="1" lang="en" sz="1300">
                <a:solidFill>
                  <a:schemeClr val="lt1"/>
                </a:solidFill>
              </a:rPr>
              <a:t>.</a:t>
            </a:r>
            <a:r>
              <a:rPr lang="en" sz="1300">
                <a:solidFill>
                  <a:schemeClr val="lt1"/>
                </a:solidFill>
              </a:rPr>
              <a:t>set_xticks(np</a:t>
            </a:r>
            <a:r>
              <a:rPr b="1" lang="en" sz="1300">
                <a:solidFill>
                  <a:schemeClr val="lt1"/>
                </a:solidFill>
              </a:rPr>
              <a:t>.</a:t>
            </a:r>
            <a:r>
              <a:rPr lang="en" sz="1300">
                <a:solidFill>
                  <a:schemeClr val="lt1"/>
                </a:solidFill>
              </a:rPr>
              <a:t>arange(</a:t>
            </a:r>
            <a:r>
              <a:rPr b="1" lang="en" sz="1300">
                <a:solidFill>
                  <a:schemeClr val="lt1"/>
                </a:solidFill>
              </a:rPr>
              <a:t>-</a:t>
            </a:r>
            <a:r>
              <a:rPr lang="en" sz="1300">
                <a:solidFill>
                  <a:schemeClr val="lt1"/>
                </a:solidFill>
              </a:rPr>
              <a:t>0.01, 0.12, 0.01))</a:t>
            </a:r>
            <a:endParaRPr sz="1300">
              <a:solidFill>
                <a:schemeClr val="lt1"/>
              </a:solidFill>
            </a:endParaRPr>
          </a:p>
          <a:p>
            <a:pPr indent="0" lvl="0" marL="0" rtl="0" algn="l">
              <a:spcBef>
                <a:spcPts val="0"/>
              </a:spcBef>
              <a:spcAft>
                <a:spcPts val="0"/>
              </a:spcAft>
              <a:buNone/>
            </a:pPr>
            <a:r>
              <a:rPr lang="en" sz="1300">
                <a:solidFill>
                  <a:schemeClr val="lt1"/>
                </a:solidFill>
              </a:rPr>
              <a:t>ax</a:t>
            </a:r>
            <a:r>
              <a:rPr b="1" lang="en" sz="1300">
                <a:solidFill>
                  <a:schemeClr val="lt1"/>
                </a:solidFill>
              </a:rPr>
              <a:t>.</a:t>
            </a:r>
            <a:r>
              <a:rPr lang="en" sz="1300">
                <a:solidFill>
                  <a:schemeClr val="lt1"/>
                </a:solidFill>
              </a:rPr>
              <a:t>set_yticks(np</a:t>
            </a:r>
            <a:r>
              <a:rPr b="1" lang="en" sz="1300">
                <a:solidFill>
                  <a:schemeClr val="lt1"/>
                </a:solidFill>
              </a:rPr>
              <a:t>.</a:t>
            </a:r>
            <a:r>
              <a:rPr lang="en" sz="1300">
                <a:solidFill>
                  <a:schemeClr val="lt1"/>
                </a:solidFill>
              </a:rPr>
              <a:t>arange(0, 1.1, 0.1))</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plt</a:t>
            </a:r>
            <a:r>
              <a:rPr b="1" lang="en" sz="1300">
                <a:solidFill>
                  <a:schemeClr val="lt1"/>
                </a:solidFill>
              </a:rPr>
              <a:t>.</a:t>
            </a:r>
            <a:r>
              <a:rPr lang="en" sz="1300">
                <a:solidFill>
                  <a:schemeClr val="lt1"/>
                </a:solidFill>
              </a:rPr>
              <a:t>grid()</a:t>
            </a:r>
            <a:endParaRPr sz="1300">
              <a:solidFill>
                <a:schemeClr val="lt1"/>
              </a:solidFill>
            </a:endParaRPr>
          </a:p>
          <a:p>
            <a:pPr indent="0" lvl="0" marL="0" rtl="0" algn="l">
              <a:lnSpc>
                <a:spcPct val="110795"/>
              </a:lnSpc>
              <a:spcBef>
                <a:spcPts val="0"/>
              </a:spcBef>
              <a:spcAft>
                <a:spcPts val="0"/>
              </a:spcAft>
              <a:buClr>
                <a:schemeClr val="dk2"/>
              </a:buClr>
              <a:buSzPts val="1100"/>
              <a:buFont typeface="Arial"/>
              <a:buNone/>
            </a:pPr>
            <a:r>
              <a:rPr lang="en" sz="1300">
                <a:solidFill>
                  <a:schemeClr val="lt1"/>
                </a:solidFill>
              </a:rPr>
              <a:t>plt</a:t>
            </a:r>
            <a:r>
              <a:rPr b="1" lang="en" sz="1300">
                <a:solidFill>
                  <a:schemeClr val="lt1"/>
                </a:solidFill>
              </a:rPr>
              <a:t>.</a:t>
            </a:r>
            <a:r>
              <a:rPr lang="en" sz="1300">
                <a:solidFill>
                  <a:schemeClr val="lt1"/>
                </a:solidFill>
              </a:rPr>
              <a:t>show()</a:t>
            </a:r>
            <a:endParaRPr sz="1300">
              <a:solidFill>
                <a:schemeClr val="lt1"/>
              </a:solidFill>
            </a:endParaRPr>
          </a:p>
          <a:p>
            <a:pPr indent="0" lvl="0" marL="0" rtl="0" algn="l">
              <a:spcBef>
                <a:spcPts val="0"/>
              </a:spcBef>
              <a:spcAft>
                <a:spcPts val="0"/>
              </a:spcAft>
              <a:buNone/>
            </a:pPr>
            <a:r>
              <a:t/>
            </a:r>
            <a:endParaRPr i="1" sz="16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2" name="Google Shape;162;p2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3" name="Google Shape;163;p25"/>
          <p:cNvSpPr txBox="1"/>
          <p:nvPr/>
        </p:nvSpPr>
        <p:spPr>
          <a:xfrm>
            <a:off x="3465150" y="1678000"/>
            <a:ext cx="220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Dataset 2</a:t>
            </a:r>
            <a:endParaRPr b="1" sz="3000">
              <a:solidFill>
                <a:schemeClr val="lt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256200" y="1104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Dataset 2: </a:t>
            </a:r>
            <a:r>
              <a:rPr lang="en" sz="3000">
                <a:solidFill>
                  <a:schemeClr val="accent5"/>
                </a:solidFill>
              </a:rPr>
              <a:t>piecewise</a:t>
            </a:r>
            <a:r>
              <a:rPr lang="en" sz="3000">
                <a:solidFill>
                  <a:schemeClr val="accent5"/>
                </a:solidFill>
              </a:rPr>
              <a:t> time - stationary</a:t>
            </a:r>
            <a:endParaRPr>
              <a:solidFill>
                <a:schemeClr val="accent5"/>
              </a:solidFill>
            </a:endParaRPr>
          </a:p>
        </p:txBody>
      </p:sp>
      <p:pic>
        <p:nvPicPr>
          <p:cNvPr id="169" name="Google Shape;169;p26"/>
          <p:cNvPicPr preferRelativeResize="0"/>
          <p:nvPr/>
        </p:nvPicPr>
        <p:blipFill>
          <a:blip r:embed="rId3">
            <a:alphaModFix/>
          </a:blip>
          <a:stretch>
            <a:fillRect/>
          </a:stretch>
        </p:blipFill>
        <p:spPr>
          <a:xfrm>
            <a:off x="152400" y="751275"/>
            <a:ext cx="8869225" cy="2884575"/>
          </a:xfrm>
          <a:prstGeom prst="rect">
            <a:avLst/>
          </a:prstGeom>
          <a:noFill/>
          <a:ln>
            <a:noFill/>
          </a:ln>
        </p:spPr>
      </p:pic>
      <p:pic>
        <p:nvPicPr>
          <p:cNvPr id="170" name="Google Shape;170;p26"/>
          <p:cNvPicPr preferRelativeResize="0"/>
          <p:nvPr/>
        </p:nvPicPr>
        <p:blipFill>
          <a:blip r:embed="rId4">
            <a:alphaModFix/>
          </a:blip>
          <a:stretch>
            <a:fillRect/>
          </a:stretch>
        </p:blipFill>
        <p:spPr>
          <a:xfrm>
            <a:off x="2167663" y="3739725"/>
            <a:ext cx="4838700" cy="112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a:t>
            </a:r>
            <a:r>
              <a:rPr lang="en" sz="2000">
                <a:solidFill>
                  <a:schemeClr val="dk1"/>
                </a:solidFill>
                <a:latin typeface="Raleway"/>
                <a:ea typeface="Raleway"/>
                <a:cs typeface="Raleway"/>
                <a:sym typeface="Raleway"/>
              </a:rPr>
              <a:t>:</a:t>
            </a:r>
            <a:r>
              <a:rPr lang="en" sz="2000">
                <a:solidFill>
                  <a:schemeClr val="dk2"/>
                </a:solidFill>
                <a:latin typeface="Raleway"/>
                <a:ea typeface="Raleway"/>
                <a:cs typeface="Raleway"/>
                <a:sym typeface="Raleway"/>
              </a:rPr>
              <a:t> </a:t>
            </a:r>
            <a:r>
              <a:rPr lang="en" sz="1700">
                <a:solidFill>
                  <a:schemeClr val="dk2"/>
                </a:solidFill>
                <a:latin typeface="Raleway"/>
                <a:ea typeface="Raleway"/>
                <a:cs typeface="Raleway"/>
                <a:sym typeface="Raleway"/>
              </a:rPr>
              <a:t>data split into three segments and NA values isolated</a:t>
            </a:r>
            <a:endParaRPr sz="1100">
              <a:solidFill>
                <a:schemeClr val="dk2"/>
              </a:solidFill>
            </a:endParaRPr>
          </a:p>
        </p:txBody>
      </p:sp>
      <p:pic>
        <p:nvPicPr>
          <p:cNvPr id="176" name="Google Shape;176;p27"/>
          <p:cNvPicPr preferRelativeResize="0"/>
          <p:nvPr/>
        </p:nvPicPr>
        <p:blipFill>
          <a:blip r:embed="rId3">
            <a:alphaModFix/>
          </a:blip>
          <a:stretch>
            <a:fillRect/>
          </a:stretch>
        </p:blipFill>
        <p:spPr>
          <a:xfrm>
            <a:off x="152400" y="492600"/>
            <a:ext cx="8872975" cy="3926800"/>
          </a:xfrm>
          <a:prstGeom prst="rect">
            <a:avLst/>
          </a:prstGeom>
          <a:noFill/>
          <a:ln>
            <a:noFill/>
          </a:ln>
        </p:spPr>
      </p:pic>
      <p:pic>
        <p:nvPicPr>
          <p:cNvPr id="177" name="Google Shape;177;p27"/>
          <p:cNvPicPr preferRelativeResize="0"/>
          <p:nvPr/>
        </p:nvPicPr>
        <p:blipFill>
          <a:blip r:embed="rId4">
            <a:alphaModFix/>
          </a:blip>
          <a:stretch>
            <a:fillRect/>
          </a:stretch>
        </p:blipFill>
        <p:spPr>
          <a:xfrm>
            <a:off x="4183050" y="727850"/>
            <a:ext cx="4793500" cy="263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1371600" y="582275"/>
            <a:ext cx="6189324" cy="4408824"/>
          </a:xfrm>
          <a:prstGeom prst="rect">
            <a:avLst/>
          </a:prstGeom>
          <a:noFill/>
          <a:ln>
            <a:noFill/>
          </a:ln>
        </p:spPr>
      </p:pic>
      <p:sp>
        <p:nvSpPr>
          <p:cNvPr id="183" name="Google Shape;183;p28"/>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 (</a:t>
            </a:r>
            <a:r>
              <a:rPr i="1" lang="en">
                <a:solidFill>
                  <a:schemeClr val="dk1"/>
                </a:solidFill>
                <a:latin typeface="Raleway"/>
                <a:ea typeface="Raleway"/>
                <a:cs typeface="Raleway"/>
                <a:sym typeface="Raleway"/>
              </a:rPr>
              <a:t>cont</a:t>
            </a:r>
            <a:r>
              <a:rPr b="1" lang="en" sz="2000">
                <a:solidFill>
                  <a:schemeClr val="dk1"/>
                </a:solidFill>
                <a:latin typeface="Raleway"/>
                <a:ea typeface="Raleway"/>
                <a:cs typeface="Raleway"/>
                <a:sym typeface="Raleway"/>
              </a:rPr>
              <a:t>)</a:t>
            </a:r>
            <a:r>
              <a:rPr lang="en" sz="2000">
                <a:solidFill>
                  <a:schemeClr val="dk1"/>
                </a:solidFill>
                <a:latin typeface="Raleway"/>
                <a:ea typeface="Raleway"/>
                <a:cs typeface="Raleway"/>
                <a:sym typeface="Raleway"/>
              </a:rPr>
              <a:t>:</a:t>
            </a:r>
            <a:r>
              <a:rPr lang="en" sz="2000">
                <a:solidFill>
                  <a:schemeClr val="dk2"/>
                </a:solidFill>
                <a:latin typeface="Raleway"/>
                <a:ea typeface="Raleway"/>
                <a:cs typeface="Raleway"/>
                <a:sym typeface="Raleway"/>
              </a:rPr>
              <a:t> </a:t>
            </a:r>
            <a:r>
              <a:rPr i="1" lang="en" sz="1300">
                <a:solidFill>
                  <a:srgbClr val="212121"/>
                </a:solidFill>
                <a:latin typeface="Raleway"/>
                <a:ea typeface="Raleway"/>
                <a:cs typeface="Raleway"/>
                <a:sym typeface="Raleway"/>
              </a:rPr>
              <a:t>Four sections: 15~20sec, 45~47sec, 47~80sec, 80~100sec time-marks are required deeper analysis</a:t>
            </a:r>
            <a:endParaRPr sz="2000">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218350" y="0"/>
            <a:ext cx="8817900" cy="480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12121"/>
                </a:solidFill>
                <a:latin typeface="Raleway"/>
                <a:ea typeface="Raleway"/>
                <a:cs typeface="Raleway"/>
                <a:sym typeface="Raleway"/>
              </a:rPr>
              <a:t>Observation:</a:t>
            </a:r>
            <a:endParaRPr b="1" sz="2400">
              <a:solidFill>
                <a:srgbClr val="212121"/>
              </a:solidFill>
              <a:latin typeface="Raleway"/>
              <a:ea typeface="Raleway"/>
              <a:cs typeface="Raleway"/>
              <a:sym typeface="Raleway"/>
            </a:endParaRPr>
          </a:p>
          <a:p>
            <a:pPr indent="-314325" lvl="0" marL="457200" rtl="0" algn="l">
              <a:lnSpc>
                <a:spcPct val="115000"/>
              </a:lnSpc>
              <a:spcBef>
                <a:spcPts val="110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the second dataset clearly represents more stationary time series (does not have clear trend, the variance is almost constant over time) especially for AtoB segment.</a:t>
            </a:r>
            <a:endParaRPr sz="1350">
              <a:solidFill>
                <a:schemeClr val="dk2"/>
              </a:solidFill>
              <a:latin typeface="Raleway"/>
              <a:ea typeface="Raleway"/>
              <a:cs typeface="Raleway"/>
              <a:sym typeface="Raleway"/>
            </a:endParaRPr>
          </a:p>
          <a:p>
            <a:pPr indent="-314325" lvl="0" marL="457200" rtl="0" algn="l">
              <a:lnSpc>
                <a:spcPct val="115000"/>
              </a:lnSpc>
              <a:spcBef>
                <a:spcPts val="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the represenation of the segments shows that the piecewise component is added by the CtoD segment.</a:t>
            </a:r>
            <a:endParaRPr sz="1350">
              <a:solidFill>
                <a:schemeClr val="dk2"/>
              </a:solidFill>
              <a:latin typeface="Raleway"/>
              <a:ea typeface="Raleway"/>
              <a:cs typeface="Raleway"/>
              <a:sym typeface="Raleway"/>
            </a:endParaRPr>
          </a:p>
          <a:p>
            <a:pPr indent="0" lvl="0" marL="0" rtl="0" algn="l">
              <a:lnSpc>
                <a:spcPct val="115000"/>
              </a:lnSpc>
              <a:spcBef>
                <a:spcPts val="1100"/>
              </a:spcBef>
              <a:spcAft>
                <a:spcPts val="0"/>
              </a:spcAft>
              <a:buNone/>
            </a:pPr>
            <a:r>
              <a:rPr b="1" lang="en" sz="1350">
                <a:solidFill>
                  <a:schemeClr val="dk2"/>
                </a:solidFill>
                <a:latin typeface="Raleway"/>
                <a:ea typeface="Raleway"/>
                <a:cs typeface="Raleway"/>
                <a:sym typeface="Raleway"/>
              </a:rPr>
              <a:t>Packet loss: </a:t>
            </a:r>
            <a:r>
              <a:rPr lang="en" sz="1350">
                <a:solidFill>
                  <a:schemeClr val="dk2"/>
                </a:solidFill>
                <a:latin typeface="Raleway"/>
                <a:ea typeface="Raleway"/>
                <a:cs typeface="Raleway"/>
                <a:sym typeface="Raleway"/>
              </a:rPr>
              <a:t>0.27% upstream; 0.33% dowsntream: overall 0.6% packet loss:</a:t>
            </a:r>
            <a:endParaRPr sz="1350">
              <a:solidFill>
                <a:schemeClr val="dk2"/>
              </a:solidFill>
              <a:latin typeface="Raleway"/>
              <a:ea typeface="Raleway"/>
              <a:cs typeface="Raleway"/>
              <a:sym typeface="Raleway"/>
            </a:endParaRPr>
          </a:p>
          <a:p>
            <a:pPr indent="-314325" lvl="0" marL="457200" rtl="0" algn="l">
              <a:lnSpc>
                <a:spcPct val="115000"/>
              </a:lnSpc>
              <a:spcBef>
                <a:spcPts val="110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AtoB upstream, 4 packets dropped, potentially due to congestion/ ethernet.</a:t>
            </a:r>
            <a:endParaRPr sz="1350">
              <a:solidFill>
                <a:schemeClr val="dk2"/>
              </a:solidFill>
              <a:latin typeface="Raleway"/>
              <a:ea typeface="Raleway"/>
              <a:cs typeface="Raleway"/>
              <a:sym typeface="Raleway"/>
            </a:endParaRPr>
          </a:p>
          <a:p>
            <a:pPr indent="-314325" lvl="0" marL="457200" rtl="0" algn="l">
              <a:lnSpc>
                <a:spcPct val="115000"/>
              </a:lnSpc>
              <a:spcBef>
                <a:spcPts val="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CtoD downstream, 5 dropped packets:</a:t>
            </a:r>
            <a:endParaRPr sz="1350">
              <a:solidFill>
                <a:schemeClr val="dk2"/>
              </a:solidFill>
              <a:latin typeface="Raleway"/>
              <a:ea typeface="Raleway"/>
              <a:cs typeface="Raleway"/>
              <a:sym typeface="Raleway"/>
            </a:endParaRPr>
          </a:p>
          <a:p>
            <a:pPr indent="-314325" lvl="1" marL="914400" rtl="0" algn="l">
              <a:lnSpc>
                <a:spcPct val="115000"/>
              </a:lnSpc>
              <a:spcBef>
                <a:spcPts val="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15~20sec mark have very little network jitter, straight after a downstream packet loss; can be a minor reset.</a:t>
            </a:r>
            <a:endParaRPr sz="1350">
              <a:solidFill>
                <a:schemeClr val="dk2"/>
              </a:solidFill>
              <a:latin typeface="Raleway"/>
              <a:ea typeface="Raleway"/>
              <a:cs typeface="Raleway"/>
              <a:sym typeface="Raleway"/>
            </a:endParaRPr>
          </a:p>
          <a:p>
            <a:pPr indent="-314325" lvl="1" marL="914400" rtl="0" algn="l">
              <a:lnSpc>
                <a:spcPct val="115000"/>
              </a:lnSpc>
              <a:spcBef>
                <a:spcPts val="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45~48sec mark have a high jump in delay: router trouble/ high network congestion; can explain two previously lost downstream packets.</a:t>
            </a:r>
            <a:endParaRPr sz="1350">
              <a:solidFill>
                <a:schemeClr val="dk2"/>
              </a:solidFill>
              <a:latin typeface="Raleway"/>
              <a:ea typeface="Raleway"/>
              <a:cs typeface="Raleway"/>
              <a:sym typeface="Raleway"/>
            </a:endParaRPr>
          </a:p>
          <a:p>
            <a:pPr indent="-314325" lvl="1" marL="914400" rtl="0" algn="l">
              <a:lnSpc>
                <a:spcPct val="115000"/>
              </a:lnSpc>
              <a:spcBef>
                <a:spcPts val="0"/>
              </a:spcBef>
              <a:spcAft>
                <a:spcPts val="0"/>
              </a:spcAft>
              <a:buClr>
                <a:schemeClr val="dk2"/>
              </a:buClr>
              <a:buSzPts val="1350"/>
              <a:buFont typeface="Raleway"/>
              <a:buChar char="■"/>
            </a:pPr>
            <a:r>
              <a:rPr lang="en" sz="1350">
                <a:solidFill>
                  <a:schemeClr val="dk2"/>
                </a:solidFill>
                <a:latin typeface="Raleway"/>
                <a:ea typeface="Raleway"/>
                <a:cs typeface="Raleway"/>
                <a:sym typeface="Raleway"/>
              </a:rPr>
              <a:t>50~80sec mark very stationary/ almost no noise segment: route changed/ router reset/ empty caches, etc.; can explain no packet loss for over 60sec after reset.</a:t>
            </a:r>
            <a:endParaRPr sz="1350">
              <a:solidFill>
                <a:schemeClr val="dk2"/>
              </a:solidFill>
              <a:latin typeface="Raleway"/>
              <a:ea typeface="Raleway"/>
              <a:cs typeface="Raleway"/>
              <a:sym typeface="Raleway"/>
            </a:endParaRPr>
          </a:p>
          <a:p>
            <a:pPr indent="0" lvl="0" marL="0" rtl="0" algn="l">
              <a:lnSpc>
                <a:spcPct val="115000"/>
              </a:lnSpc>
              <a:spcBef>
                <a:spcPts val="1100"/>
              </a:spcBef>
              <a:spcAft>
                <a:spcPts val="1100"/>
              </a:spcAft>
              <a:buNone/>
            </a:pPr>
            <a:r>
              <a:rPr lang="en" sz="1350">
                <a:solidFill>
                  <a:schemeClr val="dk2"/>
                </a:solidFill>
                <a:latin typeface="Raleway"/>
                <a:ea typeface="Raleway"/>
                <a:cs typeface="Raleway"/>
                <a:sym typeface="Raleway"/>
              </a:rPr>
              <a:t>Average </a:t>
            </a:r>
            <a:r>
              <a:rPr lang="en" sz="2100">
                <a:solidFill>
                  <a:schemeClr val="dk2"/>
                </a:solidFill>
                <a:latin typeface="Raleway"/>
                <a:ea typeface="Raleway"/>
                <a:cs typeface="Raleway"/>
                <a:sym typeface="Raleway"/>
              </a:rPr>
              <a:t>𝚫Q </a:t>
            </a:r>
            <a:r>
              <a:rPr lang="en" sz="1350">
                <a:solidFill>
                  <a:schemeClr val="dk2"/>
                </a:solidFill>
                <a:latin typeface="Raleway"/>
                <a:ea typeface="Raleway"/>
                <a:cs typeface="Raleway"/>
                <a:sym typeface="Raleway"/>
              </a:rPr>
              <a:t> for AtoB: 0.037, however vs. CtoD bimodal distribution (because of spike) shows presence of two groups, it is more meaningful to consider two separate means: 0.03 and 0.09</a:t>
            </a:r>
            <a:endParaRPr>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56200" y="342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Code sample that wasn’t used in dataset1:</a:t>
            </a:r>
            <a:endParaRPr>
              <a:solidFill>
                <a:schemeClr val="accent5"/>
              </a:solidFill>
            </a:endParaRPr>
          </a:p>
        </p:txBody>
      </p:sp>
      <p:sp>
        <p:nvSpPr>
          <p:cNvPr id="194" name="Google Shape;194;p30"/>
          <p:cNvSpPr txBox="1"/>
          <p:nvPr/>
        </p:nvSpPr>
        <p:spPr>
          <a:xfrm>
            <a:off x="256200" y="584700"/>
            <a:ext cx="8466000" cy="4251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i="1" lang="en">
                <a:solidFill>
                  <a:schemeClr val="lt1"/>
                </a:solidFill>
              </a:rPr>
              <a:t>#Four sections: 15~20sec, 45~47sec, 47~80sec, 80~100sec time-marks are required deeper analysis:</a:t>
            </a:r>
            <a:endParaRPr>
              <a:solidFill>
                <a:schemeClr val="lt1"/>
              </a:solidFill>
            </a:endParaRPr>
          </a:p>
          <a:p>
            <a:pPr indent="0" lvl="0" marL="0" rtl="0" algn="l">
              <a:lnSpc>
                <a:spcPct val="110795"/>
              </a:lnSpc>
              <a:spcBef>
                <a:spcPts val="0"/>
              </a:spcBef>
              <a:spcAft>
                <a:spcPts val="0"/>
              </a:spcAft>
              <a:buNone/>
            </a:pPr>
            <a:r>
              <a:t/>
            </a:r>
            <a:endParaRPr>
              <a:solidFill>
                <a:schemeClr val="lt1"/>
              </a:solidFill>
            </a:endParaRPr>
          </a:p>
          <a:p>
            <a:pPr indent="0" lvl="0" marL="0" rtl="0" algn="l">
              <a:lnSpc>
                <a:spcPct val="110795"/>
              </a:lnSpc>
              <a:spcBef>
                <a:spcPts val="0"/>
              </a:spcBef>
              <a:spcAft>
                <a:spcPts val="0"/>
              </a:spcAft>
              <a:buNone/>
            </a:pPr>
            <a:r>
              <a:rPr lang="en">
                <a:solidFill>
                  <a:schemeClr val="lt1"/>
                </a:solidFill>
              </a:rPr>
              <a:t>fig, axs </a:t>
            </a:r>
            <a:r>
              <a:rPr b="1" lang="en">
                <a:solidFill>
                  <a:schemeClr val="lt1"/>
                </a:solidFill>
              </a:rPr>
              <a:t>=</a:t>
            </a:r>
            <a:r>
              <a:rPr lang="en">
                <a:solidFill>
                  <a:schemeClr val="lt1"/>
                </a:solidFill>
              </a:rPr>
              <a:t> plt</a:t>
            </a:r>
            <a:r>
              <a:rPr b="1" lang="en">
                <a:solidFill>
                  <a:schemeClr val="lt1"/>
                </a:solidFill>
              </a:rPr>
              <a:t>.</a:t>
            </a:r>
            <a:r>
              <a:rPr lang="en">
                <a:solidFill>
                  <a:schemeClr val="lt1"/>
                </a:solidFill>
              </a:rPr>
              <a:t>subplots(2, 2)</a:t>
            </a:r>
            <a:endParaRPr>
              <a:solidFill>
                <a:schemeClr val="lt1"/>
              </a:solidFill>
            </a:endParaRPr>
          </a:p>
          <a:p>
            <a:pPr indent="0" lvl="0" marL="0" rtl="0" algn="l">
              <a:lnSpc>
                <a:spcPct val="110795"/>
              </a:lnSpc>
              <a:spcBef>
                <a:spcPts val="0"/>
              </a:spcBef>
              <a:spcAft>
                <a:spcPts val="0"/>
              </a:spcAft>
              <a:buNone/>
            </a:pPr>
            <a:r>
              <a:rPr lang="en">
                <a:solidFill>
                  <a:schemeClr val="lt1"/>
                </a:solidFill>
              </a:rPr>
              <a:t>axs[0, 0]</a:t>
            </a:r>
            <a:r>
              <a:rPr b="1" lang="en">
                <a:solidFill>
                  <a:schemeClr val="lt1"/>
                </a:solidFill>
              </a:rPr>
              <a:t>.</a:t>
            </a:r>
            <a:r>
              <a:rPr lang="en">
                <a:solidFill>
                  <a:schemeClr val="lt1"/>
                </a:solidFill>
              </a:rPr>
              <a:t>plot('time', 'CtoD', data</a:t>
            </a:r>
            <a:r>
              <a:rPr b="1" lang="en">
                <a:solidFill>
                  <a:schemeClr val="lt1"/>
                </a:solidFill>
              </a:rPr>
              <a:t>=</a:t>
            </a:r>
            <a:r>
              <a:rPr lang="en">
                <a:solidFill>
                  <a:schemeClr val="lt1"/>
                </a:solidFill>
              </a:rPr>
              <a:t> data</a:t>
            </a:r>
            <a:r>
              <a:rPr b="1" lang="en">
                <a:solidFill>
                  <a:schemeClr val="lt1"/>
                </a:solidFill>
              </a:rPr>
              <a:t>.</a:t>
            </a:r>
            <a:r>
              <a:rPr lang="en">
                <a:solidFill>
                  <a:schemeClr val="lt1"/>
                </a:solidFill>
              </a:rPr>
              <a:t>loc[(data['time'] </a:t>
            </a:r>
            <a:r>
              <a:rPr b="1" lang="en">
                <a:solidFill>
                  <a:schemeClr val="lt1"/>
                </a:solidFill>
              </a:rPr>
              <a:t>&gt;=</a:t>
            </a:r>
            <a:r>
              <a:rPr lang="en">
                <a:solidFill>
                  <a:schemeClr val="lt1"/>
                </a:solidFill>
              </a:rPr>
              <a:t> 14) </a:t>
            </a:r>
            <a:r>
              <a:rPr b="1" lang="en">
                <a:solidFill>
                  <a:schemeClr val="lt1"/>
                </a:solidFill>
              </a:rPr>
              <a:t>&amp;</a:t>
            </a:r>
            <a:r>
              <a:rPr lang="en">
                <a:solidFill>
                  <a:schemeClr val="lt1"/>
                </a:solidFill>
              </a:rPr>
              <a:t> (data['time'] </a:t>
            </a:r>
            <a:r>
              <a:rPr b="1" lang="en">
                <a:solidFill>
                  <a:schemeClr val="lt1"/>
                </a:solidFill>
              </a:rPr>
              <a:t>&lt;=</a:t>
            </a:r>
            <a:r>
              <a:rPr lang="en">
                <a:solidFill>
                  <a:schemeClr val="lt1"/>
                </a:solidFill>
              </a:rPr>
              <a:t> 21)])</a:t>
            </a:r>
            <a:endParaRPr>
              <a:solidFill>
                <a:schemeClr val="lt1"/>
              </a:solidFill>
            </a:endParaRPr>
          </a:p>
          <a:p>
            <a:pPr indent="0" lvl="0" marL="0" rtl="0" algn="l">
              <a:lnSpc>
                <a:spcPct val="110795"/>
              </a:lnSpc>
              <a:spcBef>
                <a:spcPts val="0"/>
              </a:spcBef>
              <a:spcAft>
                <a:spcPts val="0"/>
              </a:spcAft>
              <a:buNone/>
            </a:pPr>
            <a:r>
              <a:rPr lang="en">
                <a:solidFill>
                  <a:schemeClr val="lt1"/>
                </a:solidFill>
              </a:rPr>
              <a:t>axs[0, 0]</a:t>
            </a:r>
            <a:r>
              <a:rPr b="1" lang="en">
                <a:solidFill>
                  <a:schemeClr val="lt1"/>
                </a:solidFill>
              </a:rPr>
              <a:t>.</a:t>
            </a:r>
            <a:r>
              <a:rPr lang="en">
                <a:solidFill>
                  <a:schemeClr val="lt1"/>
                </a:solidFill>
              </a:rPr>
              <a:t>set_title("latency between 14 ~ 21sec start time")</a:t>
            </a:r>
            <a:endParaRPr>
              <a:solidFill>
                <a:schemeClr val="lt1"/>
              </a:solidFill>
            </a:endParaRPr>
          </a:p>
          <a:p>
            <a:pPr indent="0" lvl="0" marL="0" rtl="0" algn="l">
              <a:lnSpc>
                <a:spcPct val="110795"/>
              </a:lnSpc>
              <a:spcBef>
                <a:spcPts val="0"/>
              </a:spcBef>
              <a:spcAft>
                <a:spcPts val="0"/>
              </a:spcAft>
              <a:buNone/>
            </a:pPr>
            <a:r>
              <a:t/>
            </a:r>
            <a:endParaRPr>
              <a:solidFill>
                <a:schemeClr val="lt1"/>
              </a:solidFill>
            </a:endParaRPr>
          </a:p>
          <a:p>
            <a:pPr indent="0" lvl="0" marL="0" rtl="0" algn="l">
              <a:lnSpc>
                <a:spcPct val="110795"/>
              </a:lnSpc>
              <a:spcBef>
                <a:spcPts val="0"/>
              </a:spcBef>
              <a:spcAft>
                <a:spcPts val="0"/>
              </a:spcAft>
              <a:buNone/>
            </a:pPr>
            <a:r>
              <a:rPr lang="en">
                <a:solidFill>
                  <a:schemeClr val="lt1"/>
                </a:solidFill>
              </a:rPr>
              <a:t>axs[0, 1]</a:t>
            </a:r>
            <a:r>
              <a:rPr b="1" lang="en">
                <a:solidFill>
                  <a:schemeClr val="lt1"/>
                </a:solidFill>
              </a:rPr>
              <a:t>.</a:t>
            </a:r>
            <a:r>
              <a:rPr lang="en">
                <a:solidFill>
                  <a:schemeClr val="lt1"/>
                </a:solidFill>
              </a:rPr>
              <a:t>plot('time', 'CtoD', data</a:t>
            </a:r>
            <a:r>
              <a:rPr b="1" lang="en">
                <a:solidFill>
                  <a:schemeClr val="lt1"/>
                </a:solidFill>
              </a:rPr>
              <a:t>=</a:t>
            </a:r>
            <a:r>
              <a:rPr lang="en">
                <a:solidFill>
                  <a:schemeClr val="lt1"/>
                </a:solidFill>
              </a:rPr>
              <a:t>data</a:t>
            </a:r>
            <a:r>
              <a:rPr b="1" lang="en">
                <a:solidFill>
                  <a:schemeClr val="lt1"/>
                </a:solidFill>
              </a:rPr>
              <a:t>.</a:t>
            </a:r>
            <a:r>
              <a:rPr lang="en">
                <a:solidFill>
                  <a:schemeClr val="lt1"/>
                </a:solidFill>
              </a:rPr>
              <a:t>loc[(data['time'] </a:t>
            </a:r>
            <a:r>
              <a:rPr b="1" lang="en">
                <a:solidFill>
                  <a:schemeClr val="lt1"/>
                </a:solidFill>
              </a:rPr>
              <a:t>&gt;=</a:t>
            </a:r>
            <a:r>
              <a:rPr lang="en">
                <a:solidFill>
                  <a:schemeClr val="lt1"/>
                </a:solidFill>
              </a:rPr>
              <a:t> 44) </a:t>
            </a:r>
            <a:r>
              <a:rPr b="1" lang="en">
                <a:solidFill>
                  <a:schemeClr val="lt1"/>
                </a:solidFill>
              </a:rPr>
              <a:t>&amp;</a:t>
            </a:r>
            <a:r>
              <a:rPr lang="en">
                <a:solidFill>
                  <a:schemeClr val="lt1"/>
                </a:solidFill>
              </a:rPr>
              <a:t> (data['time'] </a:t>
            </a:r>
            <a:r>
              <a:rPr b="1" lang="en">
                <a:solidFill>
                  <a:schemeClr val="lt1"/>
                </a:solidFill>
              </a:rPr>
              <a:t>&lt;=</a:t>
            </a:r>
            <a:r>
              <a:rPr lang="en">
                <a:solidFill>
                  <a:schemeClr val="lt1"/>
                </a:solidFill>
              </a:rPr>
              <a:t> 50)] )</a:t>
            </a:r>
            <a:endParaRPr>
              <a:solidFill>
                <a:schemeClr val="lt1"/>
              </a:solidFill>
            </a:endParaRPr>
          </a:p>
          <a:p>
            <a:pPr indent="0" lvl="0" marL="0" rtl="0" algn="l">
              <a:lnSpc>
                <a:spcPct val="110795"/>
              </a:lnSpc>
              <a:spcBef>
                <a:spcPts val="0"/>
              </a:spcBef>
              <a:spcAft>
                <a:spcPts val="0"/>
              </a:spcAft>
              <a:buNone/>
            </a:pPr>
            <a:r>
              <a:rPr lang="en">
                <a:solidFill>
                  <a:schemeClr val="lt1"/>
                </a:solidFill>
              </a:rPr>
              <a:t>axs[0, 1]</a:t>
            </a:r>
            <a:r>
              <a:rPr b="1" lang="en">
                <a:solidFill>
                  <a:schemeClr val="lt1"/>
                </a:solidFill>
              </a:rPr>
              <a:t>.</a:t>
            </a:r>
            <a:r>
              <a:rPr lang="en">
                <a:solidFill>
                  <a:schemeClr val="lt1"/>
                </a:solidFill>
              </a:rPr>
              <a:t>set_title("latency between 44~50sec start time")</a:t>
            </a:r>
            <a:endParaRPr>
              <a:solidFill>
                <a:schemeClr val="lt1"/>
              </a:solidFill>
            </a:endParaRPr>
          </a:p>
          <a:p>
            <a:pPr indent="0" lvl="0" marL="0" rtl="0" algn="l">
              <a:lnSpc>
                <a:spcPct val="110795"/>
              </a:lnSpc>
              <a:spcBef>
                <a:spcPts val="0"/>
              </a:spcBef>
              <a:spcAft>
                <a:spcPts val="0"/>
              </a:spcAft>
              <a:buNone/>
            </a:pPr>
            <a:r>
              <a:t/>
            </a:r>
            <a:endParaRPr>
              <a:solidFill>
                <a:schemeClr val="lt1"/>
              </a:solidFill>
            </a:endParaRPr>
          </a:p>
          <a:p>
            <a:pPr indent="0" lvl="0" marL="0" rtl="0" algn="l">
              <a:lnSpc>
                <a:spcPct val="110795"/>
              </a:lnSpc>
              <a:spcBef>
                <a:spcPts val="0"/>
              </a:spcBef>
              <a:spcAft>
                <a:spcPts val="0"/>
              </a:spcAft>
              <a:buNone/>
            </a:pPr>
            <a:r>
              <a:rPr lang="en">
                <a:solidFill>
                  <a:schemeClr val="lt1"/>
                </a:solidFill>
              </a:rPr>
              <a:t>axs[1, 0]</a:t>
            </a:r>
            <a:r>
              <a:rPr b="1" lang="en">
                <a:solidFill>
                  <a:schemeClr val="lt1"/>
                </a:solidFill>
              </a:rPr>
              <a:t>.</a:t>
            </a:r>
            <a:r>
              <a:rPr lang="en">
                <a:solidFill>
                  <a:schemeClr val="lt1"/>
                </a:solidFill>
              </a:rPr>
              <a:t>plot('time', 'CtoD', data</a:t>
            </a:r>
            <a:r>
              <a:rPr b="1" lang="en">
                <a:solidFill>
                  <a:schemeClr val="lt1"/>
                </a:solidFill>
              </a:rPr>
              <a:t>=</a:t>
            </a:r>
            <a:r>
              <a:rPr lang="en">
                <a:solidFill>
                  <a:schemeClr val="lt1"/>
                </a:solidFill>
              </a:rPr>
              <a:t>data</a:t>
            </a:r>
            <a:r>
              <a:rPr b="1" lang="en">
                <a:solidFill>
                  <a:schemeClr val="lt1"/>
                </a:solidFill>
              </a:rPr>
              <a:t>.</a:t>
            </a:r>
            <a:r>
              <a:rPr lang="en">
                <a:solidFill>
                  <a:schemeClr val="lt1"/>
                </a:solidFill>
              </a:rPr>
              <a:t>loc[(data['time'] </a:t>
            </a:r>
            <a:r>
              <a:rPr b="1" lang="en">
                <a:solidFill>
                  <a:schemeClr val="lt1"/>
                </a:solidFill>
              </a:rPr>
              <a:t>&gt;=</a:t>
            </a:r>
            <a:r>
              <a:rPr lang="en">
                <a:solidFill>
                  <a:schemeClr val="lt1"/>
                </a:solidFill>
              </a:rPr>
              <a:t> 49) </a:t>
            </a:r>
            <a:r>
              <a:rPr b="1" lang="en">
                <a:solidFill>
                  <a:schemeClr val="lt1"/>
                </a:solidFill>
              </a:rPr>
              <a:t>&amp;</a:t>
            </a:r>
            <a:r>
              <a:rPr lang="en">
                <a:solidFill>
                  <a:schemeClr val="lt1"/>
                </a:solidFill>
              </a:rPr>
              <a:t> (data['time'] </a:t>
            </a:r>
            <a:r>
              <a:rPr b="1" lang="en">
                <a:solidFill>
                  <a:schemeClr val="lt1"/>
                </a:solidFill>
              </a:rPr>
              <a:t>&lt;=</a:t>
            </a:r>
            <a:r>
              <a:rPr lang="en">
                <a:solidFill>
                  <a:schemeClr val="lt1"/>
                </a:solidFill>
              </a:rPr>
              <a:t> 82)] )</a:t>
            </a:r>
            <a:endParaRPr>
              <a:solidFill>
                <a:schemeClr val="lt1"/>
              </a:solidFill>
            </a:endParaRPr>
          </a:p>
          <a:p>
            <a:pPr indent="0" lvl="0" marL="0" rtl="0" algn="l">
              <a:lnSpc>
                <a:spcPct val="110795"/>
              </a:lnSpc>
              <a:spcBef>
                <a:spcPts val="0"/>
              </a:spcBef>
              <a:spcAft>
                <a:spcPts val="0"/>
              </a:spcAft>
              <a:buNone/>
            </a:pPr>
            <a:r>
              <a:rPr lang="en">
                <a:solidFill>
                  <a:schemeClr val="lt1"/>
                </a:solidFill>
              </a:rPr>
              <a:t>axs[1, 0]</a:t>
            </a:r>
            <a:r>
              <a:rPr b="1" lang="en">
                <a:solidFill>
                  <a:schemeClr val="lt1"/>
                </a:solidFill>
              </a:rPr>
              <a:t>.</a:t>
            </a:r>
            <a:r>
              <a:rPr lang="en">
                <a:solidFill>
                  <a:schemeClr val="lt1"/>
                </a:solidFill>
              </a:rPr>
              <a:t>set_title("latency between 49~82sec start time")</a:t>
            </a:r>
            <a:endParaRPr>
              <a:solidFill>
                <a:schemeClr val="lt1"/>
              </a:solidFill>
            </a:endParaRPr>
          </a:p>
          <a:p>
            <a:pPr indent="0" lvl="0" marL="0" rtl="0" algn="l">
              <a:lnSpc>
                <a:spcPct val="110795"/>
              </a:lnSpc>
              <a:spcBef>
                <a:spcPts val="0"/>
              </a:spcBef>
              <a:spcAft>
                <a:spcPts val="0"/>
              </a:spcAft>
              <a:buNone/>
            </a:pPr>
            <a:r>
              <a:t/>
            </a:r>
            <a:endParaRPr>
              <a:solidFill>
                <a:schemeClr val="lt1"/>
              </a:solidFill>
            </a:endParaRPr>
          </a:p>
          <a:p>
            <a:pPr indent="0" lvl="0" marL="0" rtl="0" algn="l">
              <a:lnSpc>
                <a:spcPct val="110795"/>
              </a:lnSpc>
              <a:spcBef>
                <a:spcPts val="0"/>
              </a:spcBef>
              <a:spcAft>
                <a:spcPts val="0"/>
              </a:spcAft>
              <a:buNone/>
            </a:pPr>
            <a:r>
              <a:rPr lang="en">
                <a:solidFill>
                  <a:schemeClr val="lt1"/>
                </a:solidFill>
              </a:rPr>
              <a:t>axs[1, 1]</a:t>
            </a:r>
            <a:r>
              <a:rPr b="1" lang="en">
                <a:solidFill>
                  <a:schemeClr val="lt1"/>
                </a:solidFill>
              </a:rPr>
              <a:t>.</a:t>
            </a:r>
            <a:r>
              <a:rPr lang="en">
                <a:solidFill>
                  <a:schemeClr val="lt1"/>
                </a:solidFill>
              </a:rPr>
              <a:t>plot('time', 'CtoD', data</a:t>
            </a:r>
            <a:r>
              <a:rPr b="1" lang="en">
                <a:solidFill>
                  <a:schemeClr val="lt1"/>
                </a:solidFill>
              </a:rPr>
              <a:t>=</a:t>
            </a:r>
            <a:r>
              <a:rPr lang="en">
                <a:solidFill>
                  <a:schemeClr val="lt1"/>
                </a:solidFill>
              </a:rPr>
              <a:t> data</a:t>
            </a:r>
            <a:r>
              <a:rPr b="1" lang="en">
                <a:solidFill>
                  <a:schemeClr val="lt1"/>
                </a:solidFill>
              </a:rPr>
              <a:t>.</a:t>
            </a:r>
            <a:r>
              <a:rPr lang="en">
                <a:solidFill>
                  <a:schemeClr val="lt1"/>
                </a:solidFill>
              </a:rPr>
              <a:t>loc[(data['time'] </a:t>
            </a:r>
            <a:r>
              <a:rPr b="1" lang="en">
                <a:solidFill>
                  <a:schemeClr val="lt1"/>
                </a:solidFill>
              </a:rPr>
              <a:t>&gt;=</a:t>
            </a:r>
            <a:r>
              <a:rPr lang="en">
                <a:solidFill>
                  <a:schemeClr val="lt1"/>
                </a:solidFill>
              </a:rPr>
              <a:t> 89) </a:t>
            </a:r>
            <a:r>
              <a:rPr b="1" lang="en">
                <a:solidFill>
                  <a:schemeClr val="lt1"/>
                </a:solidFill>
              </a:rPr>
              <a:t>&amp;</a:t>
            </a:r>
            <a:r>
              <a:rPr lang="en">
                <a:solidFill>
                  <a:schemeClr val="lt1"/>
                </a:solidFill>
              </a:rPr>
              <a:t> (data['time'] </a:t>
            </a:r>
            <a:r>
              <a:rPr b="1" lang="en">
                <a:solidFill>
                  <a:schemeClr val="lt1"/>
                </a:solidFill>
              </a:rPr>
              <a:t>&lt;=</a:t>
            </a:r>
            <a:r>
              <a:rPr lang="en">
                <a:solidFill>
                  <a:schemeClr val="lt1"/>
                </a:solidFill>
              </a:rPr>
              <a:t> 95)])</a:t>
            </a:r>
            <a:endParaRPr>
              <a:solidFill>
                <a:schemeClr val="lt1"/>
              </a:solidFill>
            </a:endParaRPr>
          </a:p>
          <a:p>
            <a:pPr indent="0" lvl="0" marL="0" rtl="0" algn="l">
              <a:lnSpc>
                <a:spcPct val="110795"/>
              </a:lnSpc>
              <a:spcBef>
                <a:spcPts val="0"/>
              </a:spcBef>
              <a:spcAft>
                <a:spcPts val="0"/>
              </a:spcAft>
              <a:buNone/>
            </a:pPr>
            <a:r>
              <a:rPr lang="en">
                <a:solidFill>
                  <a:schemeClr val="lt1"/>
                </a:solidFill>
              </a:rPr>
              <a:t>axs[1, 1]</a:t>
            </a:r>
            <a:r>
              <a:rPr b="1" lang="en">
                <a:solidFill>
                  <a:schemeClr val="lt1"/>
                </a:solidFill>
              </a:rPr>
              <a:t>.</a:t>
            </a:r>
            <a:r>
              <a:rPr lang="en">
                <a:solidFill>
                  <a:schemeClr val="lt1"/>
                </a:solidFill>
              </a:rPr>
              <a:t>set_title("latency between 90~95sec start time")</a:t>
            </a:r>
            <a:endParaRPr>
              <a:solidFill>
                <a:schemeClr val="lt1"/>
              </a:solidFill>
            </a:endParaRPr>
          </a:p>
          <a:p>
            <a:pPr indent="0" lvl="0" marL="0" rtl="0" algn="l">
              <a:lnSpc>
                <a:spcPct val="110795"/>
              </a:lnSpc>
              <a:spcBef>
                <a:spcPts val="0"/>
              </a:spcBef>
              <a:spcAft>
                <a:spcPts val="0"/>
              </a:spcAft>
              <a:buNone/>
            </a:pPr>
            <a:r>
              <a:t/>
            </a:r>
            <a:endParaRPr>
              <a:solidFill>
                <a:schemeClr val="lt1"/>
              </a:solidFill>
            </a:endParaRPr>
          </a:p>
          <a:p>
            <a:pPr indent="0" lvl="0" marL="0" rtl="0" algn="l">
              <a:lnSpc>
                <a:spcPct val="110795"/>
              </a:lnSpc>
              <a:spcBef>
                <a:spcPts val="0"/>
              </a:spcBef>
              <a:spcAft>
                <a:spcPts val="0"/>
              </a:spcAft>
              <a:buNone/>
            </a:pPr>
            <a:r>
              <a:rPr lang="en">
                <a:solidFill>
                  <a:schemeClr val="lt1"/>
                </a:solidFill>
              </a:rPr>
              <a:t>fig</a:t>
            </a:r>
            <a:r>
              <a:rPr b="1" lang="en">
                <a:solidFill>
                  <a:schemeClr val="lt1"/>
                </a:solidFill>
              </a:rPr>
              <a:t>.</a:t>
            </a:r>
            <a:r>
              <a:rPr lang="en">
                <a:solidFill>
                  <a:schemeClr val="lt1"/>
                </a:solidFill>
              </a:rPr>
              <a:t>tight_layout()</a:t>
            </a:r>
            <a:endParaRPr>
              <a:solidFill>
                <a:schemeClr val="lt1"/>
              </a:solidFill>
            </a:endParaRPr>
          </a:p>
          <a:p>
            <a:pPr indent="0" lvl="0" marL="0" rtl="0" algn="l">
              <a:lnSpc>
                <a:spcPct val="110795"/>
              </a:lnSpc>
              <a:spcBef>
                <a:spcPts val="0"/>
              </a:spcBef>
              <a:spcAft>
                <a:spcPts val="0"/>
              </a:spcAft>
              <a:buNone/>
            </a:pPr>
            <a:r>
              <a:t/>
            </a:r>
            <a:endParaRPr sz="1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II</a:t>
            </a:r>
            <a:r>
              <a:rPr lang="en" sz="2000">
                <a:solidFill>
                  <a:schemeClr val="dk1"/>
                </a:solidFill>
                <a:latin typeface="Raleway"/>
                <a:ea typeface="Raleway"/>
                <a:cs typeface="Raleway"/>
                <a:sym typeface="Raleway"/>
              </a:rPr>
              <a:t>: </a:t>
            </a:r>
            <a:r>
              <a:rPr lang="en" sz="2000">
                <a:solidFill>
                  <a:schemeClr val="dk2"/>
                </a:solidFill>
                <a:highlight>
                  <a:srgbClr val="FFFFFF"/>
                </a:highlight>
                <a:latin typeface="Raleway"/>
                <a:ea typeface="Raleway"/>
                <a:cs typeface="Raleway"/>
                <a:sym typeface="Raleway"/>
              </a:rPr>
              <a:t>Delay/Loss overview with respect to package size.</a:t>
            </a:r>
            <a:endParaRPr sz="2000">
              <a:solidFill>
                <a:schemeClr val="dk2"/>
              </a:solidFill>
              <a:latin typeface="Raleway"/>
              <a:ea typeface="Raleway"/>
              <a:cs typeface="Raleway"/>
              <a:sym typeface="Raleway"/>
            </a:endParaRPr>
          </a:p>
        </p:txBody>
      </p:sp>
      <p:sp>
        <p:nvSpPr>
          <p:cNvPr id="200" name="Google Shape;200;p31"/>
          <p:cNvSpPr txBox="1"/>
          <p:nvPr/>
        </p:nvSpPr>
        <p:spPr>
          <a:xfrm>
            <a:off x="0" y="3001625"/>
            <a:ext cx="9144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2"/>
              </a:buClr>
              <a:buSzPts val="1200"/>
              <a:buFont typeface="Raleway"/>
              <a:buChar char="-"/>
            </a:pPr>
            <a:r>
              <a:t/>
            </a:r>
            <a:endParaRPr sz="1200">
              <a:solidFill>
                <a:schemeClr val="dk2"/>
              </a:solidFill>
              <a:latin typeface="Raleway"/>
              <a:ea typeface="Raleway"/>
              <a:cs typeface="Raleway"/>
              <a:sym typeface="Raleway"/>
            </a:endParaRPr>
          </a:p>
        </p:txBody>
      </p:sp>
      <p:pic>
        <p:nvPicPr>
          <p:cNvPr id="201" name="Google Shape;201;p31"/>
          <p:cNvPicPr preferRelativeResize="0"/>
          <p:nvPr/>
        </p:nvPicPr>
        <p:blipFill>
          <a:blip r:embed="rId3">
            <a:alphaModFix/>
          </a:blip>
          <a:stretch>
            <a:fillRect/>
          </a:stretch>
        </p:blipFill>
        <p:spPr>
          <a:xfrm>
            <a:off x="597850" y="3324225"/>
            <a:ext cx="8153400" cy="1819275"/>
          </a:xfrm>
          <a:prstGeom prst="rect">
            <a:avLst/>
          </a:prstGeom>
          <a:noFill/>
          <a:ln>
            <a:noFill/>
          </a:ln>
        </p:spPr>
      </p:pic>
      <p:pic>
        <p:nvPicPr>
          <p:cNvPr id="202" name="Google Shape;202;p31"/>
          <p:cNvPicPr preferRelativeResize="0"/>
          <p:nvPr/>
        </p:nvPicPr>
        <p:blipFill>
          <a:blip r:embed="rId4">
            <a:alphaModFix/>
          </a:blip>
          <a:stretch>
            <a:fillRect/>
          </a:stretch>
        </p:blipFill>
        <p:spPr>
          <a:xfrm>
            <a:off x="-17100" y="568800"/>
            <a:ext cx="9161101" cy="267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135025" y="276588"/>
            <a:ext cx="9206750" cy="4980776"/>
          </a:xfrm>
          <a:prstGeom prst="rect">
            <a:avLst/>
          </a:prstGeom>
          <a:noFill/>
          <a:ln>
            <a:noFill/>
          </a:ln>
        </p:spPr>
      </p:pic>
      <p:sp>
        <p:nvSpPr>
          <p:cNvPr id="79" name="Google Shape;79;p14"/>
          <p:cNvSpPr txBox="1"/>
          <p:nvPr/>
        </p:nvSpPr>
        <p:spPr>
          <a:xfrm>
            <a:off x="576950" y="1203475"/>
            <a:ext cx="8445600" cy="36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u="sng">
                <a:solidFill>
                  <a:schemeClr val="dk2"/>
                </a:solidFill>
                <a:latin typeface="Lato"/>
                <a:ea typeface="Lato"/>
                <a:cs typeface="Lato"/>
                <a:sym typeface="Lato"/>
              </a:rPr>
              <a:t>Dataset 1</a:t>
            </a:r>
            <a:r>
              <a:rPr b="1" lang="en" sz="1700">
                <a:solidFill>
                  <a:schemeClr val="dk2"/>
                </a:solidFill>
                <a:latin typeface="Lato"/>
                <a:ea typeface="Lato"/>
                <a:cs typeface="Lato"/>
                <a:sym typeface="Lato"/>
              </a:rPr>
              <a:t>: </a:t>
            </a:r>
            <a:r>
              <a:rPr lang="en" sz="1700">
                <a:solidFill>
                  <a:schemeClr val="dk2"/>
                </a:solidFill>
                <a:latin typeface="Lato"/>
                <a:ea typeface="Lato"/>
                <a:cs typeface="Lato"/>
                <a:sym typeface="Lato"/>
              </a:rPr>
              <a:t>   synthetic network conditions are time-stationary. Consider various aspects of the 𝚫Q and extract properties of the CDFs.</a:t>
            </a:r>
            <a:endParaRPr sz="17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b="1" i="1" lang="en" sz="1700">
                <a:solidFill>
                  <a:schemeClr val="dk2"/>
                </a:solidFill>
                <a:latin typeface="Lato"/>
                <a:ea typeface="Lato"/>
                <a:cs typeface="Lato"/>
                <a:sym typeface="Lato"/>
              </a:rPr>
              <a:t>Q:</a:t>
            </a:r>
            <a:r>
              <a:rPr lang="en" sz="1700">
                <a:solidFill>
                  <a:schemeClr val="dk2"/>
                </a:solidFill>
                <a:latin typeface="Lato"/>
                <a:ea typeface="Lato"/>
                <a:cs typeface="Lato"/>
                <a:sym typeface="Lato"/>
              </a:rPr>
              <a:t> What conclusions can you make about this data. What is the possible real-world reason for the missing values at certain times?</a:t>
            </a:r>
            <a:endParaRPr sz="1700">
              <a:solidFill>
                <a:schemeClr val="dk2"/>
              </a:solidFill>
              <a:latin typeface="Lato"/>
              <a:ea typeface="Lato"/>
              <a:cs typeface="Lato"/>
              <a:sym typeface="Lato"/>
            </a:endParaRPr>
          </a:p>
          <a:p>
            <a:pPr indent="0" lvl="0" marL="0" rtl="0" algn="l">
              <a:lnSpc>
                <a:spcPct val="115000"/>
              </a:lnSpc>
              <a:spcBef>
                <a:spcPts val="1600"/>
              </a:spcBef>
              <a:spcAft>
                <a:spcPts val="0"/>
              </a:spcAft>
              <a:buNone/>
            </a:pPr>
            <a:r>
              <a:t/>
            </a:r>
            <a:endParaRPr sz="1700">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b="1" lang="en" sz="1700" u="sng">
                <a:solidFill>
                  <a:schemeClr val="dk2"/>
                </a:solidFill>
                <a:latin typeface="Lato"/>
                <a:ea typeface="Lato"/>
                <a:cs typeface="Lato"/>
                <a:sym typeface="Lato"/>
              </a:rPr>
              <a:t>Dataset 2</a:t>
            </a:r>
            <a:r>
              <a:rPr b="1" lang="en" sz="1700">
                <a:solidFill>
                  <a:schemeClr val="dk2"/>
                </a:solidFill>
                <a:latin typeface="Lato"/>
                <a:ea typeface="Lato"/>
                <a:cs typeface="Lato"/>
                <a:sym typeface="Lato"/>
              </a:rPr>
              <a:t>:  </a:t>
            </a:r>
            <a:r>
              <a:rPr lang="en" sz="1700">
                <a:solidFill>
                  <a:schemeClr val="dk2"/>
                </a:solidFill>
                <a:latin typeface="Lato"/>
                <a:ea typeface="Lato"/>
                <a:cs typeface="Lato"/>
                <a:sym typeface="Lato"/>
              </a:rPr>
              <a:t>s</a:t>
            </a:r>
            <a:r>
              <a:rPr lang="en" sz="1700">
                <a:solidFill>
                  <a:schemeClr val="dk2"/>
                </a:solidFill>
                <a:latin typeface="Lato"/>
                <a:ea typeface="Lato"/>
                <a:cs typeface="Lato"/>
                <a:sym typeface="Lato"/>
              </a:rPr>
              <a:t>ynthetic network conditions are piecewise time-stationary and represent varying network path properties. </a:t>
            </a:r>
            <a:endParaRPr sz="17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b="1" i="1" lang="en" sz="1700">
                <a:solidFill>
                  <a:schemeClr val="dk2"/>
                </a:solidFill>
                <a:latin typeface="Lato"/>
                <a:ea typeface="Lato"/>
                <a:cs typeface="Lato"/>
                <a:sym typeface="Lato"/>
              </a:rPr>
              <a:t>Q:</a:t>
            </a:r>
            <a:r>
              <a:rPr lang="en" sz="1700">
                <a:solidFill>
                  <a:schemeClr val="dk2"/>
                </a:solidFill>
                <a:latin typeface="Lato"/>
                <a:ea typeface="Lato"/>
                <a:cs typeface="Lato"/>
                <a:sym typeface="Lato"/>
              </a:rPr>
              <a:t> Can you detect the boundary between the piecewise changes? Can you make comments on the different conditions being captured?</a:t>
            </a:r>
            <a:endParaRPr/>
          </a:p>
        </p:txBody>
      </p:sp>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993200" y="147301"/>
            <a:ext cx="2072000" cy="736050"/>
          </a:xfrm>
          <a:prstGeom prst="rect">
            <a:avLst/>
          </a:prstGeom>
          <a:noFill/>
          <a:ln>
            <a:noFill/>
          </a:ln>
        </p:spPr>
      </p:pic>
      <p:sp>
        <p:nvSpPr>
          <p:cNvPr id="81" name="Google Shape;81;p14"/>
          <p:cNvSpPr txBox="1"/>
          <p:nvPr>
            <p:ph idx="4294967295" type="title"/>
          </p:nvPr>
        </p:nvSpPr>
        <p:spPr>
          <a:xfrm>
            <a:off x="535775" y="422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Task overview:</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nvSpPr>
        <p:spPr>
          <a:xfrm>
            <a:off x="218350" y="0"/>
            <a:ext cx="8817900" cy="415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12121"/>
                </a:solidFill>
                <a:latin typeface="Raleway"/>
                <a:ea typeface="Raleway"/>
                <a:cs typeface="Raleway"/>
                <a:sym typeface="Raleway"/>
              </a:rPr>
              <a:t>Observation:</a:t>
            </a:r>
            <a:endParaRPr b="1" sz="2400">
              <a:solidFill>
                <a:srgbClr val="212121"/>
              </a:solidFill>
              <a:latin typeface="Raleway"/>
              <a:ea typeface="Raleway"/>
              <a:cs typeface="Raleway"/>
              <a:sym typeface="Raleway"/>
            </a:endParaRPr>
          </a:p>
          <a:p>
            <a:pPr indent="-342900" lvl="0" marL="457200" rtl="0" algn="l">
              <a:lnSpc>
                <a:spcPct val="115000"/>
              </a:lnSpc>
              <a:spcBef>
                <a:spcPts val="110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Line of best fit:  AtoB: slope 2.75 x 10</a:t>
            </a:r>
            <a:r>
              <a:rPr baseline="30000" lang="en" sz="1800">
                <a:solidFill>
                  <a:schemeClr val="dk2"/>
                </a:solidFill>
                <a:latin typeface="Raleway"/>
                <a:ea typeface="Raleway"/>
                <a:cs typeface="Raleway"/>
                <a:sym typeface="Raleway"/>
              </a:rPr>
              <a:t>-06</a:t>
            </a:r>
            <a:r>
              <a:rPr lang="en" sz="1800">
                <a:solidFill>
                  <a:schemeClr val="dk2"/>
                </a:solidFill>
                <a:latin typeface="Raleway"/>
                <a:ea typeface="Raleway"/>
                <a:cs typeface="Raleway"/>
                <a:sym typeface="Raleway"/>
              </a:rPr>
              <a:t> y</a:t>
            </a:r>
            <a:r>
              <a:rPr baseline="-25000" lang="en" sz="1800">
                <a:solidFill>
                  <a:schemeClr val="dk2"/>
                </a:solidFill>
                <a:latin typeface="Raleway"/>
                <a:ea typeface="Raleway"/>
                <a:cs typeface="Raleway"/>
                <a:sym typeface="Raleway"/>
              </a:rPr>
              <a:t>int</a:t>
            </a:r>
            <a:r>
              <a:rPr lang="en" sz="1800">
                <a:solidFill>
                  <a:schemeClr val="dk2"/>
                </a:solidFill>
                <a:latin typeface="Raleway"/>
                <a:ea typeface="Raleway"/>
                <a:cs typeface="Raleway"/>
                <a:sym typeface="Raleway"/>
              </a:rPr>
              <a:t> 0.035; CtoD: slope </a:t>
            </a:r>
            <a:r>
              <a:rPr b="1" lang="en" sz="1800">
                <a:solidFill>
                  <a:schemeClr val="dk2"/>
                </a:solidFill>
                <a:latin typeface="Raleway"/>
                <a:ea typeface="Raleway"/>
                <a:cs typeface="Raleway"/>
                <a:sym typeface="Raleway"/>
              </a:rPr>
              <a:t>-</a:t>
            </a:r>
            <a:r>
              <a:rPr lang="en" sz="1800">
                <a:solidFill>
                  <a:schemeClr val="dk2"/>
                </a:solidFill>
                <a:latin typeface="Raleway"/>
                <a:ea typeface="Raleway"/>
                <a:cs typeface="Raleway"/>
                <a:sym typeface="Raleway"/>
              </a:rPr>
              <a:t>2.05 x 10</a:t>
            </a:r>
            <a:r>
              <a:rPr baseline="30000" lang="en" sz="1800">
                <a:solidFill>
                  <a:schemeClr val="dk2"/>
                </a:solidFill>
                <a:latin typeface="Raleway"/>
                <a:ea typeface="Raleway"/>
                <a:cs typeface="Raleway"/>
                <a:sym typeface="Raleway"/>
              </a:rPr>
              <a:t>-6</a:t>
            </a:r>
            <a:r>
              <a:rPr lang="en" sz="1800">
                <a:solidFill>
                  <a:schemeClr val="dk2"/>
                </a:solidFill>
                <a:latin typeface="Raleway"/>
                <a:ea typeface="Raleway"/>
                <a:cs typeface="Raleway"/>
                <a:sym typeface="Raleway"/>
              </a:rPr>
              <a:t> and y</a:t>
            </a:r>
            <a:r>
              <a:rPr baseline="-25000" lang="en" sz="1800">
                <a:solidFill>
                  <a:schemeClr val="dk2"/>
                </a:solidFill>
                <a:latin typeface="Raleway"/>
                <a:ea typeface="Raleway"/>
                <a:cs typeface="Raleway"/>
                <a:sym typeface="Raleway"/>
              </a:rPr>
              <a:t>int</a:t>
            </a:r>
            <a:r>
              <a:rPr lang="en" sz="1800">
                <a:solidFill>
                  <a:schemeClr val="dk2"/>
                </a:solidFill>
                <a:latin typeface="Raleway"/>
                <a:ea typeface="Raleway"/>
                <a:cs typeface="Raleway"/>
                <a:sym typeface="Raleway"/>
              </a:rPr>
              <a:t> 0.064</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Packet sizes are well distributed.</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The visualisation of the delay/loss with respect to the packet size shows almost no effect the size is having on the delay/loss. Especially if one is to exclude the spike piece.</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Raleway"/>
                <a:ea typeface="Raleway"/>
                <a:cs typeface="Raleway"/>
                <a:sym typeface="Raleway"/>
              </a:rPr>
              <a:t>Loss of three upstream packets are likely due to the variable delay 𝚫Q </a:t>
            </a:r>
            <a:r>
              <a:rPr baseline="-25000" lang="en" sz="1800">
                <a:solidFill>
                  <a:schemeClr val="dk2"/>
                </a:solidFill>
                <a:latin typeface="Raleway"/>
                <a:ea typeface="Raleway"/>
                <a:cs typeface="Raleway"/>
                <a:sym typeface="Raleway"/>
              </a:rPr>
              <a:t>|V</a:t>
            </a:r>
            <a:r>
              <a:rPr lang="en" sz="1800">
                <a:solidFill>
                  <a:schemeClr val="dk2"/>
                </a:solidFill>
                <a:latin typeface="Raleway"/>
                <a:ea typeface="Raleway"/>
                <a:cs typeface="Raleway"/>
                <a:sym typeface="Raleway"/>
              </a:rPr>
              <a:t>: congestion.</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Raleway"/>
                <a:ea typeface="Raleway"/>
                <a:cs typeface="Raleway"/>
                <a:sym typeface="Raleway"/>
              </a:rPr>
              <a:t>Segment CtoD: the slope of the regression line is small, yet negative. Most likely it signifies 𝚫Q</a:t>
            </a:r>
            <a:r>
              <a:rPr baseline="-25000" lang="en" sz="1800">
                <a:solidFill>
                  <a:schemeClr val="dk2"/>
                </a:solidFill>
                <a:latin typeface="Raleway"/>
                <a:ea typeface="Raleway"/>
                <a:cs typeface="Raleway"/>
                <a:sym typeface="Raleway"/>
              </a:rPr>
              <a:t>|G</a:t>
            </a:r>
            <a:r>
              <a:rPr lang="en" sz="1800">
                <a:solidFill>
                  <a:schemeClr val="dk2"/>
                </a:solidFill>
                <a:latin typeface="Raleway"/>
                <a:ea typeface="Raleway"/>
                <a:cs typeface="Raleway"/>
                <a:sym typeface="Raleway"/>
              </a:rPr>
              <a:t> geographic delay: physical layer transmission component; which can be the cause of additional 5 packets loss.</a:t>
            </a:r>
            <a:endParaRPr sz="1800">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p:nvPr/>
        </p:nvSpPr>
        <p:spPr>
          <a:xfrm>
            <a:off x="0" y="3190425"/>
            <a:ext cx="9144000" cy="1953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III</a:t>
            </a:r>
            <a:r>
              <a:rPr lang="en" sz="2000">
                <a:solidFill>
                  <a:schemeClr val="dk1"/>
                </a:solidFill>
                <a:latin typeface="Raleway"/>
                <a:ea typeface="Raleway"/>
                <a:cs typeface="Raleway"/>
                <a:sym typeface="Raleway"/>
              </a:rPr>
              <a:t>: </a:t>
            </a:r>
            <a:r>
              <a:rPr lang="en" sz="2000">
                <a:solidFill>
                  <a:schemeClr val="dk2"/>
                </a:solidFill>
                <a:highlight>
                  <a:srgbClr val="FFFFFF"/>
                </a:highlight>
                <a:latin typeface="Raleway"/>
                <a:ea typeface="Raleway"/>
                <a:cs typeface="Raleway"/>
                <a:sym typeface="Raleway"/>
              </a:rPr>
              <a:t>CDF likelihood of occurrence</a:t>
            </a:r>
            <a:endParaRPr sz="2000">
              <a:solidFill>
                <a:schemeClr val="dk2"/>
              </a:solidFill>
              <a:latin typeface="Raleway"/>
              <a:ea typeface="Raleway"/>
              <a:cs typeface="Raleway"/>
              <a:sym typeface="Raleway"/>
            </a:endParaRPr>
          </a:p>
        </p:txBody>
      </p:sp>
      <p:sp>
        <p:nvSpPr>
          <p:cNvPr id="214" name="Google Shape;214;p33"/>
          <p:cNvSpPr txBox="1"/>
          <p:nvPr/>
        </p:nvSpPr>
        <p:spPr>
          <a:xfrm>
            <a:off x="0" y="3001625"/>
            <a:ext cx="9144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2"/>
              </a:buClr>
              <a:buSzPts val="1200"/>
              <a:buFont typeface="Raleway"/>
              <a:buChar char="-"/>
            </a:pPr>
            <a:r>
              <a:t/>
            </a:r>
            <a:endParaRPr sz="1200">
              <a:solidFill>
                <a:schemeClr val="dk2"/>
              </a:solidFill>
              <a:latin typeface="Raleway"/>
              <a:ea typeface="Raleway"/>
              <a:cs typeface="Raleway"/>
              <a:sym typeface="Raleway"/>
            </a:endParaRPr>
          </a:p>
        </p:txBody>
      </p:sp>
      <p:sp>
        <p:nvSpPr>
          <p:cNvPr id="215" name="Google Shape;215;p33"/>
          <p:cNvSpPr txBox="1"/>
          <p:nvPr/>
        </p:nvSpPr>
        <p:spPr>
          <a:xfrm>
            <a:off x="0" y="3190425"/>
            <a:ext cx="9144000" cy="211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en" sz="2000">
                <a:solidFill>
                  <a:schemeClr val="dk2"/>
                </a:solidFill>
                <a:latin typeface="Raleway"/>
                <a:ea typeface="Raleway"/>
                <a:cs typeface="Raleway"/>
                <a:sym typeface="Raleway"/>
              </a:rPr>
              <a:t>Observation:</a:t>
            </a:r>
            <a:endParaRPr b="1" sz="2000">
              <a:solidFill>
                <a:schemeClr val="dk2"/>
              </a:solidFill>
              <a:latin typeface="Raleway"/>
              <a:ea typeface="Raleway"/>
              <a:cs typeface="Raleway"/>
              <a:sym typeface="Raleway"/>
            </a:endParaRPr>
          </a:p>
          <a:p>
            <a:pPr indent="-323850" lvl="0" marL="457200" rtl="0" algn="l">
              <a:lnSpc>
                <a:spcPct val="115000"/>
              </a:lnSpc>
              <a:spcBef>
                <a:spcPts val="110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AtoB: 50% of the delays last for less than ~35ms, while 95% of the delays are less than ~60ms for packages up to 1.5kBit.</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CtoD: 50% of the delays last for less than ~47ms, while 95% of the delays are less than ~100ms.</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AtoD: 50% of the delays last for less than ~85ms, while 95% of the delays are less than ~150ms.</a:t>
            </a:r>
            <a:endParaRPr sz="1500">
              <a:solidFill>
                <a:schemeClr val="dk2"/>
              </a:solidFill>
              <a:latin typeface="Raleway"/>
              <a:ea typeface="Raleway"/>
              <a:cs typeface="Raleway"/>
              <a:sym typeface="Raleway"/>
            </a:endParaRPr>
          </a:p>
          <a:p>
            <a:pPr indent="0" lvl="0" marL="0" rtl="0" algn="l">
              <a:lnSpc>
                <a:spcPct val="115000"/>
              </a:lnSpc>
              <a:spcBef>
                <a:spcPts val="1100"/>
              </a:spcBef>
              <a:spcAft>
                <a:spcPts val="500"/>
              </a:spcAft>
              <a:buNone/>
            </a:pPr>
            <a:r>
              <a:t/>
            </a:r>
            <a:endParaRPr sz="1500">
              <a:solidFill>
                <a:schemeClr val="dk2"/>
              </a:solidFill>
              <a:latin typeface="Raleway"/>
              <a:ea typeface="Raleway"/>
              <a:cs typeface="Raleway"/>
              <a:sym typeface="Raleway"/>
            </a:endParaRPr>
          </a:p>
        </p:txBody>
      </p:sp>
      <p:pic>
        <p:nvPicPr>
          <p:cNvPr id="216" name="Google Shape;216;p33"/>
          <p:cNvPicPr preferRelativeResize="0"/>
          <p:nvPr/>
        </p:nvPicPr>
        <p:blipFill>
          <a:blip r:embed="rId3">
            <a:alphaModFix/>
          </a:blip>
          <a:stretch>
            <a:fillRect/>
          </a:stretch>
        </p:blipFill>
        <p:spPr>
          <a:xfrm>
            <a:off x="0" y="416400"/>
            <a:ext cx="9247599" cy="2725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subTitle"/>
          </p:nvPr>
        </p:nvSpPr>
        <p:spPr>
          <a:xfrm>
            <a:off x="95650" y="141925"/>
            <a:ext cx="4599000" cy="50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a:p>
            <a:pPr indent="0" lvl="0" marL="0" rtl="0" algn="l">
              <a:spcBef>
                <a:spcPts val="0"/>
              </a:spcBef>
              <a:spcAft>
                <a:spcPts val="0"/>
              </a:spcAft>
              <a:buNone/>
            </a:pPr>
            <a:r>
              <a:rPr lang="en">
                <a:latin typeface="Raleway"/>
                <a:ea typeface="Raleway"/>
                <a:cs typeface="Raleway"/>
                <a:sym typeface="Raleway"/>
              </a:rPr>
              <a:t>Dataset 1 </a:t>
            </a:r>
            <a:r>
              <a:rPr lang="en" sz="1000">
                <a:latin typeface="Raleway"/>
                <a:ea typeface="Raleway"/>
                <a:cs typeface="Raleway"/>
                <a:sym typeface="Raleway"/>
              </a:rPr>
              <a:t>(variable/ serialisation)</a:t>
            </a:r>
            <a:endParaRPr sz="1000">
              <a:latin typeface="Raleway"/>
              <a:ea typeface="Raleway"/>
              <a:cs typeface="Raleway"/>
              <a:sym typeface="Raleway"/>
            </a:endParaRPr>
          </a:p>
          <a:p>
            <a:pPr indent="0" lvl="0" marL="0" rtl="0" algn="l">
              <a:spcBef>
                <a:spcPts val="0"/>
              </a:spcBef>
              <a:spcAft>
                <a:spcPts val="0"/>
              </a:spcAft>
              <a:buNone/>
            </a:pPr>
            <a:r>
              <a:rPr lang="en" sz="1350">
                <a:highlight>
                  <a:srgbClr val="FFFFFF"/>
                </a:highlight>
                <a:latin typeface="Raleway"/>
                <a:ea typeface="Raleway"/>
                <a:cs typeface="Raleway"/>
                <a:sym typeface="Raleway"/>
              </a:rPr>
              <a:t>While performance on the separate segments seems to show acceptable results, the situation is mostly affected by CtoD segment performance,downstream. The issue is most likely related to the variable delay </a:t>
            </a:r>
            <a:r>
              <a:rPr lang="en" sz="1800">
                <a:latin typeface="Raleway"/>
                <a:ea typeface="Raleway"/>
                <a:cs typeface="Raleway"/>
                <a:sym typeface="Raleway"/>
              </a:rPr>
              <a:t>𝚫Q</a:t>
            </a:r>
            <a:r>
              <a:rPr baseline="-25000" lang="en" sz="1400">
                <a:highlight>
                  <a:srgbClr val="FFFFFF"/>
                </a:highlight>
                <a:latin typeface="Raleway"/>
                <a:ea typeface="Raleway"/>
                <a:cs typeface="Raleway"/>
                <a:sym typeface="Raleway"/>
              </a:rPr>
              <a:t>|V</a:t>
            </a:r>
            <a:r>
              <a:rPr lang="en" sz="1350">
                <a:highlight>
                  <a:srgbClr val="FFFFFF"/>
                </a:highlight>
                <a:latin typeface="Raleway"/>
                <a:ea typeface="Raleway"/>
                <a:cs typeface="Raleway"/>
                <a:sym typeface="Raleway"/>
              </a:rPr>
              <a:t>: buffering, congestion, load. The worrisome issue here is the loss packet rate: 3.8%, the reason can be overloaded network devices.</a:t>
            </a:r>
            <a:endParaRPr sz="1350">
              <a:highlight>
                <a:srgbClr val="FFFFFF"/>
              </a:highlight>
              <a:latin typeface="Raleway"/>
              <a:ea typeface="Raleway"/>
              <a:cs typeface="Raleway"/>
              <a:sym typeface="Raleway"/>
            </a:endParaRPr>
          </a:p>
          <a:p>
            <a:pPr indent="0" lvl="0" marL="0" rtl="0" algn="l">
              <a:spcBef>
                <a:spcPts val="0"/>
              </a:spcBef>
              <a:spcAft>
                <a:spcPts val="0"/>
              </a:spcAft>
              <a:buNone/>
            </a:pPr>
            <a:r>
              <a:t/>
            </a:r>
            <a:endParaRPr sz="1050">
              <a:highlight>
                <a:srgbClr val="FFFFFF"/>
              </a:highlight>
              <a:latin typeface="Raleway"/>
              <a:ea typeface="Raleway"/>
              <a:cs typeface="Raleway"/>
              <a:sym typeface="Raleway"/>
            </a:endParaRPr>
          </a:p>
          <a:p>
            <a:pPr indent="0" lvl="0" marL="0" rtl="0" algn="l">
              <a:spcBef>
                <a:spcPts val="0"/>
              </a:spcBef>
              <a:spcAft>
                <a:spcPts val="0"/>
              </a:spcAft>
              <a:buNone/>
            </a:pPr>
            <a:r>
              <a:rPr lang="en">
                <a:latin typeface="Raleway"/>
                <a:ea typeface="Raleway"/>
                <a:cs typeface="Raleway"/>
                <a:sym typeface="Raleway"/>
              </a:rPr>
              <a:t>Dataset 2 </a:t>
            </a:r>
            <a:r>
              <a:rPr lang="en" sz="1000">
                <a:latin typeface="Raleway"/>
                <a:ea typeface="Raleway"/>
                <a:cs typeface="Raleway"/>
                <a:sym typeface="Raleway"/>
              </a:rPr>
              <a:t>(variable / geographic)</a:t>
            </a:r>
            <a:endParaRPr sz="1000">
              <a:latin typeface="Raleway"/>
              <a:ea typeface="Raleway"/>
              <a:cs typeface="Raleway"/>
              <a:sym typeface="Raleway"/>
            </a:endParaRPr>
          </a:p>
          <a:p>
            <a:pPr indent="0" lvl="0" marL="0" rtl="0" algn="l">
              <a:spcBef>
                <a:spcPts val="0"/>
              </a:spcBef>
              <a:spcAft>
                <a:spcPts val="0"/>
              </a:spcAft>
              <a:buNone/>
            </a:pPr>
            <a:r>
              <a:rPr lang="en" sz="1350">
                <a:highlight>
                  <a:srgbClr val="FFFFFF"/>
                </a:highlight>
                <a:latin typeface="Raleway"/>
                <a:ea typeface="Raleway"/>
                <a:cs typeface="Raleway"/>
                <a:sym typeface="Raleway"/>
              </a:rPr>
              <a:t>The situation is mostly affected by downstream performance. While upstream and server response is in the acceptable delay/loss range, the downstream situation is slightly different. The performance has solid results after the reset (45~48sec) for about 30sec, however the network jitter returned back after that with the loss of three packets. It is possible that the physical component is at fault and maybe should be replaced to maintain more stable level of performance.</a:t>
            </a:r>
            <a:endParaRPr sz="1150">
              <a:highlight>
                <a:srgbClr val="FFFFFF"/>
              </a:highlight>
              <a:latin typeface="Arial"/>
              <a:ea typeface="Arial"/>
              <a:cs typeface="Arial"/>
              <a:sym typeface="Arial"/>
            </a:endParaRPr>
          </a:p>
        </p:txBody>
      </p:sp>
      <p:sp>
        <p:nvSpPr>
          <p:cNvPr id="222" name="Google Shape;222;p34"/>
          <p:cNvSpPr txBox="1"/>
          <p:nvPr>
            <p:ph idx="1" type="subTitle"/>
          </p:nvPr>
        </p:nvSpPr>
        <p:spPr>
          <a:xfrm>
            <a:off x="4944600" y="756307"/>
            <a:ext cx="4045200" cy="3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Limitations</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K</a:t>
            </a:r>
            <a:r>
              <a:rPr lang="en">
                <a:solidFill>
                  <a:schemeClr val="lt1"/>
                </a:solidFill>
              </a:rPr>
              <a:t>nowledge</a:t>
            </a:r>
            <a:r>
              <a:rPr lang="en">
                <a:solidFill>
                  <a:schemeClr val="lt1"/>
                </a:solidFill>
              </a:rPr>
              <a:t> of the prior network performance if </a:t>
            </a:r>
            <a:r>
              <a:rPr lang="en">
                <a:solidFill>
                  <a:schemeClr val="lt1"/>
                </a:solidFill>
              </a:rPr>
              <a:t>available: </a:t>
            </a:r>
            <a:endParaRPr>
              <a:solidFill>
                <a:schemeClr val="lt1"/>
              </a:solidFill>
            </a:endParaRPr>
          </a:p>
          <a:p>
            <a:pPr indent="0" lvl="0" marL="0" rtl="0" algn="l">
              <a:spcBef>
                <a:spcPts val="0"/>
              </a:spcBef>
              <a:spcAft>
                <a:spcPts val="0"/>
              </a:spcAft>
              <a:buNone/>
            </a:pPr>
            <a:r>
              <a:rPr lang="en">
                <a:solidFill>
                  <a:schemeClr val="lt1"/>
                </a:solidFill>
              </a:rPr>
              <a:t>    - recurring issues;</a:t>
            </a:r>
            <a:endParaRPr>
              <a:solidFill>
                <a:schemeClr val="lt1"/>
              </a:solidFill>
            </a:endParaRPr>
          </a:p>
          <a:p>
            <a:pPr indent="0" lvl="0" marL="0" rtl="0" algn="l">
              <a:spcBef>
                <a:spcPts val="0"/>
              </a:spcBef>
              <a:spcAft>
                <a:spcPts val="0"/>
              </a:spcAft>
              <a:buNone/>
            </a:pPr>
            <a:r>
              <a:rPr lang="en">
                <a:solidFill>
                  <a:schemeClr val="lt1"/>
                </a:solidFill>
              </a:rPr>
              <a:t>    - hardware;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Deeper understanding of the computer network operation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28" name="Google Shape;228;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29" name="Google Shape;229;p35"/>
          <p:cNvSpPr txBox="1"/>
          <p:nvPr/>
        </p:nvSpPr>
        <p:spPr>
          <a:xfrm>
            <a:off x="3465150" y="1678000"/>
            <a:ext cx="220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152825" y="3574700"/>
            <a:ext cx="4791600" cy="9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Conclusion</a:t>
            </a:r>
            <a:endParaRPr sz="2200"/>
          </a:p>
          <a:p>
            <a:pPr indent="0" lvl="0" marL="0" rtl="0" algn="ctr">
              <a:spcBef>
                <a:spcPts val="0"/>
              </a:spcBef>
              <a:spcAft>
                <a:spcPts val="0"/>
              </a:spcAft>
              <a:buClr>
                <a:schemeClr val="dk2"/>
              </a:buClr>
              <a:buSzPts val="1100"/>
              <a:buFont typeface="Arial"/>
              <a:buNone/>
            </a:pPr>
            <a:r>
              <a:t/>
            </a:r>
            <a:endParaRPr sz="2200"/>
          </a:p>
          <a:p>
            <a:pPr indent="0" lvl="0" marL="0" rtl="0" algn="ctr">
              <a:spcBef>
                <a:spcPts val="0"/>
              </a:spcBef>
              <a:spcAft>
                <a:spcPts val="0"/>
              </a:spcAft>
              <a:buNone/>
            </a:pPr>
            <a:r>
              <a:rPr lang="en" sz="2200"/>
              <a:t>Limitations</a:t>
            </a:r>
            <a:endParaRPr sz="2200"/>
          </a:p>
        </p:txBody>
      </p:sp>
      <p:sp>
        <p:nvSpPr>
          <p:cNvPr id="87" name="Google Shape;87;p15"/>
          <p:cNvSpPr/>
          <p:nvPr/>
        </p:nvSpPr>
        <p:spPr>
          <a:xfrm>
            <a:off x="371775" y="1226900"/>
            <a:ext cx="2629476" cy="2557926"/>
          </a:xfrm>
          <a:prstGeom prst="flowChartDocumen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210425" y="1226900"/>
            <a:ext cx="2629500" cy="2271600"/>
          </a:xfrm>
          <a:prstGeom prst="wedgeRectCallout">
            <a:avLst>
              <a:gd fmla="val -18005" name="adj1"/>
              <a:gd fmla="val 50322"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flipH="1">
            <a:off x="6005886" y="1226900"/>
            <a:ext cx="2579364" cy="2557926"/>
          </a:xfrm>
          <a:prstGeom prst="flowChartDocumen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title"/>
          </p:nvPr>
        </p:nvSpPr>
        <p:spPr>
          <a:xfrm>
            <a:off x="6125275" y="12999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Further statistical analysis: CDF</a:t>
            </a:r>
            <a:endParaRPr sz="2100"/>
          </a:p>
          <a:p>
            <a:pPr indent="0" lvl="0" marL="0" rtl="0" algn="ctr">
              <a:spcBef>
                <a:spcPts val="1200"/>
              </a:spcBef>
              <a:spcAft>
                <a:spcPts val="0"/>
              </a:spcAft>
              <a:buClr>
                <a:schemeClr val="dk2"/>
              </a:buClr>
              <a:buSzPts val="1100"/>
              <a:buFont typeface="Arial"/>
              <a:buNone/>
            </a:pPr>
            <a:r>
              <a:rPr lang="en" sz="2100"/>
              <a:t>+</a:t>
            </a:r>
            <a:endParaRPr sz="2100"/>
          </a:p>
          <a:p>
            <a:pPr indent="0" lvl="0" marL="0" rtl="0" algn="ctr">
              <a:spcBef>
                <a:spcPts val="1200"/>
              </a:spcBef>
              <a:spcAft>
                <a:spcPts val="1200"/>
              </a:spcAft>
              <a:buClr>
                <a:schemeClr val="dk2"/>
              </a:buClr>
              <a:buSzPts val="1100"/>
              <a:buFont typeface="Arial"/>
              <a:buNone/>
            </a:pPr>
            <a:r>
              <a:rPr lang="en" sz="2100"/>
              <a:t>Observation</a:t>
            </a:r>
            <a:endParaRPr sz="2100"/>
          </a:p>
        </p:txBody>
      </p:sp>
      <p:sp>
        <p:nvSpPr>
          <p:cNvPr id="91" name="Google Shape;91;p15"/>
          <p:cNvSpPr txBox="1"/>
          <p:nvPr>
            <p:ph type="title"/>
          </p:nvPr>
        </p:nvSpPr>
        <p:spPr>
          <a:xfrm>
            <a:off x="681225" y="1299900"/>
            <a:ext cx="20199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Delay/Loss </a:t>
            </a:r>
            <a:endParaRPr sz="2100"/>
          </a:p>
          <a:p>
            <a:pPr indent="0" lvl="0" marL="0" rtl="0" algn="ctr">
              <a:spcBef>
                <a:spcPts val="1200"/>
              </a:spcBef>
              <a:spcAft>
                <a:spcPts val="0"/>
              </a:spcAft>
              <a:buNone/>
            </a:pPr>
            <a:r>
              <a:rPr lang="en" sz="2100"/>
              <a:t>over time</a:t>
            </a:r>
            <a:endParaRPr sz="2100"/>
          </a:p>
          <a:p>
            <a:pPr indent="0" lvl="0" marL="0" rtl="0" algn="ctr">
              <a:spcBef>
                <a:spcPts val="1200"/>
              </a:spcBef>
              <a:spcAft>
                <a:spcPts val="0"/>
              </a:spcAft>
              <a:buNone/>
            </a:pPr>
            <a:r>
              <a:rPr lang="en" sz="2100"/>
              <a:t>+</a:t>
            </a:r>
            <a:endParaRPr sz="2100"/>
          </a:p>
          <a:p>
            <a:pPr indent="0" lvl="0" marL="0" rtl="0" algn="ctr">
              <a:spcBef>
                <a:spcPts val="1200"/>
              </a:spcBef>
              <a:spcAft>
                <a:spcPts val="1200"/>
              </a:spcAft>
              <a:buNone/>
            </a:pPr>
            <a:r>
              <a:rPr lang="en" sz="2100"/>
              <a:t>Observation</a:t>
            </a:r>
            <a:endParaRPr sz="2100"/>
          </a:p>
        </p:txBody>
      </p:sp>
      <p:sp>
        <p:nvSpPr>
          <p:cNvPr id="92" name="Google Shape;92;p15"/>
          <p:cNvSpPr txBox="1"/>
          <p:nvPr>
            <p:ph type="title"/>
          </p:nvPr>
        </p:nvSpPr>
        <p:spPr>
          <a:xfrm>
            <a:off x="3286625" y="1223700"/>
            <a:ext cx="2481600" cy="20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Delay/Loss </a:t>
            </a:r>
            <a:endParaRPr sz="2100"/>
          </a:p>
          <a:p>
            <a:pPr indent="0" lvl="0" marL="0" rtl="0" algn="ctr">
              <a:spcBef>
                <a:spcPts val="1200"/>
              </a:spcBef>
              <a:spcAft>
                <a:spcPts val="0"/>
              </a:spcAft>
              <a:buNone/>
            </a:pPr>
            <a:r>
              <a:rPr lang="en" sz="2100"/>
              <a:t>with respect to packet size</a:t>
            </a:r>
            <a:endParaRPr sz="2100"/>
          </a:p>
          <a:p>
            <a:pPr indent="0" lvl="0" marL="0" rtl="0" algn="ctr">
              <a:spcBef>
                <a:spcPts val="1200"/>
              </a:spcBef>
              <a:spcAft>
                <a:spcPts val="0"/>
              </a:spcAft>
              <a:buClr>
                <a:schemeClr val="dk2"/>
              </a:buClr>
              <a:buSzPts val="1100"/>
              <a:buFont typeface="Arial"/>
              <a:buNone/>
            </a:pPr>
            <a:r>
              <a:rPr lang="en" sz="2100"/>
              <a:t>+</a:t>
            </a:r>
            <a:endParaRPr sz="2100"/>
          </a:p>
          <a:p>
            <a:pPr indent="0" lvl="0" marL="0" rtl="0" algn="ctr">
              <a:spcBef>
                <a:spcPts val="1200"/>
              </a:spcBef>
              <a:spcAft>
                <a:spcPts val="1200"/>
              </a:spcAft>
              <a:buClr>
                <a:schemeClr val="dk2"/>
              </a:buClr>
              <a:buSzPts val="1100"/>
              <a:buFont typeface="Arial"/>
              <a:buNone/>
            </a:pPr>
            <a:r>
              <a:rPr lang="en" sz="2100"/>
              <a:t>Observation</a:t>
            </a:r>
            <a:endParaRPr sz="2100"/>
          </a:p>
        </p:txBody>
      </p:sp>
      <p:sp>
        <p:nvSpPr>
          <p:cNvPr id="93" name="Google Shape;93;p15"/>
          <p:cNvSpPr txBox="1"/>
          <p:nvPr>
            <p:ph type="title"/>
          </p:nvPr>
        </p:nvSpPr>
        <p:spPr>
          <a:xfrm>
            <a:off x="121300" y="324425"/>
            <a:ext cx="8913300" cy="7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 Presentation Agenda</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256200" y="1104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Dataset 1: time - stationary</a:t>
            </a:r>
            <a:endParaRPr>
              <a:solidFill>
                <a:schemeClr val="accent5"/>
              </a:solidFill>
            </a:endParaRPr>
          </a:p>
        </p:txBody>
      </p:sp>
      <p:pic>
        <p:nvPicPr>
          <p:cNvPr id="99" name="Google Shape;99;p16"/>
          <p:cNvPicPr preferRelativeResize="0"/>
          <p:nvPr/>
        </p:nvPicPr>
        <p:blipFill>
          <a:blip r:embed="rId3">
            <a:alphaModFix/>
          </a:blip>
          <a:stretch>
            <a:fillRect/>
          </a:stretch>
        </p:blipFill>
        <p:spPr>
          <a:xfrm>
            <a:off x="5595150" y="732075"/>
            <a:ext cx="3423600" cy="1766900"/>
          </a:xfrm>
          <a:prstGeom prst="rect">
            <a:avLst/>
          </a:prstGeom>
          <a:noFill/>
          <a:ln>
            <a:noFill/>
          </a:ln>
        </p:spPr>
      </p:pic>
      <p:pic>
        <p:nvPicPr>
          <p:cNvPr id="100" name="Google Shape;100;p16"/>
          <p:cNvPicPr preferRelativeResize="0"/>
          <p:nvPr/>
        </p:nvPicPr>
        <p:blipFill>
          <a:blip r:embed="rId4">
            <a:alphaModFix/>
          </a:blip>
          <a:stretch>
            <a:fillRect/>
          </a:stretch>
        </p:blipFill>
        <p:spPr>
          <a:xfrm>
            <a:off x="108624" y="732074"/>
            <a:ext cx="5460520" cy="1766900"/>
          </a:xfrm>
          <a:prstGeom prst="rect">
            <a:avLst/>
          </a:prstGeom>
          <a:noFill/>
          <a:ln>
            <a:noFill/>
          </a:ln>
        </p:spPr>
      </p:pic>
      <p:pic>
        <p:nvPicPr>
          <p:cNvPr id="101" name="Google Shape;101;p16"/>
          <p:cNvPicPr preferRelativeResize="0"/>
          <p:nvPr/>
        </p:nvPicPr>
        <p:blipFill>
          <a:blip r:embed="rId5">
            <a:alphaModFix/>
          </a:blip>
          <a:stretch>
            <a:fillRect/>
          </a:stretch>
        </p:blipFill>
        <p:spPr>
          <a:xfrm>
            <a:off x="108625" y="2539175"/>
            <a:ext cx="8910124" cy="24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0" y="0"/>
            <a:ext cx="44643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a:t>
            </a:r>
            <a:endParaRPr b="1" sz="2000">
              <a:solidFill>
                <a:schemeClr val="dk1"/>
              </a:solidFill>
              <a:latin typeface="Raleway"/>
              <a:ea typeface="Raleway"/>
              <a:cs typeface="Raleway"/>
              <a:sym typeface="Raleway"/>
            </a:endParaRPr>
          </a:p>
          <a:p>
            <a:pPr indent="0" lvl="0" marL="0" rtl="0" algn="l">
              <a:spcBef>
                <a:spcPts val="0"/>
              </a:spcBef>
              <a:spcAft>
                <a:spcPts val="0"/>
              </a:spcAft>
              <a:buNone/>
            </a:pPr>
            <a:r>
              <a:t/>
            </a:r>
            <a:endParaRPr sz="600">
              <a:solidFill>
                <a:srgbClr val="212121"/>
              </a:solidFill>
              <a:latin typeface="Raleway"/>
              <a:ea typeface="Raleway"/>
              <a:cs typeface="Raleway"/>
              <a:sym typeface="Raleway"/>
            </a:endParaRPr>
          </a:p>
          <a:p>
            <a:pPr indent="0" lvl="0" marL="0" rtl="0" algn="l">
              <a:spcBef>
                <a:spcPts val="0"/>
              </a:spcBef>
              <a:spcAft>
                <a:spcPts val="0"/>
              </a:spcAft>
              <a:buNone/>
            </a:pPr>
            <a:r>
              <a:rPr lang="en" sz="1800">
                <a:solidFill>
                  <a:srgbClr val="212121"/>
                </a:solidFill>
                <a:latin typeface="Raleway"/>
                <a:ea typeface="Raleway"/>
                <a:cs typeface="Raleway"/>
                <a:sym typeface="Raleway"/>
              </a:rPr>
              <a:t>Engineered</a:t>
            </a:r>
            <a:r>
              <a:rPr lang="en" sz="1800">
                <a:solidFill>
                  <a:srgbClr val="212121"/>
                </a:solidFill>
                <a:latin typeface="Raleway"/>
                <a:ea typeface="Raleway"/>
                <a:cs typeface="Raleway"/>
                <a:sym typeface="Raleway"/>
              </a:rPr>
              <a:t> values of delays/losses between observation points AtoB. BtoC, CtoD.</a:t>
            </a:r>
            <a:endParaRPr sz="1800">
              <a:solidFill>
                <a:srgbClr val="212121"/>
              </a:solidFill>
              <a:latin typeface="Raleway"/>
              <a:ea typeface="Raleway"/>
              <a:cs typeface="Raleway"/>
              <a:sym typeface="Raleway"/>
            </a:endParaRPr>
          </a:p>
          <a:p>
            <a:pPr indent="0" lvl="0" marL="0" rtl="0" algn="l">
              <a:spcBef>
                <a:spcPts val="0"/>
              </a:spcBef>
              <a:spcAft>
                <a:spcPts val="0"/>
              </a:spcAft>
              <a:buNone/>
            </a:pPr>
            <a:r>
              <a:t/>
            </a:r>
            <a:endParaRPr sz="1800">
              <a:solidFill>
                <a:srgbClr val="212121"/>
              </a:solidFill>
              <a:latin typeface="Raleway"/>
              <a:ea typeface="Raleway"/>
              <a:cs typeface="Raleway"/>
              <a:sym typeface="Raleway"/>
            </a:endParaRPr>
          </a:p>
          <a:p>
            <a:pPr indent="0" lvl="0" marL="0" rtl="0" algn="l">
              <a:spcBef>
                <a:spcPts val="0"/>
              </a:spcBef>
              <a:spcAft>
                <a:spcPts val="0"/>
              </a:spcAft>
              <a:buNone/>
            </a:pPr>
            <a:r>
              <a:rPr lang="en" sz="1800">
                <a:solidFill>
                  <a:srgbClr val="212121"/>
                </a:solidFill>
                <a:latin typeface="Raleway"/>
                <a:ea typeface="Raleway"/>
                <a:cs typeface="Raleway"/>
                <a:sym typeface="Raleway"/>
              </a:rPr>
              <a:t>The distribution of observations between point, excluding BtoC is below.</a:t>
            </a:r>
            <a:endParaRPr sz="1100">
              <a:solidFill>
                <a:schemeClr val="dk2"/>
              </a:solidFill>
            </a:endParaRPr>
          </a:p>
        </p:txBody>
      </p:sp>
      <p:pic>
        <p:nvPicPr>
          <p:cNvPr id="107" name="Google Shape;107;p17"/>
          <p:cNvPicPr preferRelativeResize="0"/>
          <p:nvPr/>
        </p:nvPicPr>
        <p:blipFill>
          <a:blip r:embed="rId3">
            <a:alphaModFix/>
          </a:blip>
          <a:stretch>
            <a:fillRect/>
          </a:stretch>
        </p:blipFill>
        <p:spPr>
          <a:xfrm>
            <a:off x="-12150" y="2350375"/>
            <a:ext cx="4542075" cy="2584650"/>
          </a:xfrm>
          <a:prstGeom prst="rect">
            <a:avLst/>
          </a:prstGeom>
          <a:noFill/>
          <a:ln>
            <a:noFill/>
          </a:ln>
        </p:spPr>
      </p:pic>
      <p:sp>
        <p:nvSpPr>
          <p:cNvPr id="108" name="Google Shape;108;p17"/>
          <p:cNvSpPr txBox="1"/>
          <p:nvPr/>
        </p:nvSpPr>
        <p:spPr>
          <a:xfrm>
            <a:off x="4572000" y="0"/>
            <a:ext cx="4464300" cy="497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212121"/>
                </a:solidFill>
                <a:latin typeface="Raleway"/>
                <a:ea typeface="Raleway"/>
                <a:cs typeface="Raleway"/>
                <a:sym typeface="Raleway"/>
              </a:rPr>
              <a:t>Observation:</a:t>
            </a:r>
            <a:endParaRPr b="1" sz="2000">
              <a:solidFill>
                <a:srgbClr val="212121"/>
              </a:solidFill>
              <a:latin typeface="Raleway"/>
              <a:ea typeface="Raleway"/>
              <a:cs typeface="Raleway"/>
              <a:sym typeface="Raleway"/>
            </a:endParaRPr>
          </a:p>
          <a:p>
            <a:pPr indent="0" lvl="0" marL="0" rtl="0" algn="l">
              <a:spcBef>
                <a:spcPts val="0"/>
              </a:spcBef>
              <a:spcAft>
                <a:spcPts val="0"/>
              </a:spcAft>
              <a:buNone/>
            </a:pPr>
            <a:r>
              <a:t/>
            </a:r>
            <a:endParaRPr sz="2000">
              <a:solidFill>
                <a:srgbClr val="212121"/>
              </a:solidFill>
              <a:latin typeface="Raleway"/>
              <a:ea typeface="Raleway"/>
              <a:cs typeface="Raleway"/>
              <a:sym typeface="Raleway"/>
            </a:endParaRPr>
          </a:p>
          <a:p>
            <a:pPr indent="-349250" lvl="0" marL="457200" rtl="0" algn="l">
              <a:spcBef>
                <a:spcPts val="0"/>
              </a:spcBef>
              <a:spcAft>
                <a:spcPts val="0"/>
              </a:spcAft>
              <a:buClr>
                <a:srgbClr val="212121"/>
              </a:buClr>
              <a:buSzPts val="1900"/>
              <a:buFont typeface="Raleway"/>
              <a:buChar char="-"/>
            </a:pPr>
            <a:r>
              <a:rPr lang="en" sz="1900">
                <a:solidFill>
                  <a:srgbClr val="212121"/>
                </a:solidFill>
                <a:latin typeface="Raleway"/>
                <a:ea typeface="Raleway"/>
                <a:cs typeface="Raleway"/>
                <a:sym typeface="Raleway"/>
              </a:rPr>
              <a:t>Slightly right skewed distribution: tail signifies that there are packets that take way longer than average to be transmitted;</a:t>
            </a:r>
            <a:endParaRPr sz="1900">
              <a:solidFill>
                <a:srgbClr val="212121"/>
              </a:solidFill>
              <a:latin typeface="Raleway"/>
              <a:ea typeface="Raleway"/>
              <a:cs typeface="Raleway"/>
              <a:sym typeface="Raleway"/>
            </a:endParaRPr>
          </a:p>
          <a:p>
            <a:pPr indent="0" lvl="0" marL="457200" rtl="0" algn="l">
              <a:spcBef>
                <a:spcPts val="0"/>
              </a:spcBef>
              <a:spcAft>
                <a:spcPts val="0"/>
              </a:spcAft>
              <a:buNone/>
            </a:pPr>
            <a:r>
              <a:t/>
            </a:r>
            <a:endParaRPr sz="1900">
              <a:solidFill>
                <a:srgbClr val="212121"/>
              </a:solidFill>
              <a:latin typeface="Raleway"/>
              <a:ea typeface="Raleway"/>
              <a:cs typeface="Raleway"/>
              <a:sym typeface="Raleway"/>
            </a:endParaRPr>
          </a:p>
          <a:p>
            <a:pPr indent="-349250" lvl="0" marL="457200" rtl="0" algn="l">
              <a:spcBef>
                <a:spcPts val="0"/>
              </a:spcBef>
              <a:spcAft>
                <a:spcPts val="0"/>
              </a:spcAft>
              <a:buClr>
                <a:srgbClr val="212121"/>
              </a:buClr>
              <a:buSzPts val="1900"/>
              <a:buFont typeface="Raleway"/>
              <a:buChar char="-"/>
            </a:pPr>
            <a:r>
              <a:rPr lang="en" sz="1900">
                <a:solidFill>
                  <a:srgbClr val="212121"/>
                </a:solidFill>
                <a:latin typeface="Raleway"/>
                <a:ea typeface="Raleway"/>
                <a:cs typeface="Raleway"/>
                <a:sym typeface="Raleway"/>
              </a:rPr>
              <a:t>AtoB distribution of a small variance; while CtoD is more spread out;</a:t>
            </a:r>
            <a:endParaRPr sz="1900">
              <a:solidFill>
                <a:srgbClr val="212121"/>
              </a:solidFill>
              <a:latin typeface="Raleway"/>
              <a:ea typeface="Raleway"/>
              <a:cs typeface="Raleway"/>
              <a:sym typeface="Raleway"/>
            </a:endParaRPr>
          </a:p>
          <a:p>
            <a:pPr indent="0" lvl="0" marL="457200" rtl="0" algn="l">
              <a:spcBef>
                <a:spcPts val="0"/>
              </a:spcBef>
              <a:spcAft>
                <a:spcPts val="0"/>
              </a:spcAft>
              <a:buNone/>
            </a:pPr>
            <a:r>
              <a:t/>
            </a:r>
            <a:endParaRPr sz="1900">
              <a:solidFill>
                <a:srgbClr val="212121"/>
              </a:solidFill>
              <a:latin typeface="Raleway"/>
              <a:ea typeface="Raleway"/>
              <a:cs typeface="Raleway"/>
              <a:sym typeface="Raleway"/>
            </a:endParaRPr>
          </a:p>
          <a:p>
            <a:pPr indent="-355600" lvl="0" marL="457200" rtl="0" algn="l">
              <a:spcBef>
                <a:spcPts val="0"/>
              </a:spcBef>
              <a:spcAft>
                <a:spcPts val="0"/>
              </a:spcAft>
              <a:buClr>
                <a:srgbClr val="212121"/>
              </a:buClr>
              <a:buSzPts val="2000"/>
              <a:buFont typeface="Raleway"/>
              <a:buChar char="-"/>
            </a:pPr>
            <a:r>
              <a:rPr lang="en" sz="1900">
                <a:solidFill>
                  <a:srgbClr val="212121"/>
                </a:solidFill>
                <a:latin typeface="Raleway"/>
                <a:ea typeface="Raleway"/>
                <a:cs typeface="Raleway"/>
                <a:sym typeface="Raleway"/>
              </a:rPr>
              <a:t>Average </a:t>
            </a:r>
            <a:r>
              <a:rPr lang="en" sz="1600">
                <a:solidFill>
                  <a:schemeClr val="dk2"/>
                </a:solidFill>
                <a:latin typeface="Lato"/>
                <a:ea typeface="Lato"/>
                <a:cs typeface="Lato"/>
                <a:sym typeface="Lato"/>
              </a:rPr>
              <a:t>𝚫Q on AtoB is </a:t>
            </a:r>
            <a:r>
              <a:rPr lang="en" sz="1900">
                <a:solidFill>
                  <a:srgbClr val="212121"/>
                </a:solidFill>
                <a:latin typeface="Raleway"/>
                <a:ea typeface="Raleway"/>
                <a:cs typeface="Raleway"/>
                <a:sym typeface="Raleway"/>
              </a:rPr>
              <a:t>0.0283 vs.   </a:t>
            </a:r>
            <a:r>
              <a:rPr lang="en" sz="1600">
                <a:solidFill>
                  <a:schemeClr val="dk2"/>
                </a:solidFill>
                <a:latin typeface="Lato"/>
                <a:ea typeface="Lato"/>
                <a:cs typeface="Lato"/>
                <a:sym typeface="Lato"/>
              </a:rPr>
              <a:t>𝚫Q on CtoD  </a:t>
            </a:r>
            <a:r>
              <a:rPr lang="en" sz="1900">
                <a:solidFill>
                  <a:srgbClr val="212121"/>
                </a:solidFill>
                <a:latin typeface="Raleway"/>
                <a:ea typeface="Raleway"/>
                <a:cs typeface="Raleway"/>
                <a:sym typeface="Raleway"/>
              </a:rPr>
              <a:t>0.0342 (21% increase).</a:t>
            </a:r>
            <a:endParaRPr sz="1900">
              <a:solidFill>
                <a:srgbClr val="212121"/>
              </a:solidFill>
              <a:latin typeface="Raleway"/>
              <a:ea typeface="Raleway"/>
              <a:cs typeface="Raleway"/>
              <a:sym typeface="Raleway"/>
            </a:endParaRPr>
          </a:p>
          <a:p>
            <a:pPr indent="0" lvl="0" marL="0" rtl="0" algn="l">
              <a:spcBef>
                <a:spcPts val="0"/>
              </a:spcBef>
              <a:spcAft>
                <a:spcPts val="0"/>
              </a:spcAft>
              <a:buNone/>
            </a:pPr>
            <a:r>
              <a:t/>
            </a:r>
            <a:endParaRPr sz="1000">
              <a:solidFill>
                <a:srgbClr val="212121"/>
              </a:solidFill>
              <a:latin typeface="Raleway"/>
              <a:ea typeface="Raleway"/>
              <a:cs typeface="Raleway"/>
              <a:sym typeface="Raleway"/>
            </a:endParaRPr>
          </a:p>
          <a:p>
            <a:pPr indent="0" lvl="0" marL="457200" rtl="0" algn="l">
              <a:spcBef>
                <a:spcPts val="0"/>
              </a:spcBef>
              <a:spcAft>
                <a:spcPts val="0"/>
              </a:spcAft>
              <a:buNone/>
            </a:pPr>
            <a:r>
              <a:t/>
            </a:r>
            <a:endParaRPr sz="1900">
              <a:solidFill>
                <a:srgbClr val="212121"/>
              </a:solidFill>
              <a:latin typeface="Raleway"/>
              <a:ea typeface="Raleway"/>
              <a:cs typeface="Raleway"/>
              <a:sym typeface="Raleway"/>
            </a:endParaRPr>
          </a:p>
          <a:p>
            <a:pPr indent="0" lvl="0" marL="0" rtl="0" algn="l">
              <a:spcBef>
                <a:spcPts val="0"/>
              </a:spcBef>
              <a:spcAft>
                <a:spcPts val="0"/>
              </a:spcAft>
              <a:buNone/>
            </a:pPr>
            <a:r>
              <a:t/>
            </a:r>
            <a:endParaRPr sz="1000">
              <a:solidFill>
                <a:srgbClr val="212121"/>
              </a:solidFill>
              <a:latin typeface="Raleway"/>
              <a:ea typeface="Raleway"/>
              <a:cs typeface="Raleway"/>
              <a:sym typeface="Raleway"/>
            </a:endParaRPr>
          </a:p>
          <a:p>
            <a:pPr indent="0" lvl="0" marL="0" rtl="0" algn="l">
              <a:lnSpc>
                <a:spcPct val="110795"/>
              </a:lnSpc>
              <a:spcBef>
                <a:spcPts val="0"/>
              </a:spcBef>
              <a:spcAft>
                <a:spcPts val="0"/>
              </a:spcAft>
              <a:buNone/>
            </a:pPr>
            <a:r>
              <a:t/>
            </a:r>
            <a:endParaRPr sz="1000">
              <a:solidFill>
                <a:srgbClr val="212121"/>
              </a:solidFill>
            </a:endParaRPr>
          </a:p>
          <a:p>
            <a:pPr indent="0" lvl="0" marL="0" rtl="0" algn="l">
              <a:lnSpc>
                <a:spcPct val="115000"/>
              </a:lnSpc>
              <a:spcBef>
                <a:spcPts val="0"/>
              </a:spcBef>
              <a:spcAft>
                <a:spcPts val="0"/>
              </a:spcAft>
              <a:buNone/>
            </a:pPr>
            <a:r>
              <a:t/>
            </a:r>
            <a:endParaRPr sz="1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 </a:t>
            </a:r>
            <a:r>
              <a:rPr lang="en" sz="2000">
                <a:solidFill>
                  <a:schemeClr val="dk1"/>
                </a:solidFill>
                <a:latin typeface="Raleway"/>
                <a:ea typeface="Raleway"/>
                <a:cs typeface="Raleway"/>
                <a:sym typeface="Raleway"/>
              </a:rPr>
              <a:t>(</a:t>
            </a:r>
            <a:r>
              <a:rPr i="1" lang="en" sz="1600">
                <a:solidFill>
                  <a:schemeClr val="dk1"/>
                </a:solidFill>
                <a:latin typeface="Raleway"/>
                <a:ea typeface="Raleway"/>
                <a:cs typeface="Raleway"/>
                <a:sym typeface="Raleway"/>
              </a:rPr>
              <a:t>continued</a:t>
            </a:r>
            <a:r>
              <a:rPr lang="en" sz="2000">
                <a:solidFill>
                  <a:schemeClr val="dk1"/>
                </a:solidFill>
                <a:latin typeface="Raleway"/>
                <a:ea typeface="Raleway"/>
                <a:cs typeface="Raleway"/>
                <a:sym typeface="Raleway"/>
              </a:rPr>
              <a:t>): </a:t>
            </a:r>
            <a:r>
              <a:rPr lang="en" sz="1800">
                <a:solidFill>
                  <a:srgbClr val="212121"/>
                </a:solidFill>
                <a:latin typeface="Raleway"/>
                <a:ea typeface="Raleway"/>
                <a:cs typeface="Raleway"/>
                <a:sym typeface="Raleway"/>
              </a:rPr>
              <a:t>isolated rows with NA data points.</a:t>
            </a:r>
            <a:endParaRPr sz="1100">
              <a:solidFill>
                <a:schemeClr val="dk2"/>
              </a:solidFill>
            </a:endParaRPr>
          </a:p>
        </p:txBody>
      </p:sp>
      <p:pic>
        <p:nvPicPr>
          <p:cNvPr id="114" name="Google Shape;114;p18"/>
          <p:cNvPicPr preferRelativeResize="0"/>
          <p:nvPr/>
        </p:nvPicPr>
        <p:blipFill>
          <a:blip r:embed="rId3">
            <a:alphaModFix/>
          </a:blip>
          <a:stretch>
            <a:fillRect/>
          </a:stretch>
        </p:blipFill>
        <p:spPr>
          <a:xfrm>
            <a:off x="60650" y="428675"/>
            <a:ext cx="8867701" cy="2656050"/>
          </a:xfrm>
          <a:prstGeom prst="rect">
            <a:avLst/>
          </a:prstGeom>
          <a:noFill/>
          <a:ln>
            <a:noFill/>
          </a:ln>
        </p:spPr>
      </p:pic>
      <p:sp>
        <p:nvSpPr>
          <p:cNvPr id="115" name="Google Shape;115;p18"/>
          <p:cNvSpPr/>
          <p:nvPr/>
        </p:nvSpPr>
        <p:spPr>
          <a:xfrm>
            <a:off x="-12125" y="3093375"/>
            <a:ext cx="9156000" cy="205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0" y="3001625"/>
            <a:ext cx="9144000" cy="216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800">
                <a:solidFill>
                  <a:srgbClr val="212121"/>
                </a:solidFill>
                <a:latin typeface="Raleway"/>
                <a:ea typeface="Raleway"/>
                <a:cs typeface="Raleway"/>
                <a:sym typeface="Raleway"/>
              </a:rPr>
              <a:t>Observation:</a:t>
            </a:r>
            <a:endParaRPr b="1" sz="1800">
              <a:solidFill>
                <a:srgbClr val="212121"/>
              </a:solidFill>
              <a:latin typeface="Raleway"/>
              <a:ea typeface="Raleway"/>
              <a:cs typeface="Raleway"/>
              <a:sym typeface="Raleway"/>
            </a:endParaRPr>
          </a:p>
          <a:p>
            <a:pPr indent="-323850" lvl="0" marL="457200" rtl="0" algn="l">
              <a:lnSpc>
                <a:spcPct val="115000"/>
              </a:lnSpc>
              <a:spcBef>
                <a:spcPts val="110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There is a higher number of dropped packets (19/500 = 3.8 %) vs (3/500 = 0.6%) in AtoB and CtoD sections. </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Loss of three packages on the section AtoB can possibly be related to network load/congestion and scheduling/buffering ( 𝚫Q </a:t>
            </a:r>
            <a:r>
              <a:rPr baseline="-25000" lang="en" sz="1500">
                <a:solidFill>
                  <a:schemeClr val="dk2"/>
                </a:solidFill>
                <a:latin typeface="Raleway"/>
                <a:ea typeface="Raleway"/>
                <a:cs typeface="Raleway"/>
                <a:sym typeface="Raleway"/>
              </a:rPr>
              <a:t>| V</a:t>
            </a:r>
            <a:r>
              <a:rPr lang="en" sz="1500">
                <a:solidFill>
                  <a:schemeClr val="dk2"/>
                </a:solidFill>
                <a:latin typeface="Raleway"/>
                <a:ea typeface="Raleway"/>
                <a:cs typeface="Raleway"/>
                <a:sym typeface="Raleway"/>
              </a:rPr>
              <a:t>).</a:t>
            </a:r>
            <a:endParaRPr sz="1500">
              <a:solidFill>
                <a:schemeClr val="dk2"/>
              </a:solidFill>
              <a:latin typeface="Raleway"/>
              <a:ea typeface="Raleway"/>
              <a:cs typeface="Raleway"/>
              <a:sym typeface="Raleway"/>
            </a:endParaRPr>
          </a:p>
          <a:p>
            <a:pPr indent="-323850" lvl="0" marL="457200" rtl="0" algn="l">
              <a:lnSpc>
                <a:spcPct val="115000"/>
              </a:lnSpc>
              <a:spcBef>
                <a:spcPts val="0"/>
              </a:spcBef>
              <a:spcAft>
                <a:spcPts val="0"/>
              </a:spcAft>
              <a:buClr>
                <a:schemeClr val="dk2"/>
              </a:buClr>
              <a:buSzPts val="1500"/>
              <a:buFont typeface="Raleway"/>
              <a:buChar char="-"/>
            </a:pPr>
            <a:r>
              <a:rPr lang="en" sz="1500">
                <a:solidFill>
                  <a:schemeClr val="dk2"/>
                </a:solidFill>
                <a:latin typeface="Raleway"/>
                <a:ea typeface="Raleway"/>
                <a:cs typeface="Raleway"/>
                <a:sym typeface="Raleway"/>
              </a:rPr>
              <a:t>Loss of other 16 packets on the section CtoD can possibly be related to similar variable delay due to its’ time-stationary appearance.</a:t>
            </a:r>
            <a:endParaRPr sz="1900">
              <a:solidFill>
                <a:srgbClr val="21212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56200" y="34275"/>
            <a:ext cx="86316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Python Code sample:</a:t>
            </a:r>
            <a:endParaRPr>
              <a:solidFill>
                <a:schemeClr val="accent5"/>
              </a:solidFill>
            </a:endParaRPr>
          </a:p>
        </p:txBody>
      </p:sp>
      <p:sp>
        <p:nvSpPr>
          <p:cNvPr id="122" name="Google Shape;122;p19"/>
          <p:cNvSpPr txBox="1"/>
          <p:nvPr/>
        </p:nvSpPr>
        <p:spPr>
          <a:xfrm>
            <a:off x="256200" y="584700"/>
            <a:ext cx="8466000" cy="43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 import libraries</a:t>
            </a:r>
            <a:endParaRPr sz="1200">
              <a:solidFill>
                <a:schemeClr val="lt1"/>
              </a:solidFill>
            </a:endParaRPr>
          </a:p>
          <a:p>
            <a:pPr indent="0" lvl="0" marL="0" rtl="0" algn="l">
              <a:spcBef>
                <a:spcPts val="0"/>
              </a:spcBef>
              <a:spcAft>
                <a:spcPts val="0"/>
              </a:spcAft>
              <a:buNone/>
            </a:pPr>
            <a:r>
              <a:rPr lang="en" sz="1200">
                <a:solidFill>
                  <a:schemeClr val="lt1"/>
                </a:solidFill>
              </a:rPr>
              <a:t># download provided dataset</a:t>
            </a:r>
            <a:endParaRPr sz="1200">
              <a:solidFill>
                <a:schemeClr val="lt1"/>
              </a:solidFill>
            </a:endParaRPr>
          </a:p>
          <a:p>
            <a:pPr indent="0" lvl="0" marL="0" rtl="0" algn="l">
              <a:spcBef>
                <a:spcPts val="0"/>
              </a:spcBef>
              <a:spcAft>
                <a:spcPts val="0"/>
              </a:spcAft>
              <a:buNone/>
            </a:pPr>
            <a:r>
              <a:rPr lang="en" sz="1200">
                <a:solidFill>
                  <a:schemeClr val="lt1"/>
                </a:solidFill>
              </a:rPr>
              <a:t># use matplotlib and seaborn to plot graphs</a:t>
            </a:r>
            <a:endParaRPr sz="1200">
              <a:solidFill>
                <a:schemeClr val="lt1"/>
              </a:solidFill>
            </a:endParaRPr>
          </a:p>
          <a:p>
            <a:pPr indent="0" lvl="0" marL="0" rtl="0" algn="l">
              <a:spcBef>
                <a:spcPts val="0"/>
              </a:spcBef>
              <a:spcAft>
                <a:spcPts val="0"/>
              </a:spcAft>
              <a:buNone/>
            </a:pPr>
            <a:r>
              <a:rPr lang="en" sz="1200">
                <a:solidFill>
                  <a:schemeClr val="lt1"/>
                </a:solidFill>
              </a:rPr>
              <a:t>…</a:t>
            </a:r>
            <a:endParaRPr sz="1200">
              <a:solidFill>
                <a:schemeClr val="lt1"/>
              </a:solidFill>
            </a:endParaRPr>
          </a:p>
          <a:p>
            <a:pPr indent="0" lvl="0" marL="0" rtl="0" algn="l">
              <a:spcBef>
                <a:spcPts val="0"/>
              </a:spcBef>
              <a:spcAft>
                <a:spcPts val="0"/>
              </a:spcAft>
              <a:buNone/>
            </a:pPr>
            <a:r>
              <a:rPr lang="en" sz="1200">
                <a:solidFill>
                  <a:schemeClr val="lt1"/>
                </a:solidFill>
              </a:rPr>
              <a:t># create new data points (data between observation points)</a:t>
            </a:r>
            <a:endParaRPr sz="1200">
              <a:solidFill>
                <a:schemeClr val="lt1"/>
              </a:solidFill>
            </a:endParaRPr>
          </a:p>
          <a:p>
            <a:pPr indent="0" lvl="0" marL="0" rtl="0" algn="l">
              <a:spcBef>
                <a:spcPts val="0"/>
              </a:spcBef>
              <a:spcAft>
                <a:spcPts val="0"/>
              </a:spcAft>
              <a:buNone/>
            </a:pPr>
            <a:r>
              <a:rPr lang="en" sz="1200">
                <a:solidFill>
                  <a:schemeClr val="lt1"/>
                </a:solidFill>
              </a:rPr>
              <a:t>data['BtoC']</a:t>
            </a:r>
            <a:r>
              <a:rPr b="1" lang="en" sz="1200">
                <a:solidFill>
                  <a:schemeClr val="lt1"/>
                </a:solidFill>
              </a:rPr>
              <a:t>=</a:t>
            </a:r>
            <a:r>
              <a:rPr lang="en" sz="1200">
                <a:solidFill>
                  <a:schemeClr val="lt1"/>
                </a:solidFill>
              </a:rPr>
              <a:t>data['AtoC']</a:t>
            </a:r>
            <a:r>
              <a:rPr b="1" lang="en" sz="1200">
                <a:solidFill>
                  <a:schemeClr val="lt1"/>
                </a:solidFill>
              </a:rPr>
              <a:t>-</a:t>
            </a:r>
            <a:r>
              <a:rPr lang="en" sz="1200">
                <a:solidFill>
                  <a:schemeClr val="lt1"/>
                </a:solidFill>
              </a:rPr>
              <a:t>data['AtoB']</a:t>
            </a:r>
            <a:endParaRPr sz="1200">
              <a:solidFill>
                <a:schemeClr val="lt1"/>
              </a:solidFill>
            </a:endParaRPr>
          </a:p>
          <a:p>
            <a:pPr indent="0" lvl="0" marL="0" rtl="0" algn="l">
              <a:spcBef>
                <a:spcPts val="0"/>
              </a:spcBef>
              <a:spcAft>
                <a:spcPts val="0"/>
              </a:spcAft>
              <a:buNone/>
            </a:pPr>
            <a:r>
              <a:rPr lang="en" sz="1200">
                <a:solidFill>
                  <a:schemeClr val="lt1"/>
                </a:solidFill>
              </a:rPr>
              <a:t>data['CtoD']</a:t>
            </a:r>
            <a:r>
              <a:rPr b="1" lang="en" sz="1200">
                <a:solidFill>
                  <a:schemeClr val="lt1"/>
                </a:solidFill>
              </a:rPr>
              <a:t>=</a:t>
            </a:r>
            <a:r>
              <a:rPr lang="en" sz="1200">
                <a:solidFill>
                  <a:schemeClr val="lt1"/>
                </a:solidFill>
              </a:rPr>
              <a:t>data['AtoD']</a:t>
            </a:r>
            <a:r>
              <a:rPr b="1" lang="en" sz="1200">
                <a:solidFill>
                  <a:schemeClr val="lt1"/>
                </a:solidFill>
              </a:rPr>
              <a:t>-</a:t>
            </a:r>
            <a:r>
              <a:rPr lang="en" sz="1200">
                <a:solidFill>
                  <a:schemeClr val="lt1"/>
                </a:solidFill>
              </a:rPr>
              <a:t>data['AtoC']</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stat</a:t>
            </a:r>
            <a:r>
              <a:rPr b="1" lang="en" sz="1200">
                <a:solidFill>
                  <a:schemeClr val="lt1"/>
                </a:solidFill>
              </a:rPr>
              <a:t>=</a:t>
            </a:r>
            <a:r>
              <a:rPr lang="en" sz="1200">
                <a:solidFill>
                  <a:schemeClr val="lt1"/>
                </a:solidFill>
              </a:rPr>
              <a:t>round(data[['AtoB','BtoC','CtoD']]</a:t>
            </a:r>
            <a:r>
              <a:rPr b="1" lang="en" sz="1200">
                <a:solidFill>
                  <a:schemeClr val="lt1"/>
                </a:solidFill>
              </a:rPr>
              <a:t>.</a:t>
            </a:r>
            <a:r>
              <a:rPr lang="en" sz="1200">
                <a:solidFill>
                  <a:schemeClr val="lt1"/>
                </a:solidFill>
              </a:rPr>
              <a:t>describe(),4)</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a:t>
            </a:r>
            <a:endParaRPr sz="1200">
              <a:solidFill>
                <a:schemeClr val="lt1"/>
              </a:solidFill>
            </a:endParaRPr>
          </a:p>
          <a:p>
            <a:pPr indent="0" lvl="0" marL="0" rtl="0" algn="l">
              <a:lnSpc>
                <a:spcPct val="110795"/>
              </a:lnSpc>
              <a:spcBef>
                <a:spcPts val="0"/>
              </a:spcBef>
              <a:spcAft>
                <a:spcPts val="0"/>
              </a:spcAft>
              <a:buNone/>
            </a:pPr>
            <a:r>
              <a:rPr i="1" lang="en" sz="1200">
                <a:solidFill>
                  <a:schemeClr val="lt1"/>
                </a:solidFill>
              </a:rPr>
              <a:t># obtain all NA values in the dataset</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data_na</a:t>
            </a:r>
            <a:r>
              <a:rPr b="1" lang="en" sz="1200">
                <a:solidFill>
                  <a:schemeClr val="lt1"/>
                </a:solidFill>
              </a:rPr>
              <a:t>=</a:t>
            </a:r>
            <a:r>
              <a:rPr lang="en" sz="1200">
                <a:solidFill>
                  <a:schemeClr val="lt1"/>
                </a:solidFill>
              </a:rPr>
              <a:t>data[data</a:t>
            </a:r>
            <a:r>
              <a:rPr b="1" lang="en" sz="1200">
                <a:solidFill>
                  <a:schemeClr val="lt1"/>
                </a:solidFill>
              </a:rPr>
              <a:t>.</a:t>
            </a:r>
            <a:r>
              <a:rPr lang="en" sz="1200">
                <a:solidFill>
                  <a:schemeClr val="lt1"/>
                </a:solidFill>
              </a:rPr>
              <a:t>isna()</a:t>
            </a:r>
            <a:r>
              <a:rPr b="1" lang="en" sz="1200">
                <a:solidFill>
                  <a:schemeClr val="lt1"/>
                </a:solidFill>
              </a:rPr>
              <a:t>.</a:t>
            </a:r>
            <a:r>
              <a:rPr lang="en" sz="1200">
                <a:solidFill>
                  <a:schemeClr val="lt1"/>
                </a:solidFill>
              </a:rPr>
              <a:t>any(axis</a:t>
            </a:r>
            <a:r>
              <a:rPr b="1" lang="en" sz="1200">
                <a:solidFill>
                  <a:schemeClr val="lt1"/>
                </a:solidFill>
              </a:rPr>
              <a:t>=</a:t>
            </a:r>
            <a:r>
              <a:rPr lang="en" sz="1200">
                <a:solidFill>
                  <a:schemeClr val="lt1"/>
                </a:solidFill>
              </a:rPr>
              <a:t>1)]</a:t>
            </a:r>
            <a:endParaRPr sz="1200">
              <a:solidFill>
                <a:schemeClr val="lt1"/>
              </a:solidFill>
            </a:endParaRPr>
          </a:p>
          <a:p>
            <a:pPr indent="0" lvl="0" marL="0" rtl="0" algn="l">
              <a:lnSpc>
                <a:spcPct val="110795"/>
              </a:lnSpc>
              <a:spcBef>
                <a:spcPts val="0"/>
              </a:spcBef>
              <a:spcAft>
                <a:spcPts val="0"/>
              </a:spcAft>
              <a:buNone/>
            </a:pPr>
            <a:r>
              <a:rPr i="1" lang="en" sz="1200">
                <a:solidFill>
                  <a:schemeClr val="lt1"/>
                </a:solidFill>
              </a:rPr>
              <a:t># create visual representation of the lost packets along with all three sections of packet transmission data</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 # replace null values with -0.01, - 0.012, -0.013 to show them on the plot along with the other data.</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data_naAB</a:t>
            </a:r>
            <a:r>
              <a:rPr b="1" lang="en" sz="1200">
                <a:solidFill>
                  <a:schemeClr val="lt1"/>
                </a:solidFill>
              </a:rPr>
              <a:t>.</a:t>
            </a:r>
            <a:r>
              <a:rPr lang="en" sz="1200">
                <a:solidFill>
                  <a:schemeClr val="lt1"/>
                </a:solidFill>
              </a:rPr>
              <a:t>fillna(</a:t>
            </a:r>
            <a:r>
              <a:rPr b="1" lang="en" sz="1200">
                <a:solidFill>
                  <a:schemeClr val="lt1"/>
                </a:solidFill>
              </a:rPr>
              <a:t>-</a:t>
            </a:r>
            <a:r>
              <a:rPr lang="en" sz="1200">
                <a:solidFill>
                  <a:schemeClr val="lt1"/>
                </a:solidFill>
              </a:rPr>
              <a:t>0.01, inplace</a:t>
            </a:r>
            <a:r>
              <a:rPr b="1" lang="en" sz="1200">
                <a:solidFill>
                  <a:schemeClr val="lt1"/>
                </a:solidFill>
              </a:rPr>
              <a:t>=True</a:t>
            </a:r>
            <a:r>
              <a:rPr lang="en" sz="1200">
                <a:solidFill>
                  <a:schemeClr val="lt1"/>
                </a:solidFill>
              </a:rPr>
              <a:t>) ; data_naBC</a:t>
            </a:r>
            <a:r>
              <a:rPr b="1" lang="en" sz="1200">
                <a:solidFill>
                  <a:schemeClr val="lt1"/>
                </a:solidFill>
              </a:rPr>
              <a:t>.</a:t>
            </a:r>
            <a:r>
              <a:rPr lang="en" sz="1200">
                <a:solidFill>
                  <a:schemeClr val="lt1"/>
                </a:solidFill>
              </a:rPr>
              <a:t>fillna(</a:t>
            </a:r>
            <a:r>
              <a:rPr b="1" lang="en" sz="1200">
                <a:solidFill>
                  <a:schemeClr val="lt1"/>
                </a:solidFill>
              </a:rPr>
              <a:t>-</a:t>
            </a:r>
            <a:r>
              <a:rPr lang="en" sz="1200">
                <a:solidFill>
                  <a:schemeClr val="lt1"/>
                </a:solidFill>
              </a:rPr>
              <a:t>0.012, inplace</a:t>
            </a:r>
            <a:r>
              <a:rPr b="1" lang="en" sz="1200">
                <a:solidFill>
                  <a:schemeClr val="lt1"/>
                </a:solidFill>
              </a:rPr>
              <a:t>=True</a:t>
            </a:r>
            <a:r>
              <a:rPr lang="en" sz="1200">
                <a:solidFill>
                  <a:schemeClr val="lt1"/>
                </a:solidFill>
              </a:rPr>
              <a:t>); data_naCD</a:t>
            </a:r>
            <a:r>
              <a:rPr b="1" lang="en" sz="1200">
                <a:solidFill>
                  <a:schemeClr val="lt1"/>
                </a:solidFill>
              </a:rPr>
              <a:t>.</a:t>
            </a:r>
            <a:r>
              <a:rPr lang="en" sz="1200">
                <a:solidFill>
                  <a:schemeClr val="lt1"/>
                </a:solidFill>
              </a:rPr>
              <a:t>fillna(</a:t>
            </a:r>
            <a:r>
              <a:rPr b="1" lang="en" sz="1200">
                <a:solidFill>
                  <a:schemeClr val="lt1"/>
                </a:solidFill>
              </a:rPr>
              <a:t>-</a:t>
            </a:r>
            <a:r>
              <a:rPr lang="en" sz="1200">
                <a:solidFill>
                  <a:schemeClr val="lt1"/>
                </a:solidFill>
              </a:rPr>
              <a:t>0.013, inplace</a:t>
            </a:r>
            <a:r>
              <a:rPr b="1" lang="en" sz="1200">
                <a:solidFill>
                  <a:schemeClr val="lt1"/>
                </a:solidFill>
              </a:rPr>
              <a:t>=True</a:t>
            </a:r>
            <a:r>
              <a:rPr lang="en" sz="1200">
                <a:solidFill>
                  <a:schemeClr val="lt1"/>
                </a:solidFill>
              </a:rPr>
              <a:t>)</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plot(data['time'], data['AtoB'], color</a:t>
            </a:r>
            <a:r>
              <a:rPr b="1" lang="en" sz="1200">
                <a:solidFill>
                  <a:schemeClr val="lt1"/>
                </a:solidFill>
              </a:rPr>
              <a:t>=</a:t>
            </a:r>
            <a:r>
              <a:rPr lang="en" sz="1200">
                <a:solidFill>
                  <a:schemeClr val="lt1"/>
                </a:solidFill>
              </a:rPr>
              <a:t>'blue', label</a:t>
            </a:r>
            <a:r>
              <a:rPr b="1" lang="en" sz="1200">
                <a:solidFill>
                  <a:schemeClr val="lt1"/>
                </a:solidFill>
              </a:rPr>
              <a:t>=</a:t>
            </a:r>
            <a:r>
              <a:rPr lang="en" sz="1200">
                <a:solidFill>
                  <a:schemeClr val="lt1"/>
                </a:solidFill>
              </a:rPr>
              <a:t>'AtoB')</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plot(data['time'], data['BtoC'], color</a:t>
            </a:r>
            <a:r>
              <a:rPr b="1" lang="en" sz="1200">
                <a:solidFill>
                  <a:schemeClr val="lt1"/>
                </a:solidFill>
              </a:rPr>
              <a:t>=</a:t>
            </a:r>
            <a:r>
              <a:rPr lang="en" sz="1200">
                <a:solidFill>
                  <a:schemeClr val="lt1"/>
                </a:solidFill>
              </a:rPr>
              <a:t>'green', label</a:t>
            </a:r>
            <a:r>
              <a:rPr b="1" lang="en" sz="1200">
                <a:solidFill>
                  <a:schemeClr val="lt1"/>
                </a:solidFill>
              </a:rPr>
              <a:t>=</a:t>
            </a:r>
            <a:r>
              <a:rPr lang="en" sz="1200">
                <a:solidFill>
                  <a:schemeClr val="lt1"/>
                </a:solidFill>
              </a:rPr>
              <a:t>'BtoC')</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plot(data['time'], data['CtoD'], color</a:t>
            </a:r>
            <a:r>
              <a:rPr b="1" lang="en" sz="1200">
                <a:solidFill>
                  <a:schemeClr val="lt1"/>
                </a:solidFill>
              </a:rPr>
              <a:t>=</a:t>
            </a:r>
            <a:r>
              <a:rPr lang="en" sz="1200">
                <a:solidFill>
                  <a:schemeClr val="lt1"/>
                </a:solidFill>
              </a:rPr>
              <a:t>'red', label</a:t>
            </a:r>
            <a:r>
              <a:rPr b="1" lang="en" sz="1200">
                <a:solidFill>
                  <a:schemeClr val="lt1"/>
                </a:solidFill>
              </a:rPr>
              <a:t>=</a:t>
            </a:r>
            <a:r>
              <a:rPr lang="en" sz="1200">
                <a:solidFill>
                  <a:schemeClr val="lt1"/>
                </a:solidFill>
              </a:rPr>
              <a:t>'CtoD')</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plot(data_naAB['time'], data_naAB['AtoB'], linestyle</a:t>
            </a:r>
            <a:r>
              <a:rPr b="1" lang="en" sz="1200">
                <a:solidFill>
                  <a:schemeClr val="lt1"/>
                </a:solidFill>
              </a:rPr>
              <a:t>=</a:t>
            </a:r>
            <a:r>
              <a:rPr lang="en" sz="1200">
                <a:solidFill>
                  <a:schemeClr val="lt1"/>
                </a:solidFill>
              </a:rPr>
              <a:t>'None', marker</a:t>
            </a:r>
            <a:r>
              <a:rPr b="1" lang="en" sz="1200">
                <a:solidFill>
                  <a:schemeClr val="lt1"/>
                </a:solidFill>
              </a:rPr>
              <a:t>=</a:t>
            </a:r>
            <a:r>
              <a:rPr lang="en" sz="1200">
                <a:solidFill>
                  <a:schemeClr val="lt1"/>
                </a:solidFill>
              </a:rPr>
              <a:t>"o", markerfacecolor</a:t>
            </a:r>
            <a:r>
              <a:rPr b="1" lang="en" sz="1200">
                <a:solidFill>
                  <a:schemeClr val="lt1"/>
                </a:solidFill>
              </a:rPr>
              <a:t>=</a:t>
            </a:r>
            <a:r>
              <a:rPr lang="en" sz="1200">
                <a:solidFill>
                  <a:schemeClr val="lt1"/>
                </a:solidFill>
              </a:rPr>
              <a:t>"blue")</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plot(data_naBC['time'], data_naBC['BtoC'], linestyle</a:t>
            </a:r>
            <a:r>
              <a:rPr b="1" lang="en" sz="1200">
                <a:solidFill>
                  <a:schemeClr val="lt1"/>
                </a:solidFill>
              </a:rPr>
              <a:t>=</a:t>
            </a:r>
            <a:r>
              <a:rPr lang="en" sz="1200">
                <a:solidFill>
                  <a:schemeClr val="lt1"/>
                </a:solidFill>
              </a:rPr>
              <a:t>'None', marker</a:t>
            </a:r>
            <a:r>
              <a:rPr b="1" lang="en" sz="1200">
                <a:solidFill>
                  <a:schemeClr val="lt1"/>
                </a:solidFill>
              </a:rPr>
              <a:t>=</a:t>
            </a:r>
            <a:r>
              <a:rPr lang="en" sz="1200">
                <a:solidFill>
                  <a:schemeClr val="lt1"/>
                </a:solidFill>
              </a:rPr>
              <a:t>"o", markerfacecolor</a:t>
            </a:r>
            <a:r>
              <a:rPr b="1" lang="en" sz="1200">
                <a:solidFill>
                  <a:schemeClr val="lt1"/>
                </a:solidFill>
              </a:rPr>
              <a:t>=</a:t>
            </a:r>
            <a:r>
              <a:rPr lang="en" sz="1200">
                <a:solidFill>
                  <a:schemeClr val="lt1"/>
                </a:solidFill>
              </a:rPr>
              <a:t>"green")</a:t>
            </a:r>
            <a:endParaRPr sz="1200">
              <a:solidFill>
                <a:schemeClr val="lt1"/>
              </a:solidFill>
            </a:endParaRPr>
          </a:p>
          <a:p>
            <a:pPr indent="0" lvl="0" marL="0" rtl="0" algn="l">
              <a:lnSpc>
                <a:spcPct val="110795"/>
              </a:lnSpc>
              <a:spcBef>
                <a:spcPts val="0"/>
              </a:spcBef>
              <a:spcAft>
                <a:spcPts val="0"/>
              </a:spcAft>
              <a:buNone/>
            </a:pPr>
            <a:r>
              <a:rPr lang="en" sz="1200">
                <a:solidFill>
                  <a:schemeClr val="lt1"/>
                </a:solidFill>
              </a:rPr>
              <a:t>plt</a:t>
            </a:r>
            <a:r>
              <a:rPr b="1" lang="en" sz="1200">
                <a:solidFill>
                  <a:schemeClr val="lt1"/>
                </a:solidFill>
              </a:rPr>
              <a:t>.</a:t>
            </a:r>
            <a:r>
              <a:rPr lang="en" sz="1200">
                <a:solidFill>
                  <a:schemeClr val="lt1"/>
                </a:solidFill>
              </a:rPr>
              <a:t>plot(data_naCD['time'], data_naCD['CtoD'], linestyle</a:t>
            </a:r>
            <a:r>
              <a:rPr b="1" lang="en" sz="1200">
                <a:solidFill>
                  <a:schemeClr val="lt1"/>
                </a:solidFill>
              </a:rPr>
              <a:t>=</a:t>
            </a:r>
            <a:r>
              <a:rPr lang="en" sz="1200">
                <a:solidFill>
                  <a:schemeClr val="lt1"/>
                </a:solidFill>
              </a:rPr>
              <a:t>'None', marker</a:t>
            </a:r>
            <a:r>
              <a:rPr b="1" lang="en" sz="1200">
                <a:solidFill>
                  <a:schemeClr val="lt1"/>
                </a:solidFill>
              </a:rPr>
              <a:t>=</a:t>
            </a:r>
            <a:r>
              <a:rPr lang="en" sz="1200">
                <a:solidFill>
                  <a:schemeClr val="lt1"/>
                </a:solidFill>
              </a:rPr>
              <a:t>"o", markerfacecolor</a:t>
            </a:r>
            <a:r>
              <a:rPr b="1" lang="en" sz="1200">
                <a:solidFill>
                  <a:schemeClr val="lt1"/>
                </a:solidFill>
              </a:rPr>
              <a:t>=</a:t>
            </a:r>
            <a:r>
              <a:rPr lang="en" sz="1200">
                <a:solidFill>
                  <a:schemeClr val="lt1"/>
                </a:solidFill>
              </a:rPr>
              <a:t>"red")</a:t>
            </a:r>
            <a:endParaRPr sz="10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Raleway"/>
                <a:ea typeface="Raleway"/>
                <a:cs typeface="Raleway"/>
                <a:sym typeface="Raleway"/>
              </a:rPr>
              <a:t>PART II</a:t>
            </a:r>
            <a:r>
              <a:rPr lang="en" sz="2000">
                <a:solidFill>
                  <a:schemeClr val="dk1"/>
                </a:solidFill>
                <a:latin typeface="Raleway"/>
                <a:ea typeface="Raleway"/>
                <a:cs typeface="Raleway"/>
                <a:sym typeface="Raleway"/>
              </a:rPr>
              <a:t>: </a:t>
            </a:r>
            <a:r>
              <a:rPr lang="en" sz="2000">
                <a:solidFill>
                  <a:schemeClr val="dk2"/>
                </a:solidFill>
                <a:highlight>
                  <a:srgbClr val="FFFFFF"/>
                </a:highlight>
                <a:latin typeface="Raleway"/>
                <a:ea typeface="Raleway"/>
                <a:cs typeface="Raleway"/>
                <a:sym typeface="Raleway"/>
              </a:rPr>
              <a:t>Delay/Loss overview with respect to package size.</a:t>
            </a:r>
            <a:endParaRPr sz="2000">
              <a:solidFill>
                <a:schemeClr val="dk2"/>
              </a:solidFill>
              <a:latin typeface="Raleway"/>
              <a:ea typeface="Raleway"/>
              <a:cs typeface="Raleway"/>
              <a:sym typeface="Raleway"/>
            </a:endParaRPr>
          </a:p>
        </p:txBody>
      </p:sp>
      <p:sp>
        <p:nvSpPr>
          <p:cNvPr id="128" name="Google Shape;128;p20"/>
          <p:cNvSpPr txBox="1"/>
          <p:nvPr/>
        </p:nvSpPr>
        <p:spPr>
          <a:xfrm>
            <a:off x="0" y="3001625"/>
            <a:ext cx="91440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2"/>
              </a:buClr>
              <a:buSzPts val="1200"/>
              <a:buFont typeface="Raleway"/>
              <a:buChar char="-"/>
            </a:pPr>
            <a:r>
              <a:t/>
            </a:r>
            <a:endParaRPr sz="1200">
              <a:solidFill>
                <a:schemeClr val="dk2"/>
              </a:solidFill>
              <a:latin typeface="Raleway"/>
              <a:ea typeface="Raleway"/>
              <a:cs typeface="Raleway"/>
              <a:sym typeface="Raleway"/>
            </a:endParaRPr>
          </a:p>
        </p:txBody>
      </p:sp>
      <p:pic>
        <p:nvPicPr>
          <p:cNvPr id="129" name="Google Shape;129;p20"/>
          <p:cNvPicPr preferRelativeResize="0"/>
          <p:nvPr/>
        </p:nvPicPr>
        <p:blipFill>
          <a:blip r:embed="rId3">
            <a:alphaModFix/>
          </a:blip>
          <a:stretch>
            <a:fillRect/>
          </a:stretch>
        </p:blipFill>
        <p:spPr>
          <a:xfrm>
            <a:off x="304800" y="595950"/>
            <a:ext cx="8652075" cy="2649825"/>
          </a:xfrm>
          <a:prstGeom prst="rect">
            <a:avLst/>
          </a:prstGeom>
          <a:noFill/>
          <a:ln>
            <a:noFill/>
          </a:ln>
        </p:spPr>
      </p:pic>
      <p:pic>
        <p:nvPicPr>
          <p:cNvPr id="130" name="Google Shape;130;p20"/>
          <p:cNvPicPr preferRelativeResize="0"/>
          <p:nvPr/>
        </p:nvPicPr>
        <p:blipFill>
          <a:blip r:embed="rId4">
            <a:alphaModFix/>
          </a:blip>
          <a:stretch>
            <a:fillRect/>
          </a:stretch>
        </p:blipFill>
        <p:spPr>
          <a:xfrm>
            <a:off x="976200" y="3280725"/>
            <a:ext cx="7716969" cy="177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218350" y="0"/>
            <a:ext cx="8817900" cy="499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12121"/>
                </a:solidFill>
                <a:latin typeface="Raleway"/>
                <a:ea typeface="Raleway"/>
                <a:cs typeface="Raleway"/>
                <a:sym typeface="Raleway"/>
              </a:rPr>
              <a:t>Observation:</a:t>
            </a:r>
            <a:endParaRPr b="1" sz="2400">
              <a:solidFill>
                <a:srgbClr val="212121"/>
              </a:solidFill>
              <a:latin typeface="Raleway"/>
              <a:ea typeface="Raleway"/>
              <a:cs typeface="Raleway"/>
              <a:sym typeface="Raleway"/>
            </a:endParaRPr>
          </a:p>
          <a:p>
            <a:pPr indent="-342900" lvl="0" marL="457200" rtl="0" algn="l">
              <a:lnSpc>
                <a:spcPct val="115000"/>
              </a:lnSpc>
              <a:spcBef>
                <a:spcPts val="110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Sizes of the packets are well-distributed.</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Line of best fit:    AtoB: slope 2.43 x 10</a:t>
            </a:r>
            <a:r>
              <a:rPr baseline="30000" lang="en" sz="1800">
                <a:solidFill>
                  <a:schemeClr val="dk2"/>
                </a:solidFill>
                <a:latin typeface="Raleway"/>
                <a:ea typeface="Raleway"/>
                <a:cs typeface="Raleway"/>
                <a:sym typeface="Raleway"/>
              </a:rPr>
              <a:t>-06</a:t>
            </a:r>
            <a:r>
              <a:rPr lang="en" sz="1800">
                <a:solidFill>
                  <a:schemeClr val="dk2"/>
                </a:solidFill>
                <a:latin typeface="Raleway"/>
                <a:ea typeface="Raleway"/>
                <a:cs typeface="Raleway"/>
                <a:sym typeface="Raleway"/>
              </a:rPr>
              <a:t> and y</a:t>
            </a:r>
            <a:r>
              <a:rPr baseline="-25000" lang="en" sz="1800">
                <a:solidFill>
                  <a:schemeClr val="dk2"/>
                </a:solidFill>
                <a:latin typeface="Raleway"/>
                <a:ea typeface="Raleway"/>
                <a:cs typeface="Raleway"/>
                <a:sym typeface="Raleway"/>
              </a:rPr>
              <a:t>int</a:t>
            </a:r>
            <a:r>
              <a:rPr lang="en" sz="1800">
                <a:solidFill>
                  <a:schemeClr val="dk2"/>
                </a:solidFill>
                <a:latin typeface="Raleway"/>
                <a:ea typeface="Raleway"/>
                <a:cs typeface="Raleway"/>
                <a:sym typeface="Raleway"/>
              </a:rPr>
              <a:t> 0.026 ;    CtoD: slope 4.77 x 10</a:t>
            </a:r>
            <a:r>
              <a:rPr baseline="30000" lang="en" sz="1800">
                <a:solidFill>
                  <a:schemeClr val="dk2"/>
                </a:solidFill>
                <a:latin typeface="Raleway"/>
                <a:ea typeface="Raleway"/>
                <a:cs typeface="Raleway"/>
                <a:sym typeface="Raleway"/>
              </a:rPr>
              <a:t>-06</a:t>
            </a:r>
            <a:r>
              <a:rPr lang="en" sz="1800">
                <a:solidFill>
                  <a:schemeClr val="dk2"/>
                </a:solidFill>
                <a:latin typeface="Raleway"/>
                <a:ea typeface="Raleway"/>
                <a:cs typeface="Raleway"/>
                <a:sym typeface="Raleway"/>
              </a:rPr>
              <a:t> and y</a:t>
            </a:r>
            <a:r>
              <a:rPr baseline="-25000" lang="en" sz="1800">
                <a:solidFill>
                  <a:schemeClr val="dk2"/>
                </a:solidFill>
                <a:latin typeface="Raleway"/>
                <a:ea typeface="Raleway"/>
                <a:cs typeface="Raleway"/>
                <a:sym typeface="Raleway"/>
              </a:rPr>
              <a:t>int</a:t>
            </a:r>
            <a:r>
              <a:rPr lang="en" sz="1800">
                <a:solidFill>
                  <a:schemeClr val="dk2"/>
                </a:solidFill>
                <a:latin typeface="Raleway"/>
                <a:ea typeface="Raleway"/>
                <a:cs typeface="Raleway"/>
                <a:sym typeface="Raleway"/>
              </a:rPr>
              <a:t> 0.030: miniscule positive correlation.</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latin typeface="Raleway"/>
                <a:ea typeface="Raleway"/>
                <a:cs typeface="Raleway"/>
                <a:sym typeface="Raleway"/>
              </a:rPr>
              <a:t>While three outbound dropped packages are highly likely due to the variable delay  𝚫Q : congestion/ upstream traffic.</a:t>
            </a:r>
            <a:endParaRPr sz="1800">
              <a:solidFill>
                <a:schemeClr val="dk2"/>
              </a:solidFill>
              <a:latin typeface="Raleway"/>
              <a:ea typeface="Raleway"/>
              <a:cs typeface="Raleway"/>
              <a:sym typeface="Raleway"/>
            </a:endParaRPr>
          </a:p>
          <a:p>
            <a:pPr indent="-342900" lvl="0" marL="4572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Additional 16 packages were dropped with incoming traffic/ downstream. Possible issues:</a:t>
            </a:r>
            <a:endParaRPr sz="1800">
              <a:solidFill>
                <a:schemeClr val="dk2"/>
              </a:solidFill>
              <a:latin typeface="Raleway"/>
              <a:ea typeface="Raleway"/>
              <a:cs typeface="Raleway"/>
              <a:sym typeface="Raleway"/>
            </a:endParaRPr>
          </a:p>
          <a:p>
            <a:pPr indent="-342900" lvl="1" marL="9144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congestion: full queue on the customer's router</a:t>
            </a:r>
            <a:endParaRPr sz="1800">
              <a:solidFill>
                <a:schemeClr val="dk2"/>
              </a:solidFill>
              <a:latin typeface="Raleway"/>
              <a:ea typeface="Raleway"/>
              <a:cs typeface="Raleway"/>
              <a:sym typeface="Raleway"/>
            </a:endParaRPr>
          </a:p>
          <a:p>
            <a:pPr indent="-342900" lvl="1" marL="9144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dropped connection due to port problem / access node (equipment)?</a:t>
            </a:r>
            <a:endParaRPr sz="1800">
              <a:solidFill>
                <a:schemeClr val="dk2"/>
              </a:solidFill>
              <a:latin typeface="Raleway"/>
              <a:ea typeface="Raleway"/>
              <a:cs typeface="Raleway"/>
              <a:sym typeface="Raleway"/>
            </a:endParaRPr>
          </a:p>
          <a:p>
            <a:pPr indent="-342900" lvl="1" marL="9144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smaller buffers on customer side or OS is too busy handle them in time</a:t>
            </a:r>
            <a:endParaRPr sz="1800">
              <a:solidFill>
                <a:schemeClr val="dk2"/>
              </a:solidFill>
              <a:latin typeface="Raleway"/>
              <a:ea typeface="Raleway"/>
              <a:cs typeface="Raleway"/>
              <a:sym typeface="Raleway"/>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latin typeface="Raleway"/>
                <a:ea typeface="Raleway"/>
                <a:cs typeface="Raleway"/>
                <a:sym typeface="Raleway"/>
              </a:rPr>
              <a:t>most likely it is </a:t>
            </a:r>
            <a:r>
              <a:rPr lang="en" sz="1800">
                <a:solidFill>
                  <a:srgbClr val="212121"/>
                </a:solidFill>
                <a:latin typeface="Raleway"/>
                <a:ea typeface="Raleway"/>
                <a:cs typeface="Raleway"/>
                <a:sym typeface="Raleway"/>
              </a:rPr>
              <a:t> </a:t>
            </a:r>
            <a:r>
              <a:rPr lang="en" sz="1800">
                <a:solidFill>
                  <a:schemeClr val="dk2"/>
                </a:solidFill>
                <a:latin typeface="Raleway"/>
                <a:ea typeface="Raleway"/>
                <a:cs typeface="Raleway"/>
                <a:sym typeface="Raleway"/>
              </a:rPr>
              <a:t>𝚫Q </a:t>
            </a:r>
            <a:r>
              <a:rPr baseline="-25000" lang="en" sz="1800">
                <a:solidFill>
                  <a:schemeClr val="dk2"/>
                </a:solidFill>
                <a:latin typeface="Raleway"/>
                <a:ea typeface="Raleway"/>
                <a:cs typeface="Raleway"/>
                <a:sym typeface="Raleway"/>
              </a:rPr>
              <a:t>|v</a:t>
            </a:r>
            <a:r>
              <a:rPr lang="en" sz="1800">
                <a:solidFill>
                  <a:schemeClr val="dk2"/>
                </a:solidFill>
                <a:latin typeface="Raleway"/>
                <a:ea typeface="Raleway"/>
                <a:cs typeface="Raleway"/>
                <a:sym typeface="Raleway"/>
              </a:rPr>
              <a:t>, however </a:t>
            </a:r>
            <a:r>
              <a:rPr lang="en" sz="1800">
                <a:solidFill>
                  <a:srgbClr val="212121"/>
                </a:solidFill>
                <a:latin typeface="Raleway"/>
                <a:ea typeface="Raleway"/>
                <a:cs typeface="Raleway"/>
                <a:sym typeface="Raleway"/>
              </a:rPr>
              <a:t> </a:t>
            </a:r>
            <a:r>
              <a:rPr lang="en" sz="1800">
                <a:solidFill>
                  <a:schemeClr val="dk2"/>
                </a:solidFill>
                <a:latin typeface="Raleway"/>
                <a:ea typeface="Raleway"/>
                <a:cs typeface="Raleway"/>
                <a:sym typeface="Raleway"/>
              </a:rPr>
              <a:t>𝚫Q</a:t>
            </a:r>
            <a:r>
              <a:rPr baseline="-25000" lang="en" sz="1800">
                <a:solidFill>
                  <a:schemeClr val="dk2"/>
                </a:solidFill>
                <a:latin typeface="Raleway"/>
                <a:ea typeface="Raleway"/>
                <a:cs typeface="Raleway"/>
                <a:sym typeface="Raleway"/>
              </a:rPr>
              <a:t>|s</a:t>
            </a:r>
            <a:r>
              <a:rPr lang="en" sz="1800">
                <a:solidFill>
                  <a:schemeClr val="dk2"/>
                </a:solidFill>
                <a:latin typeface="Raleway"/>
                <a:ea typeface="Raleway"/>
                <a:cs typeface="Raleway"/>
                <a:sym typeface="Raleway"/>
              </a:rPr>
              <a:t> might be an option.</a:t>
            </a:r>
            <a:endParaRPr sz="1800">
              <a:solidFill>
                <a:schemeClr val="dk2"/>
              </a:solidFill>
              <a:latin typeface="Raleway"/>
              <a:ea typeface="Raleway"/>
              <a:cs typeface="Raleway"/>
              <a:sym typeface="Raleway"/>
            </a:endParaRPr>
          </a:p>
          <a:p>
            <a:pPr indent="-342900" lvl="1" marL="914400" rtl="0" algn="l">
              <a:lnSpc>
                <a:spcPct val="115000"/>
              </a:lnSpc>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Average loss rate or delay/length on CtoD: 0.0429ms/bite</a:t>
            </a:r>
            <a:endParaRPr sz="1600">
              <a:solidFill>
                <a:srgbClr val="212121"/>
              </a:solidFill>
              <a:latin typeface="Raleway"/>
              <a:ea typeface="Raleway"/>
              <a:cs typeface="Raleway"/>
              <a:sym typeface="Raleway"/>
            </a:endParaRPr>
          </a:p>
          <a:p>
            <a:pPr indent="0" lvl="0" marL="0" rtl="0" algn="l">
              <a:lnSpc>
                <a:spcPct val="110795"/>
              </a:lnSpc>
              <a:spcBef>
                <a:spcPts val="1100"/>
              </a:spcBef>
              <a:spcAft>
                <a:spcPts val="0"/>
              </a:spcAft>
              <a:buNone/>
            </a:pPr>
            <a:r>
              <a:t/>
            </a:r>
            <a:endParaRPr sz="1000">
              <a:solidFill>
                <a:srgbClr val="212121"/>
              </a:solidFill>
            </a:endParaRPr>
          </a:p>
          <a:p>
            <a:pPr indent="0" lvl="0" marL="0" rtl="0" algn="l">
              <a:lnSpc>
                <a:spcPct val="115000"/>
              </a:lnSpc>
              <a:spcBef>
                <a:spcPts val="0"/>
              </a:spcBef>
              <a:spcAft>
                <a:spcPts val="0"/>
              </a:spcAft>
              <a:buNone/>
            </a:pPr>
            <a:r>
              <a:t/>
            </a:r>
            <a:endParaRPr sz="1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