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Roboto Condensed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Iryna Levi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Condensed-bold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regular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сделать страничку по прмеру и добавить в нее нумерованный список, заголовок 2 уровня, и элемент из этого слайда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/>
            </a:lvl1pPr>
            <a:lvl2pPr indent="0" marL="0" marR="0" rtl="0" algn="l">
              <a:spcBef>
                <a:spcPts val="0"/>
              </a:spcBef>
              <a:defRPr b="0" baseline="0" i="0" sz="11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1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1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1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1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1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1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428625" y="686404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6097" y="4343701"/>
            <a:ext cx="5485800" cy="4113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rIns="91100" tIns="4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4414" y="8685892"/>
            <a:ext cx="29721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rIns="91100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428625" y="686404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6097" y="4343701"/>
            <a:ext cx="5485800" cy="4113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rIns="91100" tIns="4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414" y="8685892"/>
            <a:ext cx="29721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rIns="91100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428625" y="686404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6097" y="4343701"/>
            <a:ext cx="5485800" cy="4113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rIns="91100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414" y="8685892"/>
            <a:ext cx="29721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rIns="91100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828800" y="3886200"/>
            <a:ext cx="8534399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Noto Sans Symbols"/>
              <a:buNone/>
              <a:defRPr b="1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99"/>
              </a:buClr>
              <a:buFont typeface="Noto Sans Symbols"/>
              <a:buNone/>
              <a:defRPr b="1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Noto Sans Symbols"/>
              <a:buNone/>
              <a:defRPr b="1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Font typeface="Arial"/>
              <a:buNone/>
              <a:defRPr b="1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2185" y="5554446"/>
            <a:ext cx="1198500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93" y="609806"/>
            <a:ext cx="1946400" cy="12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78780" y="297369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97389" y="1124700"/>
            <a:ext cx="11543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8" name="Shape 188"/>
          <p:cNvCxnSpPr/>
          <p:nvPr/>
        </p:nvCxnSpPr>
        <p:spPr>
          <a:xfrm>
            <a:off x="0" y="97107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Shape 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77428" y="279789"/>
            <a:ext cx="956099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78780" y="297369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87690" y="1143000"/>
            <a:ext cx="5501099" cy="49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6198413" y="1143000"/>
            <a:ext cx="5618099" cy="49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197" name="Shape 197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Shape 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1" y="292488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78780" y="297369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4" name="Shape 204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1" y="292488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0" y="6334316"/>
            <a:ext cx="12192000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type="ctrTitle"/>
          </p:nvPr>
        </p:nvSpPr>
        <p:spPr>
          <a:xfrm>
            <a:off x="1097279" y="758952"/>
            <a:ext cx="100583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baseline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686185" y="6459785"/>
            <a:ext cx="4822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1" name="Shape 221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Section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0" y="292487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aseline="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800"/>
              </a:spcAft>
              <a:defRPr b="0" sz="1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78780" y="297368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0" y="97107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77428" y="279788"/>
            <a:ext cx="956098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78780" y="297368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87689" y="1143000"/>
            <a:ext cx="5501099" cy="49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98412" y="1143000"/>
            <a:ext cx="5618098" cy="49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0" y="292487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78780" y="297368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0" y="292487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6334316"/>
            <a:ext cx="12192000" cy="66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1097279" y="758952"/>
            <a:ext cx="10058398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baseline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1100050" y="4455621"/>
            <a:ext cx="100583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7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cxnSp>
        <p:nvCxnSpPr>
          <p:cNvPr id="65" name="Shape 6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1828800" y="3886200"/>
            <a:ext cx="8534399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Noto Sans Symbols"/>
              <a:buNone/>
              <a:defRPr b="1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0"/>
              </a:spcBef>
              <a:spcAft>
                <a:spcPts val="1000"/>
              </a:spcAft>
              <a:buClr>
                <a:srgbClr val="333399"/>
              </a:buClr>
              <a:buFont typeface="Noto Sans Symbols"/>
              <a:buNone/>
              <a:defRPr b="1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Noto Sans Symbols"/>
              <a:buNone/>
              <a:defRPr b="1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Font typeface="Arial"/>
              <a:buNone/>
              <a:defRPr b="1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2" name="Shape 1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2186" y="5554446"/>
            <a:ext cx="1198500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93" y="609806"/>
            <a:ext cx="1946400" cy="12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Section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341" y="292488"/>
            <a:ext cx="98429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aseline="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b="1" sz="2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97389" y="1124700"/>
            <a:ext cx="11543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800"/>
              </a:spcAft>
              <a:buSzPct val="100000"/>
              <a:defRPr b="0" sz="1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defRPr b="0" sz="1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1" name="Shape 181"/>
          <p:cNvCxnSpPr/>
          <p:nvPr/>
        </p:nvCxnSpPr>
        <p:spPr>
          <a:xfrm>
            <a:off x="278780" y="971079"/>
            <a:ext cx="1158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0" y="6794328"/>
            <a:ext cx="12192000" cy="0"/>
          </a:xfrm>
          <a:prstGeom prst="straightConnector1">
            <a:avLst/>
          </a:prstGeom>
          <a:noFill/>
          <a:ln cap="flat" cmpd="sng" w="1524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" name="Shape 6"/>
          <p:cNvSpPr txBox="1"/>
          <p:nvPr>
            <p:ph type="title"/>
          </p:nvPr>
        </p:nvSpPr>
        <p:spPr>
          <a:xfrm>
            <a:off x="278780" y="258963"/>
            <a:ext cx="103370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marL="3429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Noto Sans Symbols"/>
              <a:buChar char="✦"/>
              <a:defRPr b="1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69850" marL="74295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99"/>
              </a:buClr>
              <a:buFont typeface="Noto Sans Symbols"/>
              <a:buChar char="■"/>
              <a:defRPr b="1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1143000" marR="0" rtl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Noto Sans Symbols"/>
              <a:buChar char="•"/>
              <a:defRPr b="1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25400" marL="1600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Font typeface="Arial"/>
              <a:buChar char="•"/>
              <a:defRPr b="1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254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254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254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254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254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258439" y="6680028"/>
            <a:ext cx="1484698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cxnSp>
        <p:nvCxnSpPr>
          <p:cNvPr id="10" name="Shape 10"/>
          <p:cNvCxnSpPr/>
          <p:nvPr/>
        </p:nvCxnSpPr>
        <p:spPr>
          <a:xfrm>
            <a:off x="0" y="72115"/>
            <a:ext cx="12192000" cy="0"/>
          </a:xfrm>
          <a:prstGeom prst="straightConnector1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2032000" y="1397000"/>
            <a:ext cx="8127900" cy="406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0" y="6794328"/>
            <a:ext cx="12192000" cy="0"/>
          </a:xfrm>
          <a:prstGeom prst="straightConnector1">
            <a:avLst/>
          </a:prstGeom>
          <a:noFill/>
          <a:ln cap="flat" cmpd="sng" w="1524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 txBox="1"/>
          <p:nvPr>
            <p:ph type="title"/>
          </p:nvPr>
        </p:nvSpPr>
        <p:spPr>
          <a:xfrm>
            <a:off x="278780" y="258964"/>
            <a:ext cx="103370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1" baseline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97389" y="1124700"/>
            <a:ext cx="11543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marR="0" rtl="0" algn="l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Noto Sans Symbols"/>
              <a:buChar char="✦"/>
              <a:defRPr b="1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marL="742950" marR="0" rtl="0" algn="l">
              <a:spcBef>
                <a:spcPts val="0"/>
              </a:spcBef>
              <a:spcAft>
                <a:spcPts val="1000"/>
              </a:spcAft>
              <a:buClr>
                <a:srgbClr val="333399"/>
              </a:buClr>
              <a:buFont typeface="Noto Sans Symbols"/>
              <a:buChar char="■"/>
              <a:defRPr b="1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marL="1143000" marR="0" rtl="0" algn="l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Noto Sans Symbols"/>
              <a:buChar char="•"/>
              <a:defRPr b="1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marL="1600200" marR="0" rtl="0" algn="l"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Font typeface="Arial"/>
              <a:buChar char="•"/>
              <a:defRPr b="1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258440" y="6680028"/>
            <a:ext cx="14846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9987706" y="6684865"/>
            <a:ext cx="1828800" cy="21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66" name="Shape 166"/>
          <p:cNvCxnSpPr/>
          <p:nvPr/>
        </p:nvCxnSpPr>
        <p:spPr>
          <a:xfrm>
            <a:off x="0" y="72115"/>
            <a:ext cx="12192000" cy="0"/>
          </a:xfrm>
          <a:prstGeom prst="straightConnector1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/>
          <p:nvPr/>
        </p:nvSpPr>
        <p:spPr>
          <a:xfrm>
            <a:off x="2032000" y="1397000"/>
            <a:ext cx="8127900" cy="406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2511534" y="6669596"/>
            <a:ext cx="7220099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ublimetext.com/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://www.w3schools.com/" TargetMode="External"/><Relationship Id="rId9" Type="http://schemas.openxmlformats.org/officeDocument/2006/relationships/hyperlink" Target="https://gethtml.at/" TargetMode="External"/><Relationship Id="rId5" Type="http://schemas.openxmlformats.org/officeDocument/2006/relationships/hyperlink" Target="http://www.w3.org/" TargetMode="External"/><Relationship Id="rId6" Type="http://schemas.openxmlformats.org/officeDocument/2006/relationships/hyperlink" Target="http://caniuse.com/" TargetMode="External"/><Relationship Id="rId7" Type="http://schemas.openxmlformats.org/officeDocument/2006/relationships/hyperlink" Target="http://htmlbook.ru/html" TargetMode="External"/><Relationship Id="rId8" Type="http://schemas.openxmlformats.org/officeDocument/2006/relationships/hyperlink" Target="http://htmlbook.ru/cs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iryna.levina@leverx.com" TargetMode="External"/><Relationship Id="rId4" Type="http://schemas.openxmlformats.org/officeDocument/2006/relationships/hyperlink" Target="mailto:iryna.levina@leverx.com" TargetMode="External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Ur44Iq" TargetMode="External"/><Relationship Id="rId4" Type="http://schemas.openxmlformats.org/officeDocument/2006/relationships/hyperlink" Target="https://goo.gl/r03B1b" TargetMode="External"/><Relationship Id="rId5" Type="http://schemas.openxmlformats.org/officeDocument/2006/relationships/hyperlink" Target="https://github.com/IrinaLevina/LeverXWebCour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" y="0"/>
            <a:ext cx="12241198" cy="49652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subTitle"/>
          </p:nvPr>
        </p:nvSpPr>
        <p:spPr>
          <a:xfrm>
            <a:off x="252720" y="6036542"/>
            <a:ext cx="3072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Web&amp;Mobile Team</a:t>
            </a:r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  <p:sp>
        <p:nvSpPr>
          <p:cNvPr id="74" name="Shape 74"/>
          <p:cNvSpPr/>
          <p:nvPr/>
        </p:nvSpPr>
        <p:spPr>
          <a:xfrm>
            <a:off x="252720" y="6254691"/>
            <a:ext cx="22533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 Condensed"/>
              <a:buNone/>
            </a:pPr>
            <a:r>
              <a:rPr b="0" baseline="0" i="0" lang="en-US" sz="1600" u="none" cap="none" strike="noStrike">
                <a:solidFill>
                  <a:srgbClr val="A5A5A5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November, 2015</a:t>
            </a:r>
          </a:p>
        </p:txBody>
      </p:sp>
      <p:sp>
        <p:nvSpPr>
          <p:cNvPr id="75" name="Shape 75"/>
          <p:cNvSpPr/>
          <p:nvPr/>
        </p:nvSpPr>
        <p:spPr>
          <a:xfrm>
            <a:off x="-35813" y="813260"/>
            <a:ext cx="5978098" cy="21933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53" y="1072787"/>
            <a:ext cx="1075198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252726" y="2125008"/>
            <a:ext cx="5689498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oboto Condensed"/>
              <a:buNone/>
            </a:pPr>
            <a:r>
              <a:rPr b="0" baseline="0" i="0" lang="en-US" sz="36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Web&amp;Mobile Team</a:t>
            </a:r>
          </a:p>
        </p:txBody>
      </p:sp>
      <p:sp>
        <p:nvSpPr>
          <p:cNvPr id="78" name="Shape 78"/>
          <p:cNvSpPr/>
          <p:nvPr/>
        </p:nvSpPr>
        <p:spPr>
          <a:xfrm>
            <a:off x="1692225" y="1148791"/>
            <a:ext cx="30722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Helping Companies Leverage</a:t>
            </a:r>
            <a:b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Investments in SAP Solutions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-35813" y="1931202"/>
            <a:ext cx="5978098" cy="0"/>
          </a:xfrm>
          <a:prstGeom prst="straightConnector1">
            <a:avLst/>
          </a:prstGeom>
          <a:noFill/>
          <a:ln cap="flat" cmpd="sng" w="12700">
            <a:solidFill>
              <a:srgbClr val="D0D0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type="ctrTitle"/>
          </p:nvPr>
        </p:nvSpPr>
        <p:spPr>
          <a:xfrm>
            <a:off x="252725" y="2421275"/>
            <a:ext cx="99989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HTML and CSS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76000" y="1230529"/>
            <a:ext cx="10058399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1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UL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- The ul element represents a list of items, where the order of the items is not important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rgbClr val="000080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&lt;ul&gt;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Alice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&lt;/li&gt;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Bob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&lt;li&gt;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Carol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&lt;/ul&gt;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rgbClr val="11111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rgbClr val="11111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705400" y="3094150"/>
            <a:ext cx="4882799" cy="12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•"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Alice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•"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•"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Carol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Text: List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516225" y="1344603"/>
            <a:ext cx="10058399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The </a:t>
            </a:r>
            <a:r>
              <a:rPr b="1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OL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element represents a list of items, where the items have been intentionally ordered, such that changing the order would change the meaning of the list.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&lt;ol&gt;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  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This is the first list item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&lt;/li&gt;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  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&lt;li&gt;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This is the second list item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&lt;/li&gt;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&lt;/ol&gt;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 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998725" y="3721450"/>
            <a:ext cx="4467598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AutoNum type="arabicPeriod"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 is the first list item  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AutoNum type="arabicPeriod"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 is the second list item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Text: List</a:t>
            </a:r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Text: Highlighting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517792" y="1276950"/>
            <a:ext cx="3152698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q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sub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sup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del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ins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49091" y="1276950"/>
            <a:ext cx="3152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strong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b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em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blockquote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cite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US"/>
              <a:t>Page parts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297389" y="1124700"/>
            <a:ext cx="11543699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div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footer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header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article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aside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details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nav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summary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24272" y="1260800"/>
            <a:ext cx="7498500" cy="402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&lt;table border="1"&gt;</a:t>
            </a:r>
          </a:p>
          <a:p>
            <a:pPr indent="-36000" lvl="0" marL="3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&lt;tr&gt;    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 &lt;td&gt;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Google Chrome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&lt;/td&gt;    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 &lt;td&gt;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78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&lt;/td&gt;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&lt;/tr&gt;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&lt;tr&gt;    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 &lt;td&gt;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Safari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&lt;/td&gt;    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  &lt;td&gt;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35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&lt;/td&gt;    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&lt;/tr&gt;     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&lt;/table&gt;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003" y="3118875"/>
            <a:ext cx="2429248" cy="10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Table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787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&lt;form action=“/logon" method="post"&gt;            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&lt;label for="login-field"&gt;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Login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&lt;/label&gt;            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&lt;input type="text" name="login" placeholder= "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Login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"&gt;            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&lt;br&gt;         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&lt;input type="submit" value="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Enter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"&gt;        </a:t>
            </a:r>
          </a:p>
          <a:p>
            <a:pPr indent="-78740" lvl="0" marL="9144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Roboto Condensed"/>
              <a:buChar char=" "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&lt;/form&gt;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2150" y="4159500"/>
            <a:ext cx="3669173" cy="16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Form</a:t>
            </a:r>
          </a:p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Page structure 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162" y="2155450"/>
            <a:ext cx="20859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521" y="1467725"/>
            <a:ext cx="6279225" cy="47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75152" y="1667700"/>
            <a:ext cx="2675100" cy="402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selector {</a:t>
            </a:r>
            <a:b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</a:b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prop1: value;</a:t>
            </a:r>
            <a:b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</a:b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prop2: value;</a:t>
            </a:r>
            <a:b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</a:b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}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selector2 {</a:t>
            </a:r>
            <a:b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</a:b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prop2: value;</a:t>
            </a:r>
            <a:b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</a:b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   prop3: value;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3000" u="none" cap="none" strike="noStrike">
              <a:solidFill>
                <a:srgbClr val="333333"/>
              </a:solidFill>
              <a:highlight>
                <a:srgbClr val="F5F5F5"/>
              </a:highlight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0"/>
            <a:ext cx="12192000" cy="286601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823500" y="2136625"/>
            <a:ext cx="6637500" cy="936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Roboto Condensed"/>
              <a:buNone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selector {  prop1: value; prop2: value; }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rgbClr val="3F3F3F"/>
              </a:buClr>
              <a:buSzPct val="25000"/>
              <a:buFont typeface="Roboto Condensed"/>
              <a:buNone/>
            </a:pPr>
            <a:r>
              <a:rPr b="0" baseline="0" i="0" lang="en-US" sz="30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selector2 {  prop2: value; prop3: value; }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75" y="3546825"/>
            <a:ext cx="35623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</a:t>
            </a:r>
          </a:p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>
                <a:solidFill>
                  <a:schemeClr val="accent2"/>
                </a:solidFill>
              </a:rPr>
              <a:t>CSS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97391" y="1124700"/>
            <a:ext cx="2983200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tag style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inline styles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457200" rtl="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css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28600" lvl="0" marL="457200">
              <a:spcBef>
                <a:spcPts val="0"/>
              </a:spcBef>
              <a:buSzPct val="100000"/>
              <a:buFont typeface="Roboto Condensed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js styles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3280600" y="1124700"/>
            <a:ext cx="7968599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&lt;style&gt;/* styles here */&lt;/style&gt;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&lt;p style=”/* styles here */”&gt;LeverX&lt;/p&gt;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&lt;link href="file_name.css" rel="stylesheet" type="text/css" /&gt;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// your styles in file “file_name.css”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set or change styles in js functions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Selector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80491" y="1082000"/>
            <a:ext cx="3152698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element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id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class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pseudo class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attribute</a:t>
            </a:r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3915276" y="1082000"/>
            <a:ext cx="3883800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#link-list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.link-item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.link-item:hover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input[type=checkbox]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558975" y="2524850"/>
            <a:ext cx="4930499" cy="147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 sz="6000" u="sng">
                <a:solidFill>
                  <a:srgbClr val="00008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Sublime Text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“Document flow”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49100" y="186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absolute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relative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static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fixed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Position</a:t>
            </a:r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US"/>
              <a:t>CSS: Grid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297393" y="1124700"/>
            <a:ext cx="4263300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float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display: inline-block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flexbox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sz="2400">
                <a:solidFill>
                  <a:srgbClr val="666666"/>
                </a:solidFill>
              </a:rPr>
              <a:t>/*new spec for css grid*/</a:t>
            </a:r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666154" y="1056900"/>
            <a:ext cx="7176300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float: left; float: right // *lifehack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display: inline-block //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display: flex;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flex-direction: row; </a:t>
            </a:r>
            <a:r>
              <a:rPr lang="en-US" sz="1800">
                <a:solidFill>
                  <a:srgbClr val="666666"/>
                </a:solidFill>
              </a:rPr>
              <a:t>/*row | row-reverse | column | column-reverse;*/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flex-wrap: nowrap; </a:t>
            </a:r>
            <a:r>
              <a:rPr lang="en-US" sz="1800">
                <a:solidFill>
                  <a:srgbClr val="666666"/>
                </a:solidFill>
              </a:rPr>
              <a:t>/*nowrap | wrap | wrap-reverse;*/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justify-content: space-between; </a:t>
            </a:r>
            <a:r>
              <a:rPr lang="en-US" sz="1800">
                <a:solidFill>
                  <a:srgbClr val="666666"/>
                </a:solidFill>
              </a:rPr>
              <a:t>/*flex-start | flex-end | center | space-between | space-around;*/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align-items: stretch;</a:t>
            </a:r>
            <a:r>
              <a:rPr lang="en-US" sz="1800">
                <a:solidFill>
                  <a:srgbClr val="666666"/>
                </a:solidFill>
              </a:rPr>
              <a:t> /*flex-start | flex-end | center | baseline | stretch;*/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Indents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margin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padding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! box-sizing</a:t>
            </a:r>
          </a:p>
        </p:txBody>
      </p:sp>
      <p:sp>
        <p:nvSpPr>
          <p:cNvPr id="297" name="Shape 297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47" y="1161350"/>
            <a:ext cx="4099374" cy="30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Pseudo classes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active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checked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disabled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visited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last-child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nth-child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hover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focus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...</a:t>
            </a:r>
          </a:p>
        </p:txBody>
      </p:sp>
      <p:sp>
        <p:nvSpPr>
          <p:cNvPr id="305" name="Shape 305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Pseudo elements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after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before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first-letter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first-line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selection</a:t>
            </a:r>
          </a:p>
        </p:txBody>
      </p:sp>
      <p:sp>
        <p:nvSpPr>
          <p:cNvPr id="312" name="Shape 312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Priority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!important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style attribute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id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class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element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CSS: Inheritance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Not inheritable: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width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height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position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margin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padding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SzPct val="100000"/>
              <a:buFont typeface="Roboto Condensed"/>
              <a:buChar char="✦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...</a:t>
            </a:r>
          </a:p>
        </p:txBody>
      </p:sp>
      <p:sp>
        <p:nvSpPr>
          <p:cNvPr id="326" name="Shape 326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Useful links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97388" y="1124700"/>
            <a:ext cx="11543699" cy="53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  <a:rtl val="0"/>
              </a:rPr>
              <a:t>https://developer.mozilla.org/en-US/docs/Web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  <a:rtl val="0"/>
              </a:rPr>
              <a:t>http://www.w3schools.com/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  <a:rtl val="0"/>
              </a:rPr>
              <a:t>http://www.w3.org/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  <a:rtl val="0"/>
              </a:rPr>
              <a:t>http://caniuse.com/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7"/>
                <a:rtl val="0"/>
              </a:rPr>
              <a:t>http://htmlbook.ru/html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8"/>
                <a:rtl val="0"/>
              </a:rPr>
              <a:t>http://htmlbook.ru/css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9"/>
                <a:rtl val="0"/>
              </a:rPr>
              <a:t>https://gethtml.at/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333399"/>
              </a:buClr>
              <a:buFont typeface="Noto Sans Symbols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Homework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7553125" y="1366225"/>
            <a:ext cx="4287899" cy="505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-US"/>
              <a:t>Create html structure and css styles in accordance with image. Send result  to email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iryna.levina@leverx.com</a:t>
            </a:r>
            <a:r>
              <a:rPr lang="en-US"/>
              <a:t> with mark “Web Course. Homework” and your name.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Contacts: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iryna.levina@leverx.com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skype: lev.iryna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25" y="1366225"/>
            <a:ext cx="6734600" cy="50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" y="0"/>
            <a:ext cx="12241198" cy="49652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idx="1" type="subTitle"/>
          </p:nvPr>
        </p:nvSpPr>
        <p:spPr>
          <a:xfrm>
            <a:off x="252720" y="6036542"/>
            <a:ext cx="3072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Web&amp;Mobile Team</a:t>
            </a:r>
          </a:p>
        </p:txBody>
      </p:sp>
      <p:sp>
        <p:nvSpPr>
          <p:cNvPr id="347" name="Shape 347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  <p:sp>
        <p:nvSpPr>
          <p:cNvPr id="348" name="Shape 348"/>
          <p:cNvSpPr/>
          <p:nvPr/>
        </p:nvSpPr>
        <p:spPr>
          <a:xfrm>
            <a:off x="252720" y="6254691"/>
            <a:ext cx="2253300" cy="3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 Condensed"/>
              <a:buNone/>
            </a:pPr>
            <a:r>
              <a:rPr b="0" baseline="0" i="0" lang="en-US" sz="1600" u="none" cap="none" strike="noStrike">
                <a:solidFill>
                  <a:srgbClr val="A5A5A5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November, 2015</a:t>
            </a:r>
          </a:p>
        </p:txBody>
      </p:sp>
      <p:sp>
        <p:nvSpPr>
          <p:cNvPr id="349" name="Shape 349"/>
          <p:cNvSpPr/>
          <p:nvPr/>
        </p:nvSpPr>
        <p:spPr>
          <a:xfrm>
            <a:off x="-35813" y="813260"/>
            <a:ext cx="5978098" cy="21933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53" y="1072787"/>
            <a:ext cx="1075198" cy="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252726" y="2125008"/>
            <a:ext cx="5689498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oboto Condensed"/>
              <a:buNone/>
            </a:pPr>
            <a:r>
              <a:rPr b="0" baseline="0" i="0" lang="en-US" sz="36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Web&amp;Mobile Team</a:t>
            </a:r>
          </a:p>
        </p:txBody>
      </p:sp>
      <p:sp>
        <p:nvSpPr>
          <p:cNvPr id="352" name="Shape 352"/>
          <p:cNvSpPr/>
          <p:nvPr/>
        </p:nvSpPr>
        <p:spPr>
          <a:xfrm>
            <a:off x="1692225" y="1148791"/>
            <a:ext cx="3072299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Helping Companies Leverage</a:t>
            </a:r>
            <a:b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Investments in SAP Solutions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-35813" y="1931202"/>
            <a:ext cx="5978098" cy="0"/>
          </a:xfrm>
          <a:prstGeom prst="straightConnector1">
            <a:avLst/>
          </a:prstGeom>
          <a:noFill/>
          <a:ln cap="flat" cmpd="sng" w="12700">
            <a:solidFill>
              <a:srgbClr val="D0D0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Shape 354"/>
          <p:cNvSpPr txBox="1"/>
          <p:nvPr>
            <p:ph type="ctrTitle"/>
          </p:nvPr>
        </p:nvSpPr>
        <p:spPr>
          <a:xfrm>
            <a:off x="252725" y="2421275"/>
            <a:ext cx="99989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Time to practice!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914400" y="2130425"/>
            <a:ext cx="40616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Dropbox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https://goo.gl/Ur44Iq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777950" y="5479900"/>
            <a:ext cx="8534399" cy="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>
                <a:solidFill>
                  <a:srgbClr val="333399"/>
                </a:solidFill>
              </a:rPr>
              <a:t>Files for lesson</a:t>
            </a:r>
          </a:p>
        </p:txBody>
      </p:sp>
      <p:sp>
        <p:nvSpPr>
          <p:cNvPr id="92" name="Shape 92"/>
          <p:cNvSpPr txBox="1"/>
          <p:nvPr>
            <p:ph idx="2" type="ctrTitle"/>
          </p:nvPr>
        </p:nvSpPr>
        <p:spPr>
          <a:xfrm>
            <a:off x="7178800" y="2130425"/>
            <a:ext cx="40616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Google Drive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https://goo.gl/r03B1b</a:t>
            </a:r>
          </a:p>
        </p:txBody>
      </p:sp>
      <p:sp>
        <p:nvSpPr>
          <p:cNvPr id="93" name="Shape 93"/>
          <p:cNvSpPr txBox="1"/>
          <p:nvPr>
            <p:ph idx="3" type="ctrTitle"/>
          </p:nvPr>
        </p:nvSpPr>
        <p:spPr>
          <a:xfrm>
            <a:off x="4065150" y="4009900"/>
            <a:ext cx="40616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Github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https://goo.gl/WBKv99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DOM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450" y="1576712"/>
            <a:ext cx="9680800" cy="44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-US"/>
              <a:t>CSSOM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25" y="1290225"/>
            <a:ext cx="9084749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HTML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9987706" y="6684864"/>
            <a:ext cx="1828800" cy="2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152899" y="1736100"/>
            <a:ext cx="97827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ourier New"/>
              <a:buNone/>
            </a:pP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&lt;!doctype html&gt;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html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head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   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title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Title of page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&lt;/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title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   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meta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charset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"UTF-8"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   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link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href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"style.css"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type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"text/css"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    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script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src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"script.js</a:t>
            </a:r>
            <a:r>
              <a:rPr b="1" lang="en-US" sz="20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b="1" baseline="0" i="0" lang="en-US" sz="20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type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</a:t>
            </a:r>
            <a:r>
              <a:rPr b="1" baseline="0" i="0" lang="en-US" sz="2000" u="none" cap="none" strike="noStrike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"text/javascript"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&gt;&lt;/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script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&lt;/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head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body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   Document body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&lt;/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body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br>
              <a:rPr b="1" baseline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</a:b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&lt;/</a:t>
            </a:r>
            <a:r>
              <a:rPr b="1" baseline="0" i="0" lang="en-US" sz="2000" u="none" cap="none" strike="noStrike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html</a:t>
            </a:r>
            <a:r>
              <a:rPr b="1" baseline="0" i="0" lang="en-US" sz="20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b="1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67714" y="1151600"/>
            <a:ext cx="11543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1" baseline="0" i="0" lang="en-US" sz="30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hn</a:t>
            </a:r>
            <a:r>
              <a:rPr b="0" baseline="0" i="0" lang="en-US" sz="3000" u="none" cap="none" strike="noStrik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- Represent headings and subheadings.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rgbClr val="000080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rgbClr val="000080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&lt;h1&gt;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Welcome to LeverX!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&lt;/h1&gt;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&lt;h2&gt;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Introduction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&lt;/h2&gt;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&lt;h3&gt;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Prologue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&lt;/h3&gt;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&lt;h4&gt;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Level-4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&lt;/h4&gt;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&lt;h5&gt;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Level-5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&lt;/h5&gt;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&lt;h6&gt;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Level-6</a:t>
            </a:r>
            <a:r>
              <a:rPr b="0" baseline="0" i="0" lang="en-US" sz="3000" u="none" cap="none" strike="noStrike">
                <a:solidFill>
                  <a:srgbClr val="000080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&lt;/h6&gt;</a:t>
            </a:r>
            <a:r>
              <a:rPr b="0" baseline="0" i="0" lang="en-US" sz="3000" u="none" cap="none" strike="noStrike">
                <a:solidFill>
                  <a:srgbClr val="11111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-2539" lvl="0" marL="91440" marR="0" rtl="0" algn="l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rgbClr val="3F3F3F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917325" y="3174936"/>
            <a:ext cx="4882799" cy="212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1" lang="en-US" sz="2945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 to LeverX!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1" lang="en-US" sz="248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1" lang="en-US" sz="2015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Prologue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1" lang="en-US" sz="1704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Level-4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25000"/>
              <a:buFont typeface="Calibri"/>
              <a:buNone/>
            </a:pPr>
            <a:r>
              <a:rPr b="0" baseline="0" i="1" lang="en-US" sz="1395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Level-5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Helvetica Neue"/>
              <a:buNone/>
            </a:pPr>
            <a:r>
              <a:rPr b="0" baseline="0" i="1" lang="en-US" sz="1162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Level-6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Text: Title</a:t>
            </a:r>
          </a:p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13939" y="1113737"/>
            <a:ext cx="11543699" cy="53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The </a:t>
            </a:r>
            <a:r>
              <a:rPr b="1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p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element represents a paragraph.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&lt;p&gt;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The quick brown fox jumps over the lazy dog.</a:t>
            </a:r>
            <a:r>
              <a:rPr b="0" baseline="0" i="0" lang="en-US" sz="3000" u="none" cap="none" strike="noStrike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&lt;/p&gt;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 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Noto Sans Symbols"/>
              <a:buNone/>
            </a:pPr>
            <a:r>
              <a:rPr b="0" baseline="0" i="1" lang="en-US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quick brown fox jumps over the lazy dog.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Roboto Condensed"/>
              <a:buNone/>
            </a:pPr>
            <a:r>
              <a:rPr b="0" baseline="0" i="0" lang="en-US" sz="2800" u="none" cap="none" strike="noStrike">
                <a:solidFill>
                  <a:srgbClr val="333399"/>
                </a:solidFill>
                <a:latin typeface="Roboto Condensed"/>
                <a:ea typeface="Roboto Condensed"/>
                <a:cs typeface="Roboto Condensed"/>
                <a:sym typeface="Roboto Condensed"/>
                <a:rtl val="0"/>
              </a:rPr>
              <a:t>Text: Paragraph</a:t>
            </a: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11533" y="6669596"/>
            <a:ext cx="7220098" cy="24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LeverX Presentation. Copyrighted 2015 by LeverX, Inc. All Rights Reserved.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78780" y="299087"/>
            <a:ext cx="105333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/>
              <a:t>Text: Paragraph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97388" y="1124700"/>
            <a:ext cx="11543699" cy="533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&lt;span&gt;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element is a generic inline container for phrasing content, which does not inherently represent anything. It can be used to group elements for styling purposes.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3000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&lt;p&gt;</a:t>
            </a: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The quick </a:t>
            </a:r>
            <a:r>
              <a:rPr lang="en-US" sz="3000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&lt;span&gt;</a:t>
            </a: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brown</a:t>
            </a:r>
            <a:r>
              <a:rPr lang="en-US" sz="3000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&lt;/span&gt;</a:t>
            </a: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fox jumps over the lazy dog.</a:t>
            </a:r>
            <a:r>
              <a:rPr lang="en-US" sz="3000">
                <a:solidFill>
                  <a:srgbClr val="1C62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&lt;/p&gt;</a:t>
            </a:r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indent="35560" lvl="0" marL="9144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5560" lvl="0" marL="9144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i="1" lang="en-US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quick brown fox jumps over the lazy dog.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