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57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3586BE1-CD9A-45F7-B8E0-BD59E128BD74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567F01E-23DA-4E7B-845B-D3AF13617993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2722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6BE1-CD9A-45F7-B8E0-BD59E128BD74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F01E-23DA-4E7B-845B-D3AF13617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91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6BE1-CD9A-45F7-B8E0-BD59E128BD74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F01E-23DA-4E7B-845B-D3AF13617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25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6BE1-CD9A-45F7-B8E0-BD59E128BD74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F01E-23DA-4E7B-845B-D3AF13617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83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586BE1-CD9A-45F7-B8E0-BD59E128BD74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67F01E-23DA-4E7B-845B-D3AF1361799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73879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6BE1-CD9A-45F7-B8E0-BD59E128BD74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F01E-23DA-4E7B-845B-D3AF13617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586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6BE1-CD9A-45F7-B8E0-BD59E128BD74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F01E-23DA-4E7B-845B-D3AF13617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5512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6BE1-CD9A-45F7-B8E0-BD59E128BD74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F01E-23DA-4E7B-845B-D3AF13617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9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6BE1-CD9A-45F7-B8E0-BD59E128BD74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7F01E-23DA-4E7B-845B-D3AF13617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29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586BE1-CD9A-45F7-B8E0-BD59E128BD74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67F01E-23DA-4E7B-845B-D3AF1361799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36194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586BE1-CD9A-45F7-B8E0-BD59E128BD74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67F01E-23DA-4E7B-845B-D3AF1361799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240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3586BE1-CD9A-45F7-B8E0-BD59E128BD74}" type="datetimeFigureOut">
              <a:rPr lang="ru-RU" smtClean="0"/>
              <a:t>13.12.2017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567F01E-23DA-4E7B-845B-D3AF1361799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160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AE2A39-0428-4475-843D-B11AD85D0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394084"/>
            <a:ext cx="8361229" cy="2635655"/>
          </a:xfrm>
        </p:spPr>
        <p:txBody>
          <a:bodyPr/>
          <a:lstStyle/>
          <a:p>
            <a:r>
              <a:rPr lang="ru-RU" sz="5400" dirty="0"/>
              <a:t>Решение задач</a:t>
            </a:r>
            <a:br>
              <a:rPr lang="ru-RU" sz="5400" dirty="0"/>
            </a:br>
            <a:r>
              <a:rPr lang="ru-RU" sz="5400" dirty="0"/>
              <a:t>с использованием ИНС</a:t>
            </a:r>
            <a:br>
              <a:rPr lang="ru-RU" sz="5400" dirty="0"/>
            </a:br>
            <a:r>
              <a:rPr lang="ru-RU" sz="2400" dirty="0"/>
              <a:t> </a:t>
            </a:r>
            <a:br>
              <a:rPr lang="ru-RU" sz="5400" dirty="0"/>
            </a:br>
            <a:r>
              <a:rPr lang="ru-RU" sz="5400" dirty="0"/>
              <a:t>«Распознавание цифр»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FE0DB2-B735-4BA7-AFB0-4801E8C5E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199" y="4029740"/>
            <a:ext cx="3574025" cy="2090839"/>
          </a:xfrm>
        </p:spPr>
        <p:txBody>
          <a:bodyPr>
            <a:normAutofit/>
          </a:bodyPr>
          <a:lstStyle/>
          <a:p>
            <a:pPr marL="2241550" indent="-2241550" algn="l">
              <a:tabLst>
                <a:tab pos="4748213" algn="l"/>
              </a:tabLst>
            </a:pPr>
            <a:r>
              <a:rPr lang="ru-RU" dirty="0"/>
              <a:t>Авторы: </a:t>
            </a:r>
          </a:p>
          <a:p>
            <a:pPr marL="2241550" indent="-2241550" algn="l">
              <a:tabLst>
                <a:tab pos="4748213" algn="l"/>
              </a:tabLst>
            </a:pPr>
            <a:r>
              <a:rPr lang="ru-RU" dirty="0"/>
              <a:t>Матвейчук Ирина </a:t>
            </a:r>
          </a:p>
          <a:p>
            <a:pPr marL="2241550" indent="-2241550" algn="l">
              <a:tabLst>
                <a:tab pos="4748213" algn="l"/>
              </a:tabLst>
            </a:pPr>
            <a:r>
              <a:rPr lang="ru-RU" dirty="0"/>
              <a:t>Журавлева Ульяна </a:t>
            </a:r>
          </a:p>
          <a:p>
            <a:pPr algn="r"/>
            <a:r>
              <a:rPr lang="ru-RU" dirty="0"/>
              <a:t>Группа ИУ5-74</a:t>
            </a:r>
          </a:p>
        </p:txBody>
      </p:sp>
    </p:spTree>
    <p:extLst>
      <p:ext uri="{BB962C8B-B14F-4D97-AF65-F5344CB8AC3E}">
        <p14:creationId xmlns:p14="http://schemas.microsoft.com/office/powerpoint/2010/main" val="1533671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5" title="Side bar">
            <a:extLst>
              <a:ext uri="{FF2B5EF4-FFF2-40B4-BE49-F238E27FC236}">
                <a16:creationId xmlns:a16="http://schemas.microsoft.com/office/drawing/2014/main" id="{BEC9E7FA-3295-45ED-8253-D23F9E44E1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B4E7B73D-244A-4C8D-8C97-F7BB070C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171" y="376084"/>
            <a:ext cx="5922304" cy="1246239"/>
          </a:xfrm>
        </p:spPr>
        <p:txBody>
          <a:bodyPr>
            <a:normAutofit fontScale="90000"/>
          </a:bodyPr>
          <a:lstStyle/>
          <a:p>
            <a:r>
              <a:rPr lang="ru-RU" dirty="0"/>
              <a:t>Типовые задачи для ИНС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5EECE-4693-4B46-A418-63D75DB90799}"/>
              </a:ext>
            </a:extLst>
          </p:cNvPr>
          <p:cNvSpPr txBox="1"/>
          <p:nvPr/>
        </p:nvSpPr>
        <p:spPr>
          <a:xfrm>
            <a:off x="7929797" y="1288855"/>
            <a:ext cx="40773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Классификация образов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Кластеризация/</a:t>
            </a:r>
          </a:p>
          <a:p>
            <a:r>
              <a:rPr lang="ru-RU" sz="2400" dirty="0"/>
              <a:t>    категоризация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Аппроксимация функций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Предсказание/прогноз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Оптимизация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Ассоциативная память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Управление</a:t>
            </a:r>
          </a:p>
        </p:txBody>
      </p:sp>
      <p:pic>
        <p:nvPicPr>
          <p:cNvPr id="1028" name="Picture 4" descr="Похожее изображение">
            <a:extLst>
              <a:ext uri="{FF2B5EF4-FFF2-40B4-BE49-F238E27FC236}">
                <a16:creationId xmlns:a16="http://schemas.microsoft.com/office/drawing/2014/main" id="{9AD7748D-2A96-4A3F-A787-564196FDB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70" y="1123964"/>
            <a:ext cx="6815925" cy="511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8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B4E7B73D-244A-4C8D-8C97-F7BB070C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594955" cy="657763"/>
          </a:xfrm>
        </p:spPr>
        <p:txBody>
          <a:bodyPr>
            <a:normAutofit fontScale="90000"/>
          </a:bodyPr>
          <a:lstStyle/>
          <a:p>
            <a:r>
              <a:rPr lang="ru-RU" dirty="0"/>
              <a:t>Однослойная ИНС и функции активации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710119-64C5-4E2D-9E2A-31596DE22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0622" y="2286000"/>
            <a:ext cx="4302177" cy="35814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6" name="Рисунок 5" descr="https://lh4.googleusercontent.com/MROAqWfaO7Ceusx_7KcFQjzHAnplbazQkRwGv7QawGS9hf89yvai2x8x_BNTX_lZOCInepOXv-94X0ACF-ECTmQbeZALYqH-FsIIWxTc-gPuhznV028b6lPUvL0j6TaRryAUdaqSG8k">
            <a:extLst>
              <a:ext uri="{FF2B5EF4-FFF2-40B4-BE49-F238E27FC236}">
                <a16:creationId xmlns:a16="http://schemas.microsoft.com/office/drawing/2014/main" id="{8F76D4C9-5B05-40CB-A94F-401C488A651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12" y="1708436"/>
            <a:ext cx="5460448" cy="344112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1991BD71-0AEC-499A-A649-49A07BBAC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10474"/>
            <a:ext cx="710451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mo"/>
              </a:rPr>
              <a:t>  </a:t>
            </a:r>
            <a:br>
              <a:rPr kumimoji="0" lang="ru-RU" altLang="ru-RU" sz="27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mo"/>
              </a:rPr>
            </a:br>
            <a:endParaRPr kumimoji="0" lang="ru-RU" altLang="ru-RU" sz="27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mo"/>
            </a:endParaRPr>
          </a:p>
        </p:txBody>
      </p:sp>
      <p:pic>
        <p:nvPicPr>
          <p:cNvPr id="2052" name="Picture 4" descr="https://lh5.googleusercontent.com/YBIxDDINDxFxBKFZatgWyrVpPFhpsTVYEFsgq6RFUKHB06ItyHiUcRuxe-BKHDCv6sGLlTroiVyKZ5_ojkg0iVMNsQ5_yBa_gcCsBGCGO5c8jY7gDU9ne-HNVDC00HmdR4i-ZxoOoAk">
            <a:extLst>
              <a:ext uri="{FF2B5EF4-FFF2-40B4-BE49-F238E27FC236}">
                <a16:creationId xmlns:a16="http://schemas.microsoft.com/office/drawing/2014/main" id="{1E8F9232-AE0A-48AF-BC0B-FCFC52018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621" y="1708436"/>
            <a:ext cx="5099155" cy="344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67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6953F-1E63-40D1-90A2-A7AA9D4C1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обучения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59CE39-1FAE-428E-BE77-8D5A3F366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3947"/>
            <a:ext cx="9601200" cy="5051685"/>
          </a:xfrm>
        </p:spPr>
        <p:txBody>
          <a:bodyPr>
            <a:normAutofit/>
          </a:bodyPr>
          <a:lstStyle/>
          <a:p>
            <a:r>
              <a:rPr lang="ru-RU" dirty="0"/>
              <a:t>Шаг 1. Проинициализировать весовые коэффициенты </a:t>
            </a:r>
            <a:r>
              <a:rPr lang="ru-RU" dirty="0" err="1"/>
              <a:t>wi</a:t>
            </a:r>
            <a:r>
              <a:rPr lang="ru-RU" dirty="0"/>
              <a:t>,  i=1, 2, ..., n случайными значениями</a:t>
            </a:r>
          </a:p>
          <a:p>
            <a:r>
              <a:rPr lang="ru-RU" dirty="0"/>
              <a:t>Шаг 2. Подать на вход персептрона один из обучающих векторов </a:t>
            </a:r>
            <a:r>
              <a:rPr lang="ru-RU" dirty="0" err="1"/>
              <a:t>Xk</a:t>
            </a:r>
            <a:r>
              <a:rPr lang="ru-RU" dirty="0"/>
              <a:t> и вычислить его выход y.</a:t>
            </a:r>
          </a:p>
          <a:p>
            <a:r>
              <a:rPr lang="ru-RU" dirty="0"/>
              <a:t>Шаг 3. Если выход правильный (y=</a:t>
            </a:r>
            <a:r>
              <a:rPr lang="ru-RU" dirty="0" err="1"/>
              <a:t>yk</a:t>
            </a:r>
            <a:r>
              <a:rPr lang="ru-RU" dirty="0"/>
              <a:t>), перейти на шаг 4. Иначе вычислить ошибку — разницу между верным и полученным значениями выхода: δ=</a:t>
            </a:r>
            <a:r>
              <a:rPr lang="ru-RU" dirty="0" err="1"/>
              <a:t>yk</a:t>
            </a:r>
            <a:r>
              <a:rPr lang="ru-RU" dirty="0"/>
              <a:t>-y.</a:t>
            </a:r>
          </a:p>
          <a:p>
            <a:r>
              <a:rPr lang="ru-RU" dirty="0"/>
              <a:t>Шаг 4. Весовые коэффициенты модифицируются по следующей формуле: </a:t>
            </a:r>
          </a:p>
          <a:p>
            <a:pPr marL="0" indent="0" algn="ctr">
              <a:buNone/>
            </a:pPr>
            <a:r>
              <a:rPr lang="ru-RU" dirty="0"/>
              <a:t>wijt+1=</a:t>
            </a:r>
            <a:r>
              <a:rPr lang="ru-RU" dirty="0" err="1"/>
              <a:t>wijt+ν∙δ∙xi</a:t>
            </a:r>
            <a:r>
              <a:rPr lang="ru-RU" dirty="0"/>
              <a:t>,</a:t>
            </a:r>
          </a:p>
          <a:p>
            <a:pPr marL="0" indent="0">
              <a:buNone/>
            </a:pPr>
            <a:r>
              <a:rPr lang="ru-RU" dirty="0"/>
              <a:t>где t и t+1 - номера соответственно текущей и следующей итераций; ν - коэффициент скорости обучения (0&lt;ν≤1); </a:t>
            </a:r>
            <a:r>
              <a:rPr lang="ru-RU" dirty="0" err="1"/>
              <a:t>xi</a:t>
            </a:r>
            <a:r>
              <a:rPr lang="ru-RU" dirty="0"/>
              <a:t>.- i -я компонента входного вектора </a:t>
            </a:r>
            <a:r>
              <a:rPr lang="ru-RU" dirty="0" err="1"/>
              <a:t>Xk</a:t>
            </a:r>
            <a:r>
              <a:rPr lang="ru-RU" dirty="0"/>
              <a:t>.</a:t>
            </a:r>
          </a:p>
          <a:p>
            <a:r>
              <a:rPr lang="ru-RU" dirty="0"/>
              <a:t>Шаг 5. Шаги 2—4 повторяются для всех обучающих векторов</a:t>
            </a:r>
          </a:p>
        </p:txBody>
      </p:sp>
    </p:spTree>
    <p:extLst>
      <p:ext uri="{BB962C8B-B14F-4D97-AF65-F5344CB8AC3E}">
        <p14:creationId xmlns:p14="http://schemas.microsoft.com/office/powerpoint/2010/main" val="269046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042DC-2832-4C25-BD49-C232BD4E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4E6F3D-0C95-43C4-9028-BE73D1DF3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29" y="1756817"/>
            <a:ext cx="3770026" cy="3581400"/>
          </a:xfrm>
        </p:spPr>
        <p:txBody>
          <a:bodyPr/>
          <a:lstStyle/>
          <a:p>
            <a:r>
              <a:rPr lang="ru-RU" dirty="0"/>
              <a:t>Для обучения и тестирования нейронной сети был взят набор рукописных чисел </a:t>
            </a:r>
            <a:r>
              <a:rPr lang="en-US" dirty="0"/>
              <a:t>MNIST</a:t>
            </a:r>
            <a:endParaRPr lang="ru-RU" dirty="0"/>
          </a:p>
        </p:txBody>
      </p:sp>
      <p:pic>
        <p:nvPicPr>
          <p:cNvPr id="3074" name="Picture 2" descr="Картинки по запросу mnist">
            <a:extLst>
              <a:ext uri="{FF2B5EF4-FFF2-40B4-BE49-F238E27FC236}">
                <a16:creationId xmlns:a16="http://schemas.microsoft.com/office/drawing/2014/main" id="{969D5A8B-E2B2-4275-BCFD-AD8C3468A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9" y="1729725"/>
            <a:ext cx="6382829" cy="357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13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F8B57-510A-4B74-9255-1EADF095E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749B85F-DDE5-4D60-BD95-156C13B2A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8282" y="1665314"/>
            <a:ext cx="4602118" cy="352737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4ADF5F-C53C-4EBF-938F-FB59CAC59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556" y="1665314"/>
            <a:ext cx="4566443" cy="352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032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168</TotalTime>
  <Words>60</Words>
  <Application>Microsoft Office PowerPoint</Application>
  <PresentationFormat>Широкоэкранный</PresentationFormat>
  <Paragraphs>27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Arimo</vt:lpstr>
      <vt:lpstr>Franklin Gothic Book</vt:lpstr>
      <vt:lpstr>Crop</vt:lpstr>
      <vt:lpstr>Решение задач с использованием ИНС   «Распознавание цифр»</vt:lpstr>
      <vt:lpstr>Типовые задачи для ИНС</vt:lpstr>
      <vt:lpstr>Однослойная ИНС и функции активации</vt:lpstr>
      <vt:lpstr>Алгоритм обучения</vt:lpstr>
      <vt:lpstr>Исходные данные</vt:lpstr>
      <vt:lpstr>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«Выбор фильма»</dc:title>
  <dc:creator>Ирина Матвейчук</dc:creator>
  <cp:lastModifiedBy>Ирина Матвейчук</cp:lastModifiedBy>
  <cp:revision>12</cp:revision>
  <dcterms:created xsi:type="dcterms:W3CDTF">2017-10-11T13:29:31Z</dcterms:created>
  <dcterms:modified xsi:type="dcterms:W3CDTF">2017-12-13T12:47:57Z</dcterms:modified>
</cp:coreProperties>
</file>