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7" r:id="rId9"/>
    <p:sldId id="270" r:id="rId10"/>
    <p:sldId id="271" r:id="rId11"/>
    <p:sldId id="263" r:id="rId12"/>
    <p:sldId id="268" r:id="rId13"/>
    <p:sldId id="269" r:id="rId14"/>
    <p:sldId id="264" r:id="rId15"/>
    <p:sldId id="267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1CBC-A9D8-42BE-B997-6AE441F6F022}" type="datetimeFigureOut">
              <a:rPr lang="ru-RU" smtClean="0"/>
              <a:t>04.06.2018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65B4-FF52-4F9A-8F68-9FB93EF4B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443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52C31-87A5-4549-96D5-0EAE6105BF90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DFF48-F4E4-4D0C-BF8F-DB74B846F12D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7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A2C0-FC83-4C82-B173-0268A3ED77E0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05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29A5-D9D0-42E9-8C9C-81EF641F26B0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3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25E5-DA08-44F9-BE2C-48AC129311D6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4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E2A3-3B0A-4EC0-97DC-E51A0CE8ADB7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13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5D07-D0CA-489D-B25A-E7E439019DE3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5013-B091-4856-8C21-4FFD0593FF6C}" type="datetime1">
              <a:rPr lang="ru-RU" smtClean="0"/>
              <a:t>04.06.2018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8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8CE4-47DA-41FE-9C0A-935C41FFD3B4}" type="datetime1">
              <a:rPr lang="ru-RU" smtClean="0"/>
              <a:t>04.06.2018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0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005BD8-6BC9-4D86-86C4-63607ABEB6FC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D46A-5554-458E-B51B-7F81AD60F529}" type="datetime1">
              <a:rPr lang="ru-RU" smtClean="0"/>
              <a:t>04.06.2018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41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4B2AE8-5AC5-456A-A0B6-0FC971168D33}" type="datetime1">
              <a:rPr lang="ru-RU" smtClean="0"/>
              <a:t>04.06.2018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D7A346-828D-4992-83D5-A79890DF035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6DB53-93C0-4705-87EF-F24BC320A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10" y="1239981"/>
            <a:ext cx="10058400" cy="2343912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Подсистема сбора и обработки данных технических параметров конечных интернет</a:t>
            </a:r>
            <a:r>
              <a:rPr lang="en-US" sz="5400" b="1" dirty="0"/>
              <a:t>-</a:t>
            </a:r>
            <a:r>
              <a:rPr lang="ru-RU" sz="5400" b="1" dirty="0"/>
              <a:t>пользователей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F34D98-60C6-4A22-884B-743F6A996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6545" y="5157355"/>
            <a:ext cx="4572000" cy="921328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Исполнитель: Матвейчук И.А.</a:t>
            </a:r>
          </a:p>
          <a:p>
            <a:r>
              <a:rPr lang="ru-RU" dirty="0">
                <a:solidFill>
                  <a:schemeClr val="tx1"/>
                </a:solidFill>
              </a:rPr>
              <a:t>Руководитель: Галкин В.А.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D986BB-5108-43F1-B2CD-D539A4F7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344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002C2-F2D2-423D-8148-368C0D92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Выбор СУБД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D49703C-B2E4-40E5-82C4-9E23834CE5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365799"/>
              </p:ext>
            </p:extLst>
          </p:nvPr>
        </p:nvGraphicFramePr>
        <p:xfrm>
          <a:off x="928255" y="2017201"/>
          <a:ext cx="10227423" cy="409038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{69012ECD-51FC-41F1-AA8D-1B2483CD663E}</a:tableStyleId>
              </a:tblPr>
              <a:tblGrid>
                <a:gridCol w="2963349">
                  <a:extLst>
                    <a:ext uri="{9D8B030D-6E8A-4147-A177-3AD203B41FA5}">
                      <a16:colId xmlns:a16="http://schemas.microsoft.com/office/drawing/2014/main" val="1959642118"/>
                    </a:ext>
                  </a:extLst>
                </a:gridCol>
                <a:gridCol w="3221615">
                  <a:extLst>
                    <a:ext uri="{9D8B030D-6E8A-4147-A177-3AD203B41FA5}">
                      <a16:colId xmlns:a16="http://schemas.microsoft.com/office/drawing/2014/main" val="3545396670"/>
                    </a:ext>
                  </a:extLst>
                </a:gridCol>
                <a:gridCol w="2223352">
                  <a:extLst>
                    <a:ext uri="{9D8B030D-6E8A-4147-A177-3AD203B41FA5}">
                      <a16:colId xmlns:a16="http://schemas.microsoft.com/office/drawing/2014/main" val="393177223"/>
                    </a:ext>
                  </a:extLst>
                </a:gridCol>
                <a:gridCol w="1819107">
                  <a:extLst>
                    <a:ext uri="{9D8B030D-6E8A-4147-A177-3AD203B41FA5}">
                      <a16:colId xmlns:a16="http://schemas.microsoft.com/office/drawing/2014/main" val="3824864520"/>
                    </a:ext>
                  </a:extLst>
                </a:gridCol>
              </a:tblGrid>
              <a:tr h="39121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</a:p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 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Microsoft</a:t>
                      </a:r>
                      <a:r>
                        <a:rPr lang="ru-RU" sz="2800" dirty="0">
                          <a:solidFill>
                            <a:schemeClr val="tx1"/>
                          </a:solidFill>
                          <a:effectLst/>
                        </a:rPr>
                        <a:t> SQL 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server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</a:rPr>
                        <a:t>MySQL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extLst>
                  <a:ext uri="{0D108BD9-81ED-4DB2-BD59-A6C34878D82A}">
                    <a16:rowId xmlns:a16="http://schemas.microsoft.com/office/drawing/2014/main" val="4080285684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Цена 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290 тыс. руб.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Бесплатно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Бесплатно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extLst>
                  <a:ext uri="{0D108BD9-81ED-4DB2-BD59-A6C34878D82A}">
                    <a16:rowId xmlns:a16="http://schemas.microsoft.com/office/drawing/2014/main" val="707050260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Наличие документации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>
                          <a:effectLst/>
                        </a:rPr>
                        <a:t>да</a:t>
                      </a:r>
                      <a:endParaRPr lang="ru-RU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extLst>
                  <a:ext uri="{0D108BD9-81ED-4DB2-BD59-A6C34878D82A}">
                    <a16:rowId xmlns:a16="http://schemas.microsoft.com/office/drawing/2014/main" val="1431695693"/>
                  </a:ext>
                </a:extLst>
              </a:tr>
              <a:tr h="597844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Поддержка технологии клиент-сервер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extLst>
                  <a:ext uri="{0D108BD9-81ED-4DB2-BD59-A6C34878D82A}">
                    <a16:rowId xmlns:a16="http://schemas.microsoft.com/office/drawing/2014/main" val="72945201"/>
                  </a:ext>
                </a:extLst>
              </a:tr>
              <a:tr h="625721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Наличие средств администрирования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extLst>
                  <a:ext uri="{0D108BD9-81ED-4DB2-BD59-A6C34878D82A}">
                    <a16:rowId xmlns:a16="http://schemas.microsoft.com/office/drawing/2014/main" val="1091941920"/>
                  </a:ext>
                </a:extLst>
              </a:tr>
              <a:tr h="625721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Широко распространенная поддержка хостинг-провайдерами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нет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да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6406" marR="56406" marT="0" marB="0" anchor="ctr"/>
                </a:tc>
                <a:extLst>
                  <a:ext uri="{0D108BD9-81ED-4DB2-BD59-A6C34878D82A}">
                    <a16:rowId xmlns:a16="http://schemas.microsoft.com/office/drawing/2014/main" val="3889444392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86C8A0-6570-4151-9A81-47D7717E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06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49C36-532D-44C6-9445-21ABE185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07" y="110836"/>
            <a:ext cx="10058400" cy="2022764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Даталогическая</a:t>
            </a:r>
            <a:r>
              <a:rPr lang="ru-RU" dirty="0">
                <a:solidFill>
                  <a:schemeClr val="tx1"/>
                </a:solidFill>
              </a:rPr>
              <a:t> модель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0C8FD-DC5C-484A-82D4-A9B6CC03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BEFF2"/>
              </a:clrFrom>
              <a:clrTo>
                <a:srgbClr val="EBEFF2">
                  <a:alpha val="0"/>
                </a:srgbClr>
              </a:clrTo>
            </a:clrChange>
            <a:duotone>
              <a:prstClr val="black"/>
              <a:srgbClr val="FFFFFF">
                <a:tint val="45000"/>
                <a:satMod val="400000"/>
              </a:srgbClr>
            </a:duotone>
          </a:blip>
          <a:srcRect l="15860" t="23876" r="1639" b="10801"/>
          <a:stretch/>
        </p:blipFill>
        <p:spPr>
          <a:xfrm>
            <a:off x="2385" y="845938"/>
            <a:ext cx="12189615" cy="542643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345BC6-4197-4D74-9F32-F53B9E3E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0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CEF9F-9D68-4A82-BE15-8A0D461A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79703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E0DA9A-C334-4A31-AD6B-6A7DDCF1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E3FDA8-C4D5-4FB5-A0FA-AB27B0D8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131743"/>
            <a:ext cx="9582150" cy="501015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F57975-6E7B-44CA-8698-B5AC32C8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07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9E27-C917-4B20-8CA5-6FBF7B29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60852"/>
          </a:xfrm>
          <a:solidFill>
            <a:schemeClr val="bg1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83027-5477-4E40-8B5E-3F96973E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86AA8E-F5FA-4B33-BC0F-E9DFFA412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3079003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6B60DA-C463-47B5-A9AB-8822663B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611" y="0"/>
            <a:ext cx="278437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686155-A5F5-4577-AB5E-82F6550D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531" y="-22381"/>
            <a:ext cx="2395189" cy="40233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AC4705-4946-4A64-895E-89CFCF9AA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517" y="4109353"/>
            <a:ext cx="2355216" cy="280283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71548F-5406-46DE-8909-A427EB7D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04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158DA-BA8E-46EF-B433-2003F204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306"/>
            <a:ext cx="10058400" cy="7484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Экранные 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68B87-6CC4-492F-9255-D06E53F1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26A27-26A2-4BF2-877C-1600D0AB96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11074" y="1845734"/>
            <a:ext cx="4180257" cy="43186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61DA7B-1CEC-403C-8DA6-529AF2C2E3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09516" y="1845734"/>
            <a:ext cx="4180257" cy="43186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DE0B0-C4C3-4631-AA16-C46D648D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64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158DA-BA8E-46EF-B433-2003F204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9306"/>
            <a:ext cx="10058400" cy="7484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Экранные 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68B87-6CC4-492F-9255-D06E53F1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126A27-26A2-4BF2-877C-1600D0AB9643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1074" y="1845734"/>
            <a:ext cx="4180257" cy="43186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61DA7B-1CEC-403C-8DA6-529AF2C2E3D1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9516" y="1845734"/>
            <a:ext cx="4180257" cy="4318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AE5BAB-E079-494B-B27A-0D958600A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411" y="2643187"/>
            <a:ext cx="4891787" cy="228903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9720D8-88A1-441D-A81D-B117CA6B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24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7E2BA-E6E9-4B51-84CB-33BD0E704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1831"/>
            <a:ext cx="10058400" cy="9615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GPSS </a:t>
            </a:r>
            <a:r>
              <a:rPr lang="ru-RU" dirty="0">
                <a:solidFill>
                  <a:schemeClr val="tx1"/>
                </a:solidFill>
              </a:rPr>
              <a:t>модель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DFC8EE-6ACF-44C0-9A30-C95FD68D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7DD79-4209-4BFA-A079-715CF81A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0" y="2484447"/>
            <a:ext cx="11933400" cy="277710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E86EEDE-D835-42BC-980D-17FFFD8A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4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79D78-8C40-4757-BA69-E932B1B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7420"/>
            <a:ext cx="10058400" cy="92297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Результат моделирования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A99BDF-F9E0-407F-9E05-49266E208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61"/>
          <a:stretch/>
        </p:blipFill>
        <p:spPr>
          <a:xfrm>
            <a:off x="1097280" y="1945865"/>
            <a:ext cx="9622272" cy="401679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C39BD6-5429-4CC9-9BE6-4DC930B4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0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3F19A-6057-4E06-94BC-90DC6838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Оценка себестоимости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F986B-9E9C-41BD-AD50-62EE2199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F0D407-A146-43B8-BA98-FFF55FD1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15" y="1845734"/>
            <a:ext cx="9117330" cy="4258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552A3-A842-4D69-8471-3F6C686CB079}"/>
              </a:ext>
            </a:extLst>
          </p:cNvPr>
          <p:cNvSpPr txBox="1"/>
          <p:nvPr/>
        </p:nvSpPr>
        <p:spPr>
          <a:xfrm>
            <a:off x="2164080" y="5916817"/>
            <a:ext cx="453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Себестоимость: 99 953,50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8B5B54-77A8-472B-8BEB-82818EB2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5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CE3F9-511B-4321-8515-17AA58B6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772377-525D-420D-92E6-63809C1F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Изучена предметная область, связанная с оценкой качества услуги «Доступ в интернет»;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Проведено сравнение аналогов;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Реализована база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Разработан, реализован и апробирован алгоритм обработки файлов на реальных данных конечных интернет-пользователей республики Эквадор;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Разработан и реализован интерфейс программы;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Проведена оценка пространственно-временных характеристик подсистемы и определено предельное количество пользователей подсистемы;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Проведена оценка себестоимости разработки.</a:t>
            </a:r>
          </a:p>
          <a:p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AE86A6-F440-4F32-BA53-FDE5080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19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2B4D6-98A0-4DDE-8914-C1927EA2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Цель и задачи ВКРБ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675C9-FF24-432C-88E5-670937AA1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48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Разработать приложение для предварительной обработки данных технических параметров конечных интернет пользователей.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Подсистема должна заносить полученные и вычисленные параметры в базу данных для удобства их дальнейшего использования.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Подсистема призвана уменьшить временные затраты на анализ файла с параметрами, на создание базы данных для их хранения и на расчет нормированных показателей качества.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458FC9-8A80-4226-9A4F-F2B8971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0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9B0BD7-0012-433E-8DFC-96AE6A3BC5D4}"/>
              </a:ext>
            </a:extLst>
          </p:cNvPr>
          <p:cNvSpPr txBox="1"/>
          <p:nvPr/>
        </p:nvSpPr>
        <p:spPr>
          <a:xfrm>
            <a:off x="2590800" y="2092035"/>
            <a:ext cx="786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Спасибо за внимание!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D1F3C7-FDF6-45CC-8CD9-A9BB19F8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9802BB-FFD2-4B9B-9E35-CD6D4DC9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3324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tx1"/>
                </a:solidFill>
              </a:rPr>
              <a:t>Перечень задач, подлежащих решению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011C95-1546-4F30-8E54-3F1E1510B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8723"/>
            <a:ext cx="10058400" cy="501226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Изучение предметной области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Сравнение аналогов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Разработка структуры базы данных</a:t>
            </a:r>
          </a:p>
          <a:p>
            <a:pPr marL="36000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tx1"/>
                </a:solidFill>
              </a:rPr>
              <a:t>Разработка инфологической модели</a:t>
            </a:r>
          </a:p>
          <a:p>
            <a:pPr marL="36000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tx1"/>
                </a:solidFill>
              </a:rPr>
              <a:t>Выбор СУБД</a:t>
            </a:r>
          </a:p>
          <a:p>
            <a:pPr marL="360000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ru-RU" sz="2800" dirty="0">
                <a:solidFill>
                  <a:schemeClr val="tx1"/>
                </a:solidFill>
              </a:rPr>
              <a:t>Разработка </a:t>
            </a:r>
            <a:r>
              <a:rPr lang="ru-RU" sz="2800" dirty="0" err="1">
                <a:solidFill>
                  <a:schemeClr val="tx1"/>
                </a:solidFill>
              </a:rPr>
              <a:t>даталогической</a:t>
            </a:r>
            <a:r>
              <a:rPr lang="ru-RU" sz="2800" dirty="0">
                <a:solidFill>
                  <a:schemeClr val="tx1"/>
                </a:solidFill>
              </a:rPr>
              <a:t> модели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Разработка диаграммы классов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Разработка интерфейса программы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Оценка пространственно-временных характеристик подсистемы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Оценка себестоимости разработки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631122-89ED-4D95-898E-D7ECAD93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6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BCACE-1A1A-44A3-9516-682ABC6A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Место разработки в общей системе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D7C0A0-5552-4777-8C02-12C518A92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4" t="10910" r="9000" b="16705"/>
          <a:stretch/>
        </p:blipFill>
        <p:spPr>
          <a:xfrm>
            <a:off x="2074554" y="1853988"/>
            <a:ext cx="8103852" cy="4396375"/>
          </a:xfrm>
          <a:prstGeom prst="rect">
            <a:avLst/>
          </a:prstGeo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EA2E1DA-5AA6-4C63-B8CB-BEB54C7D5FD0}"/>
              </a:ext>
            </a:extLst>
          </p:cNvPr>
          <p:cNvCxnSpPr/>
          <p:nvPr/>
        </p:nvCxnSpPr>
        <p:spPr>
          <a:xfrm flipH="1">
            <a:off x="7564582" y="2867891"/>
            <a:ext cx="318654" cy="1184284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1A311D-1E2B-4F2C-8980-9F6AF966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06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8FB69-A33E-4239-A58D-8ADA41B8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2" y="503996"/>
            <a:ext cx="10058400" cy="122782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Основные параметры оценки качества услуги «Доступ в интернет»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9FA9F9-0447-49BF-8619-78FE535C3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56" y="1845734"/>
                <a:ext cx="5098472" cy="402336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ru-RU" sz="2400" dirty="0">
                    <a:solidFill>
                      <a:schemeClr val="tx1"/>
                    </a:solidFill>
                  </a:rPr>
                  <a:t>Уровень использования</a:t>
                </a:r>
                <a:r>
                  <a:rPr lang="en-US" sz="2400" dirty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Rg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𝑅𝑔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𝑅𝑔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…+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p>
                    </m:sSup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𝑅𝑔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𝑅𝑔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𝑅𝑔𝑚𝑖𝑛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𝑅𝑔𝑚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ах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𝑅𝑔𝑚𝑖𝑛</m:t>
                            </m:r>
                          </m:sub>
                        </m:sSub>
                      </m:den>
                    </m:f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9FA9F9-0447-49BF-8619-78FE535C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6" y="1845734"/>
                <a:ext cx="5098472" cy="4023360"/>
              </a:xfrm>
              <a:blipFill>
                <a:blip r:embed="rId2"/>
                <a:stretch>
                  <a:fillRect l="-1792" t="-2121" r="-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75F9484-5A2E-4B03-A79E-5AA669688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310" y="1845734"/>
                <a:ext cx="4901738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ru-RU" sz="2400" dirty="0">
                    <a:solidFill>
                      <a:schemeClr val="tx1"/>
                    </a:solidFill>
                  </a:rPr>
                  <a:t>Скорость </a:t>
                </a:r>
                <a:r>
                  <a:rPr lang="en-US" sz="2400" dirty="0">
                    <a:solidFill>
                      <a:schemeClr val="tx1"/>
                    </a:solidFill>
                  </a:rPr>
                  <a:t>(Th)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𝑇h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 baseline="-25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𝑇𝑑𝑤</m:t>
                        </m:r>
                      </m:e>
                    </m:acc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𝑇h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𝑇𝑟h𝑝</m:t>
                            </m:r>
                          </m:den>
                        </m:f>
                      </m:sup>
                    </m:sSup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𝑇h</m:t>
                                </m:r>
                              </m:e>
                              <m:sub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𝑇h𝑟𝑝</m:t>
                            </m:r>
                          </m:den>
                        </m:f>
                      </m:sup>
                    </m:sSup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𝑇𝑑𝑤</m:t>
                                </m:r>
                              </m:e>
                            </m:acc>
                          </m:num>
                          <m:den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𝑇h𝑟𝑝</m:t>
                            </m:r>
                          </m:den>
                        </m:f>
                      </m:sup>
                    </m:sSup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𝑇h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𝑇h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𝑇h𝑚𝑖𝑛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𝑇h𝑚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ах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𝑇h𝑚𝑖𝑛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75F9484-5A2E-4B03-A79E-5AA66968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10" y="1845734"/>
                <a:ext cx="4901738" cy="4023360"/>
              </a:xfrm>
              <a:prstGeom prst="rect">
                <a:avLst/>
              </a:prstGeom>
              <a:blipFill>
                <a:blip r:embed="rId3"/>
                <a:stretch>
                  <a:fillRect l="-1990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00744C-F6ED-4511-AA39-81442B95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4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9FA9F9-0447-49BF-8619-78FE535C3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56" y="1845734"/>
                <a:ext cx="5098472" cy="402336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ru-RU" sz="2400" dirty="0">
                    <a:solidFill>
                      <a:schemeClr val="tx1"/>
                    </a:solidFill>
                  </a:rPr>
                  <a:t>Задержка </a:t>
                </a:r>
                <a:r>
                  <a:rPr lang="en-US" sz="2400" dirty="0">
                    <a:solidFill>
                      <a:schemeClr val="tx1"/>
                    </a:solidFill>
                  </a:rPr>
                  <a:t>(Dy)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C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s-EC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𝐷𝑦</m:t>
                            </m:r>
                          </m:e>
                          <m:sub>
                            <m:r>
                              <a:rPr lang="es-EC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𝐷𝑦</m:t>
                            </m:r>
                          </m:e>
                          <m:sub>
                            <m:r>
                              <a:rPr lang="es-EC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p>
                  </m:oMath>
                </a14:m>
                <a:endParaRPr lang="ru-RU" sz="28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</m:t>
                        </m:r>
                      </m:sub>
                    </m:sSub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𝐷𝑦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𝐷𝑦𝑚𝑖𝑛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𝐷𝑦𝑚</m:t>
                            </m:r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ах</m:t>
                            </m:r>
                          </m:sub>
                        </m:sSub>
                        <m: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𝐷𝑦𝑚𝑖𝑛</m:t>
                            </m:r>
                          </m:sub>
                        </m:sSub>
                      </m:den>
                    </m:f>
                  </m:oMath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9FA9F9-0447-49BF-8619-78FE535C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6" y="1845734"/>
                <a:ext cx="5098472" cy="4023360"/>
              </a:xfrm>
              <a:blipFill>
                <a:blip r:embed="rId4"/>
                <a:stretch>
                  <a:fillRect l="-1792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75F9484-5A2E-4B03-A79E-5AA669688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310" y="1845734"/>
                <a:ext cx="4901738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ru-RU" sz="2400" dirty="0">
                    <a:solidFill>
                      <a:schemeClr val="tx1"/>
                    </a:solidFill>
                  </a:rPr>
                  <a:t>Ошибки сети 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Er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ru-RU" sz="24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𝐸𝑟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𝑒𝑟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𝑒𝑟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/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𝐸𝑟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𝑒𝑟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𝑒𝑟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ru-RU" sz="28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C" sz="2400" i="1" baseline="-25000">
                            <a:latin typeface="Cambria Math" panose="02040503050406030204" pitchFamily="18" charset="0"/>
                          </a:rPr>
                          <m:t>𝐸𝑟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𝐸𝑟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𝐸𝑟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𝐸𝑟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ах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𝐸𝑟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75F9484-5A2E-4B03-A79E-5AA66968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10" y="1845734"/>
                <a:ext cx="4901738" cy="4023360"/>
              </a:xfrm>
              <a:prstGeom prst="rect">
                <a:avLst/>
              </a:prstGeom>
              <a:blipFill>
                <a:blip r:embed="rId5"/>
                <a:stretch>
                  <a:fillRect l="-1990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7AB3F30-ECF8-45D1-BB19-27AA266D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Основные параметры оценки качества услуги «Доступ в интернет»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F618130-DE69-46FD-9652-9B305786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4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8FB69-A33E-4239-A58D-8ADA41B8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2" y="503996"/>
            <a:ext cx="10058400" cy="1227821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Основные параметры оценки качества услуги «Доступ в интернет»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9FA9F9-0447-49BF-8619-78FE535C3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856" y="1845734"/>
                <a:ext cx="5098472" cy="402336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ru-RU" sz="2400" dirty="0"/>
                  <a:t>Временное окно предыдущих оценок качества (</a:t>
                </a:r>
                <a:r>
                  <a:rPr lang="es-EC" sz="2400" i="1" dirty="0"/>
                  <a:t>Wd</a:t>
                </a:r>
                <a:r>
                  <a:rPr lang="ru-RU" sz="2400" dirty="0"/>
                  <a:t>)</a:t>
                </a:r>
                <a:endParaRPr lang="en-US" sz="2800" i="1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C" sz="2400" i="1"/>
                      <m:t>Wd</m:t>
                    </m:r>
                    <m:r>
                      <m:rPr>
                        <m:nor/>
                      </m:rPr>
                      <a:rPr lang="ru-RU" sz="2400" i="1"/>
                      <m:t> = </m:t>
                    </m:r>
                    <m:r>
                      <m:rPr>
                        <m:nor/>
                      </m:rPr>
                      <a:rPr lang="ru-RU" sz="2400"/>
                      <m:t>[</m:t>
                    </m:r>
                    <m:r>
                      <m:rPr>
                        <m:nor/>
                      </m:rPr>
                      <a:rPr lang="en-US" sz="2400" i="1"/>
                      <m:t>Q</m:t>
                    </m:r>
                    <m:r>
                      <m:rPr>
                        <m:nor/>
                      </m:rPr>
                      <a:rPr lang="ru-RU" sz="2400" i="1" baseline="-25000"/>
                      <m:t>−1</m:t>
                    </m:r>
                    <m:r>
                      <m:rPr>
                        <m:nor/>
                      </m:rPr>
                      <a:rPr lang="ru-RU" sz="2400" i="1"/>
                      <m:t>,</m:t>
                    </m:r>
                    <m:r>
                      <m:rPr>
                        <m:nor/>
                      </m:rPr>
                      <a:rPr lang="en-US" sz="2400" i="1"/>
                      <m:t>Q</m:t>
                    </m:r>
                    <m:r>
                      <m:rPr>
                        <m:nor/>
                      </m:rPr>
                      <a:rPr lang="ru-RU" sz="2400" i="1" baseline="-25000"/>
                      <m:t>−2</m:t>
                    </m:r>
                    <m:r>
                      <m:rPr>
                        <m:nor/>
                      </m:rPr>
                      <a:rPr lang="ru-RU" sz="2400" i="1"/>
                      <m:t>,…</m:t>
                    </m:r>
                    <m:r>
                      <m:rPr>
                        <m:nor/>
                      </m:rPr>
                      <a:rPr lang="en-US" sz="2400" i="1"/>
                      <m:t>Q</m:t>
                    </m:r>
                    <m:r>
                      <m:rPr>
                        <m:nor/>
                      </m:rPr>
                      <a:rPr lang="ru-RU" sz="2400" i="1" baseline="-25000"/>
                      <m:t>−</m:t>
                    </m:r>
                    <m:r>
                      <m:rPr>
                        <m:nor/>
                      </m:rPr>
                      <a:rPr lang="en-US" sz="2400" baseline="-25000"/>
                      <m:t>p</m:t>
                    </m:r>
                    <m:r>
                      <m:rPr>
                        <m:nor/>
                      </m:rPr>
                      <a:rPr lang="ru-RU" sz="2400"/>
                      <m:t>]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𝑊𝑑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  <m: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400" i="1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ru-RU" sz="3200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C" sz="2400" i="1" baseline="-25000">
                            <a:latin typeface="Cambria Math" panose="02040503050406030204" pitchFamily="18" charset="0"/>
                          </a:rPr>
                          <m:t>𝑊𝑑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𝑊𝑑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𝑊𝑑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𝑊𝑑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ах</m:t>
                            </m:r>
                          </m:sub>
                        </m:s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s-EC" sz="2400" i="1" baseline="-25000">
                                <a:latin typeface="Cambria Math" panose="02040503050406030204" pitchFamily="18" charset="0"/>
                              </a:rPr>
                              <m:t>𝑊𝑑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9FA9F9-0447-49BF-8619-78FE535C3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856" y="1845734"/>
                <a:ext cx="5098472" cy="4023360"/>
              </a:xfrm>
              <a:blipFill>
                <a:blip r:embed="rId2"/>
                <a:stretch>
                  <a:fillRect l="-1792" t="-2121" r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75F9484-5A2E-4B03-A79E-5AA6696888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310" y="1845734"/>
                <a:ext cx="4901738" cy="402336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ru-RU" sz="2400" dirty="0">
                    <a:solidFill>
                      <a:schemeClr val="tx1"/>
                    </a:solidFill>
                  </a:rPr>
                  <a:t>Группировка пользователей на основе их субъективных требований к услуге (</a:t>
                </a:r>
                <a:r>
                  <a:rPr lang="es-EC" sz="2400" i="1" dirty="0">
                    <a:solidFill>
                      <a:schemeClr val="tx1"/>
                    </a:solidFill>
                  </a:rPr>
                  <a:t>Pf</a:t>
                </a:r>
                <a:r>
                  <a:rPr lang="ru-RU" sz="2400" dirty="0">
                    <a:solidFill>
                      <a:schemeClr val="tx1"/>
                    </a:solidFill>
                  </a:rPr>
                  <a:t>)</a:t>
                </a:r>
                <a:endParaRPr lang="en-US" sz="2800" i="1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C" sz="2400" i="1"/>
                      <m:t>Q</m:t>
                    </m:r>
                    <m:r>
                      <m:rPr>
                        <m:nor/>
                      </m:rPr>
                      <a:rPr lang="es-EC" sz="2400" i="1" baseline="-25000"/>
                      <m:t>Pr</m:t>
                    </m:r>
                    <m:r>
                      <m:rPr>
                        <m:nor/>
                      </m:rPr>
                      <a:rPr lang="ru-RU" sz="2400" i="1"/>
                      <m:t> = </m:t>
                    </m:r>
                    <m:r>
                      <m:rPr>
                        <m:nor/>
                      </m:rPr>
                      <a:rPr lang="ru-RU" sz="2400"/>
                      <m:t>[</m:t>
                    </m:r>
                    <m:r>
                      <m:rPr>
                        <m:nor/>
                      </m:rPr>
                      <a:rPr lang="en-US" sz="2400" i="1"/>
                      <m:t>gr</m:t>
                    </m:r>
                    <m:r>
                      <m:rPr>
                        <m:nor/>
                      </m:rPr>
                      <a:rPr lang="ru-RU" sz="2400" i="1" baseline="-25000"/>
                      <m:t>1</m:t>
                    </m:r>
                    <m:r>
                      <m:rPr>
                        <m:nor/>
                      </m:rPr>
                      <a:rPr lang="ru-RU" sz="2400" i="1"/>
                      <m:t>, </m:t>
                    </m:r>
                    <m:r>
                      <m:rPr>
                        <m:nor/>
                      </m:rPr>
                      <a:rPr lang="en-US" sz="2400" i="1"/>
                      <m:t>gr</m:t>
                    </m:r>
                    <m:r>
                      <m:rPr>
                        <m:nor/>
                      </m:rPr>
                      <a:rPr lang="ru-RU" sz="2400" i="1" baseline="-25000"/>
                      <m:t>2</m:t>
                    </m:r>
                    <m:r>
                      <m:rPr>
                        <m:nor/>
                      </m:rPr>
                      <a:rPr lang="ru-RU" sz="2400" i="1"/>
                      <m:t>, …, </m:t>
                    </m:r>
                    <m:r>
                      <m:rPr>
                        <m:nor/>
                      </m:rPr>
                      <a:rPr lang="en-US" sz="2400" i="1"/>
                      <m:t>gr</m:t>
                    </m:r>
                    <m:r>
                      <m:rPr>
                        <m:nor/>
                      </m:rPr>
                      <a:rPr lang="en-US" sz="2400" i="1" baseline="-25000"/>
                      <m:t>m</m:t>
                    </m:r>
                    <m:r>
                      <m:rPr>
                        <m:nor/>
                      </m:rPr>
                      <a:rPr lang="ru-RU" sz="2400"/>
                      <m:t>]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Объект 2">
                <a:extLst>
                  <a:ext uri="{FF2B5EF4-FFF2-40B4-BE49-F238E27FC236}">
                    <a16:creationId xmlns:a16="http://schemas.microsoft.com/office/drawing/2014/main" id="{C75F9484-5A2E-4B03-A79E-5AA66968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10" y="1845734"/>
                <a:ext cx="4901738" cy="4023360"/>
              </a:xfrm>
              <a:prstGeom prst="rect">
                <a:avLst/>
              </a:prstGeom>
              <a:blipFill>
                <a:blip r:embed="rId3"/>
                <a:stretch>
                  <a:fillRect l="-1990" t="-2121" r="-42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1C7924-14F4-4DFA-A1C8-F0AFFB6C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8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0E7C9-84C8-430E-8EA7-4846001E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812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Сравнение аналогов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F64BEDB-90DF-43BC-B17D-F56F95106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443530"/>
              </p:ext>
            </p:extLst>
          </p:nvPr>
        </p:nvGraphicFramePr>
        <p:xfrm>
          <a:off x="802336" y="1454728"/>
          <a:ext cx="10587327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566">
                  <a:extLst>
                    <a:ext uri="{9D8B030D-6E8A-4147-A177-3AD203B41FA5}">
                      <a16:colId xmlns:a16="http://schemas.microsoft.com/office/drawing/2014/main" val="728002318"/>
                    </a:ext>
                  </a:extLst>
                </a:gridCol>
                <a:gridCol w="1665316">
                  <a:extLst>
                    <a:ext uri="{9D8B030D-6E8A-4147-A177-3AD203B41FA5}">
                      <a16:colId xmlns:a16="http://schemas.microsoft.com/office/drawing/2014/main" val="3206823329"/>
                    </a:ext>
                  </a:extLst>
                </a:gridCol>
                <a:gridCol w="2222514">
                  <a:extLst>
                    <a:ext uri="{9D8B030D-6E8A-4147-A177-3AD203B41FA5}">
                      <a16:colId xmlns:a16="http://schemas.microsoft.com/office/drawing/2014/main" val="2964685720"/>
                    </a:ext>
                  </a:extLst>
                </a:gridCol>
                <a:gridCol w="1928219">
                  <a:extLst>
                    <a:ext uri="{9D8B030D-6E8A-4147-A177-3AD203B41FA5}">
                      <a16:colId xmlns:a16="http://schemas.microsoft.com/office/drawing/2014/main" val="568604342"/>
                    </a:ext>
                  </a:extLst>
                </a:gridCol>
                <a:gridCol w="2306712">
                  <a:extLst>
                    <a:ext uri="{9D8B030D-6E8A-4147-A177-3AD203B41FA5}">
                      <a16:colId xmlns:a16="http://schemas.microsoft.com/office/drawing/2014/main" val="227719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Критерии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Веб-тестеры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Интернет-логгеры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Протоколы сетевого управления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Разрабатываемая подсистема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Наличие необходимых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Многие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Не все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Почти все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Все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Долгосрочное хранение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Настраиваемый</a:t>
                      </a:r>
                    </a:p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контроль параметров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Иногда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Редко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Редко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Всегда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22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Метод взвешенной суммы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0,86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25371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CE74F5-88C8-442C-952F-55505F7A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5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E9E23-F917-4974-BDF3-29B9C3E8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2"/>
            <a:ext cx="10058400" cy="201325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Инфологическая модель</a:t>
            </a: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776272E-71E9-41DA-B255-C26EDD4B0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" y="1154243"/>
            <a:ext cx="12186442" cy="5703757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9A834-C572-4BE4-9BA0-269CCD7B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A346-828D-4992-83D5-A79890DF035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2876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Урожай</Template>
  <TotalTime>642</TotalTime>
  <Words>475</Words>
  <Application>Microsoft Office PowerPoint</Application>
  <PresentationFormat>Широкоэкранный</PresentationFormat>
  <Paragraphs>134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Times New Roman</vt:lpstr>
      <vt:lpstr>Ретро</vt:lpstr>
      <vt:lpstr>Подсистема сбора и обработки данных технических параметров конечных интернет-пользователей</vt:lpstr>
      <vt:lpstr>Цель и задачи ВКРБ</vt:lpstr>
      <vt:lpstr>Перечень задач, подлежащих решению</vt:lpstr>
      <vt:lpstr>Место разработки в общей системе</vt:lpstr>
      <vt:lpstr>Основные параметры оценки качества услуги «Доступ в интернет»</vt:lpstr>
      <vt:lpstr>Основные параметры оценки качества услуги «Доступ в интернет»</vt:lpstr>
      <vt:lpstr>Основные параметры оценки качества услуги «Доступ в интернет»</vt:lpstr>
      <vt:lpstr>Сравнение аналогов</vt:lpstr>
      <vt:lpstr>Инфологическая модель  </vt:lpstr>
      <vt:lpstr>Выбор СУБД</vt:lpstr>
      <vt:lpstr>Даталогическая модель  </vt:lpstr>
      <vt:lpstr>Диаграмма классов  </vt:lpstr>
      <vt:lpstr>Презентация PowerPoint</vt:lpstr>
      <vt:lpstr>Экранные формы</vt:lpstr>
      <vt:lpstr>Экранные формы</vt:lpstr>
      <vt:lpstr>GPSS модель</vt:lpstr>
      <vt:lpstr>Результат моделирования</vt:lpstr>
      <vt:lpstr>Оценка себестоимости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Ирина Матвейчук</dc:creator>
  <cp:lastModifiedBy>Ирина Матвейчук</cp:lastModifiedBy>
  <cp:revision>58</cp:revision>
  <dcterms:created xsi:type="dcterms:W3CDTF">2018-05-28T12:56:54Z</dcterms:created>
  <dcterms:modified xsi:type="dcterms:W3CDTF">2018-06-04T13:13:55Z</dcterms:modified>
</cp:coreProperties>
</file>