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-250" y="50"/>
            <a:ext cx="12195000" cy="6858000"/>
          </a:xfrm>
          <a:prstGeom prst="rect">
            <a:avLst/>
          </a:prstGeom>
          <a:solidFill>
            <a:srgbClr val="0086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1021" t="5214" r="-1192" b="15771"/>
          <a:stretch/>
        </p:blipFill>
        <p:spPr>
          <a:xfrm>
            <a:off x="-259" y="0"/>
            <a:ext cx="52124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>
            <a:off x="6828729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7283" y="737456"/>
            <a:ext cx="1454484" cy="117039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683872" y="2569525"/>
            <a:ext cx="5053500" cy="1678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6700901" y="4639700"/>
            <a:ext cx="3116100" cy="1170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84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9AD4C"/>
          </p15:clr>
        </p15:guide>
        <p15:guide id="2" orient="horz" pos="3024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87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-250" y="50"/>
            <a:ext cx="12195000" cy="6858000"/>
          </a:xfrm>
          <a:prstGeom prst="rect">
            <a:avLst/>
          </a:prstGeom>
          <a:solidFill>
            <a:srgbClr val="0086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9102677" y="5097025"/>
            <a:ext cx="2527800" cy="1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finos.org</a:t>
            </a:r>
            <a:endParaRPr sz="1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57314" y="4686025"/>
            <a:ext cx="4324200" cy="17100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188" y="540350"/>
            <a:ext cx="1438225" cy="208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01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15600" y="1384233"/>
            <a:ext cx="113607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▪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in 2 Columns" type="twoColTx">
  <p:cSld name="Content in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4" y="1389800"/>
            <a:ext cx="54501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▪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326483" y="1389800"/>
            <a:ext cx="54501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▪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4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ide Bar">
  <p:cSld name="Content with Side Ba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8886723" y="1390400"/>
            <a:ext cx="3308400" cy="4899300"/>
          </a:xfrm>
          <a:prstGeom prst="rect">
            <a:avLst/>
          </a:prstGeom>
          <a:solidFill>
            <a:srgbClr val="6BC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15606" y="1389800"/>
            <a:ext cx="81081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▪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140912" y="2397850"/>
            <a:ext cx="2805000" cy="327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1pPr>
            <a:lvl2pPr marL="914400" lvl="1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2pPr>
            <a:lvl3pPr marL="1371600" lvl="2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3pPr>
            <a:lvl4pPr marL="1828800" lvl="3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4pPr>
            <a:lvl5pPr marL="2286000" lvl="4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5pPr>
            <a:lvl6pPr marL="2743200" lvl="5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6pPr>
            <a:lvl7pPr marL="3200400" lvl="6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7pPr>
            <a:lvl8pPr marL="3657600" lvl="7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8pPr>
            <a:lvl9pPr marL="4114800" lvl="8" indent="-330200" rtl="0">
              <a:spcBef>
                <a:spcPts val="1300"/>
              </a:spcBef>
              <a:spcAft>
                <a:spcPts val="130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9140912" y="1616175"/>
            <a:ext cx="28050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184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75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old">
  <p:cSld name="Section Header - Gold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5000" cy="6858000"/>
          </a:xfrm>
          <a:prstGeom prst="rect">
            <a:avLst/>
          </a:prstGeom>
          <a:solidFill>
            <a:srgbClr val="D7C8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l="48" t="-1082" r="2113" b="20902"/>
          <a:stretch/>
        </p:blipFill>
        <p:spPr>
          <a:xfrm>
            <a:off x="7308482" y="178119"/>
            <a:ext cx="4886568" cy="667988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/>
        </p:nvSpPr>
        <p:spPr>
          <a:xfrm>
            <a:off x="368271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4856" y="1261625"/>
            <a:ext cx="6179400" cy="171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325206" y="3039575"/>
            <a:ext cx="6179400" cy="13911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141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Teal">
  <p:cSld name="Section Header - Teal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0" y="0"/>
            <a:ext cx="12195000" cy="6858000"/>
          </a:xfrm>
          <a:prstGeom prst="rect">
            <a:avLst/>
          </a:prstGeom>
          <a:solidFill>
            <a:srgbClr val="6BC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l="48" t="-1082" r="2113" b="20902"/>
          <a:stretch/>
        </p:blipFill>
        <p:spPr>
          <a:xfrm>
            <a:off x="7308482" y="178119"/>
            <a:ext cx="4886568" cy="667988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/>
        </p:nvSpPr>
        <p:spPr>
          <a:xfrm>
            <a:off x="368271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324856" y="1261625"/>
            <a:ext cx="6179400" cy="171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325206" y="3039575"/>
            <a:ext cx="6179400" cy="13911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07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 Header - Blu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12195000" cy="6858000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l="48" t="-1082" r="2113" b="20902"/>
          <a:stretch/>
        </p:blipFill>
        <p:spPr>
          <a:xfrm>
            <a:off x="7308482" y="178119"/>
            <a:ext cx="4886568" cy="667988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/>
        </p:nvSpPr>
        <p:spPr>
          <a:xfrm>
            <a:off x="368271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324856" y="1261625"/>
            <a:ext cx="6179400" cy="171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25206" y="3039575"/>
            <a:ext cx="6179400" cy="13911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864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 Header - Gree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12195000" cy="685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l="48" t="-1082" r="2113" b="20902"/>
          <a:stretch/>
        </p:blipFill>
        <p:spPr>
          <a:xfrm>
            <a:off x="7308482" y="178119"/>
            <a:ext cx="4886568" cy="667988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368271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24856" y="1261625"/>
            <a:ext cx="6179400" cy="171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325206" y="3039575"/>
            <a:ext cx="6179400" cy="13911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089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600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3842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2000"/>
              <a:buFont typeface="Montserrat Light"/>
              <a:buChar char="▪"/>
              <a:defRPr sz="20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429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0086BF"/>
              </a:buClr>
              <a:buSzPts val="1800"/>
              <a:buFont typeface="Montserrat Light"/>
              <a:buChar char="▪"/>
              <a:defRPr sz="18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400"/>
              <a:buFont typeface="Montserrat Light"/>
              <a:buChar char="▪"/>
              <a:defRPr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04800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632635" y="6492632"/>
            <a:ext cx="411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finos.</a:t>
            </a:r>
            <a:r>
              <a:rPr lang="en-US" sz="1000" b="0" i="0" u="none" strike="noStrike" cap="non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org</a:t>
            </a:r>
            <a:endParaRPr sz="1000" b="0" i="0" u="none" strike="noStrike" cap="non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314" y="6284418"/>
            <a:ext cx="11280300" cy="0"/>
          </a:xfrm>
          <a:prstGeom prst="straightConnector1">
            <a:avLst/>
          </a:prstGeom>
          <a:noFill/>
          <a:ln w="9525" cap="flat" cmpd="sng">
            <a:solidFill>
              <a:srgbClr val="A2ACA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 r="41704" b="77507"/>
          <a:stretch/>
        </p:blipFill>
        <p:spPr>
          <a:xfrm>
            <a:off x="457314" y="6480271"/>
            <a:ext cx="661952" cy="20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1186491" y="6492632"/>
            <a:ext cx="411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Fintech Open Source Foundation</a:t>
            </a:r>
            <a:endParaRPr sz="1000" b="0" i="0" u="none" strike="noStrike" cap="non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7452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06B4A"/>
          </p15:clr>
        </p15:guide>
        <p15:guide id="2" pos="7394">
          <p15:clr>
            <a:srgbClr val="F06B4A"/>
          </p15:clr>
        </p15:guide>
        <p15:guide id="3" orient="horz" pos="340">
          <p15:clr>
            <a:srgbClr val="F06B4A"/>
          </p15:clr>
        </p15:guide>
        <p15:guide id="4" orient="horz" pos="971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AED8-924A-4C99-9F84-E78540B9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Morphir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185E-C5BF-4B14-BC0E-4D2F66943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900" y="4639700"/>
            <a:ext cx="3819513" cy="1170300"/>
          </a:xfrm>
        </p:spPr>
        <p:txBody>
          <a:bodyPr/>
          <a:lstStyle/>
          <a:p>
            <a:r>
              <a:rPr lang="en-US" b="1" dirty="0"/>
              <a:t>Sharing Business Logic</a:t>
            </a:r>
          </a:p>
          <a:p>
            <a:r>
              <a:rPr lang="en-US" dirty="0"/>
              <a:t>	..across people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5920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FC28-55EE-4CE1-A756-AAF011B3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8842"/>
            <a:ext cx="11360700" cy="1269701"/>
          </a:xfrm>
        </p:spPr>
        <p:txBody>
          <a:bodyPr/>
          <a:lstStyle/>
          <a:p>
            <a:r>
              <a:rPr lang="en-US" dirty="0" err="1"/>
              <a:t>Morphir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Sharing business logic across people and 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AA008B-C0C5-4895-AE5A-142683053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13297"/>
            <a:ext cx="11360700" cy="4226136"/>
          </a:xfrm>
        </p:spPr>
        <p:txBody>
          <a:bodyPr/>
          <a:lstStyle/>
          <a:p>
            <a:r>
              <a:rPr lang="en-US" dirty="0"/>
              <a:t>What is business logic?</a:t>
            </a:r>
          </a:p>
          <a:p>
            <a:pPr lvl="1"/>
            <a:r>
              <a:rPr lang="en-US" dirty="0"/>
              <a:t>The essence of a business application</a:t>
            </a:r>
          </a:p>
          <a:p>
            <a:pPr lvl="1"/>
            <a:r>
              <a:rPr lang="en-US" dirty="0"/>
              <a:t>What’s left after </a:t>
            </a:r>
          </a:p>
          <a:p>
            <a:pPr lvl="1"/>
            <a:r>
              <a:rPr lang="en-US" dirty="0"/>
              <a:t>Business expert view in business expert language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Share data</a:t>
            </a:r>
          </a:p>
          <a:p>
            <a:pPr lvl="1"/>
            <a:r>
              <a:rPr lang="en-US" dirty="0"/>
              <a:t>Share libraries</a:t>
            </a:r>
          </a:p>
          <a:p>
            <a:pPr lvl="1"/>
            <a:r>
              <a:rPr lang="en-US"/>
              <a:t>Share services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B954-8AA2-4890-9517-06B2CD7C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Morphir</a:t>
            </a:r>
            <a:r>
              <a:rPr lang="en-US" dirty="0"/>
              <a:t>: Knowledge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A3AD87-055A-4492-A068-A35BBAE5BE83}"/>
              </a:ext>
            </a:extLst>
          </p:cNvPr>
          <p:cNvGrpSpPr/>
          <p:nvPr/>
        </p:nvGrpSpPr>
        <p:grpSpPr>
          <a:xfrm>
            <a:off x="149982" y="1044862"/>
            <a:ext cx="4060147" cy="1955184"/>
            <a:chOff x="1191161" y="1838424"/>
            <a:chExt cx="4636815" cy="258308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68C61C2F-A1BF-4EB0-B10A-A94D7F2C3998}"/>
                </a:ext>
              </a:extLst>
            </p:cNvPr>
            <p:cNvSpPr/>
            <p:nvPr/>
          </p:nvSpPr>
          <p:spPr>
            <a:xfrm>
              <a:off x="1191161" y="1838424"/>
              <a:ext cx="4636815" cy="2583083"/>
            </a:xfrm>
            <a:prstGeom prst="flowChartMagneticDisk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19D724-DABE-4D0B-905A-4DD44BE12732}"/>
                </a:ext>
              </a:extLst>
            </p:cNvPr>
            <p:cNvGrpSpPr/>
            <p:nvPr/>
          </p:nvGrpSpPr>
          <p:grpSpPr>
            <a:xfrm>
              <a:off x="1882631" y="2348564"/>
              <a:ext cx="3594144" cy="1636294"/>
              <a:chOff x="496592" y="1359116"/>
              <a:chExt cx="4704919" cy="1969974"/>
            </a:xfrm>
            <a:grpFill/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23B128A-4EF3-414D-890B-83513DF81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9547" y="1359116"/>
                <a:ext cx="2181529" cy="86689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65100">
                  <a:schemeClr val="accent5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633D2CD-B068-4A80-9BB0-89BF63BE8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592" y="2509826"/>
                <a:ext cx="4039164" cy="819264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65100">
                  <a:schemeClr val="accent5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E18440F-A2CF-45E5-9ABF-41E945507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0296" y="1906880"/>
                <a:ext cx="2791215" cy="704948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65100">
                  <a:schemeClr val="accent5">
                    <a:satMod val="175000"/>
                    <a:alpha val="40000"/>
                  </a:schemeClr>
                </a:glow>
              </a:effectLst>
            </p:spPr>
          </p:pic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7B78C68-036E-4B16-821E-642C39173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102" y="1072342"/>
            <a:ext cx="4636816" cy="500647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13049D8-0512-4A3E-8FD7-6DBAF2BC604D}"/>
              </a:ext>
            </a:extLst>
          </p:cNvPr>
          <p:cNvGrpSpPr/>
          <p:nvPr/>
        </p:nvGrpSpPr>
        <p:grpSpPr>
          <a:xfrm>
            <a:off x="1386038" y="3058141"/>
            <a:ext cx="2993457" cy="1645920"/>
            <a:chOff x="500514" y="3705637"/>
            <a:chExt cx="2993457" cy="164592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283D1114-7B50-41C0-8AD9-7260F23AD109}"/>
                </a:ext>
              </a:extLst>
            </p:cNvPr>
            <p:cNvSpPr/>
            <p:nvPr/>
          </p:nvSpPr>
          <p:spPr>
            <a:xfrm>
              <a:off x="500514" y="3705637"/>
              <a:ext cx="2993457" cy="1645920"/>
            </a:xfrm>
            <a:prstGeom prst="cloud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96E99B-507C-4604-86AD-FF6989B13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218" y="4152600"/>
              <a:ext cx="1983710" cy="751994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AB170D-7A76-4DA0-B33E-F68E0F2C9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3454" y="3982826"/>
              <a:ext cx="2102178" cy="7635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</p:grpSp>
      <p:pic>
        <p:nvPicPr>
          <p:cNvPr id="25" name="Graphic 24" descr="Television with solid fill">
            <a:extLst>
              <a:ext uri="{FF2B5EF4-FFF2-40B4-BE49-F238E27FC236}">
                <a16:creationId xmlns:a16="http://schemas.microsoft.com/office/drawing/2014/main" id="{95DE2A98-A3D2-4D1C-AAA6-555EB7284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219" y="4376019"/>
            <a:ext cx="2224830" cy="22248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C8B4DCD-A9C7-4FCB-A01D-59EE1848B3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829" y="4894863"/>
            <a:ext cx="1673610" cy="680113"/>
          </a:xfrm>
          <a:prstGeom prst="rect">
            <a:avLst/>
          </a:prstGeom>
        </p:spPr>
      </p:pic>
      <p:sp>
        <p:nvSpPr>
          <p:cNvPr id="29" name="Left Brace 28">
            <a:extLst>
              <a:ext uri="{FF2B5EF4-FFF2-40B4-BE49-F238E27FC236}">
                <a16:creationId xmlns:a16="http://schemas.microsoft.com/office/drawing/2014/main" id="{05F5CC6E-9017-4861-829E-ECD5E7715D98}"/>
              </a:ext>
            </a:extLst>
          </p:cNvPr>
          <p:cNvSpPr/>
          <p:nvPr/>
        </p:nvSpPr>
        <p:spPr>
          <a:xfrm>
            <a:off x="5996539" y="924024"/>
            <a:ext cx="931674" cy="5245769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610DF-8711-4932-ACF0-02F9BE59FDBB}"/>
              </a:ext>
            </a:extLst>
          </p:cNvPr>
          <p:cNvCxnSpPr>
            <a:cxnSpLocks/>
            <a:stCxn id="15" idx="4"/>
            <a:endCxn id="29" idx="1"/>
          </p:cNvCxnSpPr>
          <p:nvPr/>
        </p:nvCxnSpPr>
        <p:spPr>
          <a:xfrm>
            <a:off x="4210129" y="2022454"/>
            <a:ext cx="1786410" cy="152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3280C8-400B-4B64-A3AD-788BB88EF439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flipV="1">
            <a:off x="4377000" y="3546909"/>
            <a:ext cx="1619539" cy="33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5C5E4E-D725-4BDA-906E-14B4D6409DE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597049" y="3546909"/>
            <a:ext cx="3399490" cy="194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CFF3-FABE-49F3-B669-604AE35A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Morphir</a:t>
            </a:r>
            <a:r>
              <a:rPr lang="en-US" dirty="0"/>
              <a:t>: Agility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06140-775E-480F-9373-080AD47F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072342"/>
            <a:ext cx="4636816" cy="5006475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250B3483-4FCB-49DD-9739-10882EF7CF54}"/>
              </a:ext>
            </a:extLst>
          </p:cNvPr>
          <p:cNvSpPr/>
          <p:nvPr/>
        </p:nvSpPr>
        <p:spPr>
          <a:xfrm>
            <a:off x="5284269" y="818147"/>
            <a:ext cx="539015" cy="5476775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71415-4271-408A-BFC2-67216BE70DA4}"/>
              </a:ext>
            </a:extLst>
          </p:cNvPr>
          <p:cNvGrpSpPr/>
          <p:nvPr/>
        </p:nvGrpSpPr>
        <p:grpSpPr>
          <a:xfrm>
            <a:off x="7546787" y="797586"/>
            <a:ext cx="4060147" cy="1955184"/>
            <a:chOff x="1191161" y="1838424"/>
            <a:chExt cx="4636815" cy="258308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57198C23-1ED5-4164-AA54-EBC834AD9CC4}"/>
                </a:ext>
              </a:extLst>
            </p:cNvPr>
            <p:cNvSpPr/>
            <p:nvPr/>
          </p:nvSpPr>
          <p:spPr>
            <a:xfrm>
              <a:off x="1191161" y="1838424"/>
              <a:ext cx="4636815" cy="2583083"/>
            </a:xfrm>
            <a:prstGeom prst="flowChartMagneticDisk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288392-A05E-47A1-9302-D29F40C1EB58}"/>
                </a:ext>
              </a:extLst>
            </p:cNvPr>
            <p:cNvGrpSpPr/>
            <p:nvPr/>
          </p:nvGrpSpPr>
          <p:grpSpPr>
            <a:xfrm>
              <a:off x="1882631" y="2348564"/>
              <a:ext cx="3594144" cy="1636294"/>
              <a:chOff x="496592" y="1359116"/>
              <a:chExt cx="4704919" cy="1969974"/>
            </a:xfrm>
            <a:grpFill/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6FEA978-D6CF-4BA7-8600-710414A84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547" y="1359116"/>
                <a:ext cx="2181529" cy="86689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65100">
                  <a:schemeClr val="accent5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C157E0C-A7EA-48F1-8952-CD8209520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592" y="2509826"/>
                <a:ext cx="4039164" cy="819264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65100">
                  <a:schemeClr val="accent5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13276A-14C1-42AA-8A33-8713DF9C3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0296" y="1906880"/>
                <a:ext cx="2791215" cy="704948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65100">
                  <a:schemeClr val="accent5">
                    <a:satMod val="175000"/>
                    <a:alpha val="40000"/>
                  </a:schemeClr>
                </a:glow>
              </a:effectLst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C45175-C5D9-4B25-8DCD-AD05623BF727}"/>
              </a:ext>
            </a:extLst>
          </p:cNvPr>
          <p:cNvGrpSpPr/>
          <p:nvPr/>
        </p:nvGrpSpPr>
        <p:grpSpPr>
          <a:xfrm>
            <a:off x="8782843" y="2810865"/>
            <a:ext cx="2993457" cy="1645920"/>
            <a:chOff x="500514" y="3705637"/>
            <a:chExt cx="2993457" cy="164592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AFD5CC22-51F5-4292-B1D3-D839BCDA76DA}"/>
                </a:ext>
              </a:extLst>
            </p:cNvPr>
            <p:cNvSpPr/>
            <p:nvPr/>
          </p:nvSpPr>
          <p:spPr>
            <a:xfrm>
              <a:off x="500514" y="3705637"/>
              <a:ext cx="2993457" cy="1645920"/>
            </a:xfrm>
            <a:prstGeom prst="cloud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F747607-2C23-4F8E-AEDA-A26459C93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218" y="4152600"/>
              <a:ext cx="1983710" cy="751994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A4E64F-EF6D-4282-8FB8-F358785AD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3454" y="3982826"/>
              <a:ext cx="2102178" cy="7635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</p:grpSp>
      <p:pic>
        <p:nvPicPr>
          <p:cNvPr id="16" name="Graphic 15" descr="Television with solid fill">
            <a:extLst>
              <a:ext uri="{FF2B5EF4-FFF2-40B4-BE49-F238E27FC236}">
                <a16:creationId xmlns:a16="http://schemas.microsoft.com/office/drawing/2014/main" id="{0F16EEC1-5C33-41AC-B49E-1FDD39E0F0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9024" y="4128743"/>
            <a:ext cx="2224830" cy="2224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0024F9-E91A-46EC-92DC-C99ECAA871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4634" y="4647587"/>
            <a:ext cx="1673610" cy="68011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3A1002-65E7-4980-AE61-0144F8A27A9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V="1">
            <a:off x="5823284" y="1775178"/>
            <a:ext cx="1723503" cy="178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672A45-2787-415A-8621-49AEC2E05222}"/>
              </a:ext>
            </a:extLst>
          </p:cNvPr>
          <p:cNvCxnSpPr>
            <a:stCxn id="5" idx="1"/>
            <a:endCxn id="13" idx="2"/>
          </p:cNvCxnSpPr>
          <p:nvPr/>
        </p:nvCxnSpPr>
        <p:spPr>
          <a:xfrm>
            <a:off x="5823284" y="3556535"/>
            <a:ext cx="2968844" cy="7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B093FF-F409-4451-BB4F-6CB60E81554A}"/>
              </a:ext>
            </a:extLst>
          </p:cNvPr>
          <p:cNvCxnSpPr>
            <a:stCxn id="5" idx="1"/>
            <a:endCxn id="16" idx="1"/>
          </p:cNvCxnSpPr>
          <p:nvPr/>
        </p:nvCxnSpPr>
        <p:spPr>
          <a:xfrm>
            <a:off x="5823284" y="3556535"/>
            <a:ext cx="1945740" cy="168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0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736-4536-4390-AD1A-093D5648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Morphir</a:t>
            </a:r>
            <a:r>
              <a:rPr lang="en-US" dirty="0"/>
              <a:t>: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6F22-BF9F-42AB-863B-401DF41BE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  <a:p>
            <a:pPr lvl="1"/>
            <a:r>
              <a:rPr lang="en-US" dirty="0"/>
              <a:t>Evolve technologies without risking core business logic</a:t>
            </a:r>
          </a:p>
          <a:p>
            <a:pPr lvl="1"/>
            <a:r>
              <a:rPr lang="en-US" dirty="0"/>
              <a:t>Increased transparency means fewer bugs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Automate much of development</a:t>
            </a:r>
          </a:p>
          <a:p>
            <a:r>
              <a:rPr lang="en-US" dirty="0"/>
              <a:t>Agility</a:t>
            </a:r>
          </a:p>
          <a:p>
            <a:pPr lvl="1"/>
            <a:r>
              <a:rPr lang="en-US" dirty="0"/>
              <a:t>Adopt new technologies quickly</a:t>
            </a:r>
          </a:p>
          <a:p>
            <a:r>
              <a:rPr lang="en-US" dirty="0"/>
              <a:t>Knowledge</a:t>
            </a:r>
          </a:p>
          <a:p>
            <a:pPr lvl="1"/>
            <a:r>
              <a:rPr lang="en-US" dirty="0"/>
              <a:t>Holistic view</a:t>
            </a:r>
          </a:p>
          <a:p>
            <a:pPr lvl="1"/>
            <a:r>
              <a:rPr lang="en-US" dirty="0"/>
              <a:t>Automated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8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530-303D-44D8-AB5F-9CC2F7B4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Morphir</a:t>
            </a:r>
            <a:r>
              <a:rPr lang="en-US" dirty="0"/>
              <a:t>: More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CB72-4E45-47A7-AFF1-321DE7FB8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  <a:p>
            <a:r>
              <a:rPr lang="en-US" dirty="0"/>
              <a:t>Testing tools</a:t>
            </a:r>
          </a:p>
          <a:p>
            <a:r>
              <a:rPr lang="en-US" dirty="0"/>
              <a:t>Metadata: Catalog and Lineage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Language integration</a:t>
            </a:r>
          </a:p>
        </p:txBody>
      </p:sp>
    </p:spTree>
    <p:extLst>
      <p:ext uri="{BB962C8B-B14F-4D97-AF65-F5344CB8AC3E}">
        <p14:creationId xmlns:p14="http://schemas.microsoft.com/office/powerpoint/2010/main" val="3084157776"/>
      </p:ext>
    </p:extLst>
  </p:cSld>
  <p:clrMapOvr>
    <a:masterClrMapping/>
  </p:clrMapOvr>
</p:sld>
</file>

<file path=ppt/theme/theme1.xml><?xml version="1.0" encoding="utf-8"?>
<a:theme xmlns:a="http://schemas.openxmlformats.org/drawingml/2006/main" name="FINO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FINOS Presentation Template (PPT)</Template>
  <TotalTime>185</TotalTime>
  <Words>102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Montserrat Medium</vt:lpstr>
      <vt:lpstr>FINOS</vt:lpstr>
      <vt:lpstr>Morphir</vt:lpstr>
      <vt:lpstr>Morphir:  Sharing business logic across people and technologies</vt:lpstr>
      <vt:lpstr>Morphir: Knowledge</vt:lpstr>
      <vt:lpstr>Morphir: Agility</vt:lpstr>
      <vt:lpstr>Morphir: Benefits</vt:lpstr>
      <vt:lpstr>Morphir: More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Morphir</dc:title>
  <dc:creator>Stephen Goldbaum</dc:creator>
  <cp:lastModifiedBy>Stephen Goldbaum</cp:lastModifiedBy>
  <cp:revision>12</cp:revision>
  <dcterms:created xsi:type="dcterms:W3CDTF">2021-05-25T01:13:06Z</dcterms:created>
  <dcterms:modified xsi:type="dcterms:W3CDTF">2021-05-25T04:18:53Z</dcterms:modified>
</cp:coreProperties>
</file>