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92;&#1074;&#1100;&#1096;&#1090;\Desktop\Skypro\&#1050;&#1091;&#1088;&#1089;&#1086;&#1074;&#1072;&#1103;\&#1095;&#1072;&#1089;&#1090;&#1100;%203!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92;&#1074;&#1100;&#1096;&#1090;\Desktop\Skypro\&#1050;&#1091;&#1088;&#1089;&#1086;&#1074;&#1072;&#1103;\&#1095;&#1072;&#1089;&#1090;&#1100;%203!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92;&#1074;&#1100;&#1096;&#1090;\Desktop\Skypro\&#1050;&#1091;&#1088;&#1089;&#1086;&#1074;&#1072;&#1103;\&#1095;&#1072;&#1089;&#1090;&#1100;%203!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92;&#1074;&#1100;&#1096;&#1090;\Desktop\Skypro\&#1069;&#1082;&#1089;&#1077;&#1083;&#1100;\&#1050;&#1091;&#1088;&#1089;&#1086;&#1074;&#1072;&#1103;\&#1095;&#1072;&#1089;&#1090;&#1100;%203!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Выводы!$B$44</c:f>
              <c:strCache>
                <c:ptCount val="1"/>
                <c:pt idx="0">
                  <c:v>Просмотры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Выводы!$B$45:$B$50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42-401A-A39D-9978C445E405}"/>
            </c:ext>
          </c:extLst>
        </c:ser>
        <c:ser>
          <c:idx val="1"/>
          <c:order val="1"/>
          <c:tx>
            <c:strRef>
              <c:f>Выводы!$C$44</c:f>
              <c:strCache>
                <c:ptCount val="1"/>
                <c:pt idx="0">
                  <c:v>Юзеры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Выводы!$C$45:$C$50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42-401A-A39D-9978C445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0028704"/>
        <c:axId val="820023456"/>
      </c:barChart>
      <c:lineChart>
        <c:grouping val="standard"/>
        <c:varyColors val="0"/>
        <c:ser>
          <c:idx val="2"/>
          <c:order val="2"/>
          <c:tx>
            <c:strRef>
              <c:f>Выводы!$D$44</c:f>
              <c:strCache>
                <c:ptCount val="1"/>
                <c:pt idx="0">
                  <c:v>Просмотры на юзера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42-401A-A39D-9978C445E40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42-401A-A39D-9978C445E40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F42-401A-A39D-9978C445E40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F42-401A-A39D-9978C445E40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F42-401A-A39D-9978C445E4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Выводы!$D$45:$D$50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F42-401A-A39D-9978C445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8572360"/>
        <c:axId val="808573016"/>
      </c:lineChart>
      <c:catAx>
        <c:axId val="82002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0023456"/>
        <c:crosses val="autoZero"/>
        <c:auto val="1"/>
        <c:lblAlgn val="ctr"/>
        <c:lblOffset val="100"/>
        <c:noMultiLvlLbl val="0"/>
      </c:catAx>
      <c:valAx>
        <c:axId val="8200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0028704"/>
        <c:crosses val="autoZero"/>
        <c:crossBetween val="between"/>
      </c:valAx>
      <c:valAx>
        <c:axId val="808573016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8572360"/>
        <c:crosses val="max"/>
        <c:crossBetween val="between"/>
      </c:valAx>
      <c:catAx>
        <c:axId val="808572360"/>
        <c:scaling>
          <c:orientation val="minMax"/>
        </c:scaling>
        <c:delete val="1"/>
        <c:axPos val="b"/>
        <c:majorTickMark val="none"/>
        <c:minorTickMark val="none"/>
        <c:tickLblPos val="nextTo"/>
        <c:crossAx val="8085730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Финансы!$J$1</c:f>
              <c:strCache>
                <c:ptCount val="1"/>
                <c:pt idx="0">
                  <c:v>Retention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Финансы!$J$2:$J$7</c:f>
              <c:numCache>
                <c:formatCode>0.00</c:formatCode>
                <c:ptCount val="6"/>
                <c:pt idx="1">
                  <c:v>0.8308457711442786</c:v>
                </c:pt>
                <c:pt idx="2">
                  <c:v>0.86862718643700376</c:v>
                </c:pt>
                <c:pt idx="3">
                  <c:v>0.7861606758690689</c:v>
                </c:pt>
                <c:pt idx="4">
                  <c:v>0.78298123172559619</c:v>
                </c:pt>
                <c:pt idx="5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E1-4209-9EC2-68B374532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4216288"/>
        <c:axId val="864398320"/>
      </c:lineChart>
      <c:catAx>
        <c:axId val="8042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64398320"/>
        <c:crosses val="autoZero"/>
        <c:auto val="1"/>
        <c:lblAlgn val="ctr"/>
        <c:lblOffset val="100"/>
        <c:noMultiLvlLbl val="0"/>
      </c:catAx>
      <c:valAx>
        <c:axId val="86439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421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[часть 3!.xlsx]Лист1!Сводная таблица7</c:name>
    <c:fmtId val="4"/>
  </c:pivotSource>
  <c:chart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Лист1!$B$3:$B$4</c:f>
              <c:strCache>
                <c:ptCount val="1"/>
                <c:pt idx="0">
                  <c:v>выходной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Лист1!$A$5:$A$29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Лист1!$B$5:$B$29</c:f>
              <c:numCache>
                <c:formatCode>General</c:formatCode>
                <c:ptCount val="24"/>
                <c:pt idx="0">
                  <c:v>1543</c:v>
                </c:pt>
                <c:pt idx="1">
                  <c:v>1397</c:v>
                </c:pt>
                <c:pt idx="2">
                  <c:v>1296</c:v>
                </c:pt>
                <c:pt idx="3">
                  <c:v>1132</c:v>
                </c:pt>
                <c:pt idx="4">
                  <c:v>1100</c:v>
                </c:pt>
                <c:pt idx="5">
                  <c:v>1173</c:v>
                </c:pt>
                <c:pt idx="6">
                  <c:v>1117</c:v>
                </c:pt>
                <c:pt idx="7">
                  <c:v>1209</c:v>
                </c:pt>
                <c:pt idx="8">
                  <c:v>1320</c:v>
                </c:pt>
                <c:pt idx="9">
                  <c:v>1417</c:v>
                </c:pt>
                <c:pt idx="10">
                  <c:v>1535</c:v>
                </c:pt>
                <c:pt idx="11">
                  <c:v>1862</c:v>
                </c:pt>
                <c:pt idx="12">
                  <c:v>2085</c:v>
                </c:pt>
                <c:pt idx="13">
                  <c:v>2567</c:v>
                </c:pt>
                <c:pt idx="14">
                  <c:v>2999</c:v>
                </c:pt>
                <c:pt idx="15">
                  <c:v>3446</c:v>
                </c:pt>
                <c:pt idx="16">
                  <c:v>3635</c:v>
                </c:pt>
                <c:pt idx="17">
                  <c:v>3861</c:v>
                </c:pt>
                <c:pt idx="18">
                  <c:v>3843</c:v>
                </c:pt>
                <c:pt idx="19">
                  <c:v>3472</c:v>
                </c:pt>
                <c:pt idx="20">
                  <c:v>3120</c:v>
                </c:pt>
                <c:pt idx="21">
                  <c:v>2791</c:v>
                </c:pt>
                <c:pt idx="22">
                  <c:v>2249</c:v>
                </c:pt>
                <c:pt idx="23">
                  <c:v>1811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42-47DF-86A9-3D58E3B50643}"/>
            </c:ext>
          </c:extLst>
        </c:ser>
        <c:ser>
          <c:idx val="1"/>
          <c:order val="1"/>
          <c:tx>
            <c:strRef>
              <c:f>Лист1!$C$3:$C$4</c:f>
              <c:strCache>
                <c:ptCount val="1"/>
                <c:pt idx="0">
                  <c:v>рабочий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Лист1!$A$5:$A$29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Лист1!$C$5:$C$29</c:f>
              <c:numCache>
                <c:formatCode>General</c:formatCode>
                <c:ptCount val="24"/>
                <c:pt idx="0">
                  <c:v>2209</c:v>
                </c:pt>
                <c:pt idx="1">
                  <c:v>1495</c:v>
                </c:pt>
                <c:pt idx="2">
                  <c:v>1084</c:v>
                </c:pt>
                <c:pt idx="3">
                  <c:v>879</c:v>
                </c:pt>
                <c:pt idx="4">
                  <c:v>861</c:v>
                </c:pt>
                <c:pt idx="5">
                  <c:v>808</c:v>
                </c:pt>
                <c:pt idx="6">
                  <c:v>791</c:v>
                </c:pt>
                <c:pt idx="7">
                  <c:v>940</c:v>
                </c:pt>
                <c:pt idx="8">
                  <c:v>1034</c:v>
                </c:pt>
                <c:pt idx="9">
                  <c:v>1349</c:v>
                </c:pt>
                <c:pt idx="10">
                  <c:v>1829</c:v>
                </c:pt>
                <c:pt idx="11">
                  <c:v>2515</c:v>
                </c:pt>
                <c:pt idx="12">
                  <c:v>3618</c:v>
                </c:pt>
                <c:pt idx="13">
                  <c:v>4731</c:v>
                </c:pt>
                <c:pt idx="14">
                  <c:v>5926</c:v>
                </c:pt>
                <c:pt idx="15">
                  <c:v>7053</c:v>
                </c:pt>
                <c:pt idx="16">
                  <c:v>7693</c:v>
                </c:pt>
                <c:pt idx="17">
                  <c:v>8140</c:v>
                </c:pt>
                <c:pt idx="18">
                  <c:v>7813</c:v>
                </c:pt>
                <c:pt idx="19">
                  <c:v>7440</c:v>
                </c:pt>
                <c:pt idx="20">
                  <c:v>6744</c:v>
                </c:pt>
                <c:pt idx="21">
                  <c:v>5591</c:v>
                </c:pt>
                <c:pt idx="22">
                  <c:v>4567</c:v>
                </c:pt>
                <c:pt idx="23">
                  <c:v>3478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42-47DF-86A9-3D58E3B50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296176"/>
        <c:axId val="1394297160"/>
      </c:lineChart>
      <c:catAx>
        <c:axId val="13942961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297160"/>
        <c:crosses val="autoZero"/>
        <c:auto val="1"/>
        <c:lblAlgn val="ctr"/>
        <c:lblOffset val="100"/>
        <c:noMultiLvlLbl val="0"/>
      </c:catAx>
      <c:valAx>
        <c:axId val="13942971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29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Топ-10 фильмов по просмотрам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тайтлы!$J$34</c:f>
              <c:strCache>
                <c:ptCount val="1"/>
                <c:pt idx="0">
                  <c:v>Количество по полю user_id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numRef>
              <c:f>тайтлы!$I$35:$I$44</c:f>
              <c:numCache>
                <c:formatCode>General</c:formatCode>
                <c:ptCount val="1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numCache>
            </c:numRef>
          </c:cat>
          <c:val>
            <c:numRef>
              <c:f>тайтлы!$J$35:$J$44</c:f>
              <c:numCache>
                <c:formatCode>General</c:formatCode>
                <c:ptCount val="1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5-4092-B0C5-2D183D6CF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918388960"/>
        <c:axId val="9183915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тайтлы!$I$34</c15:sqref>
                        </c15:formulaRef>
                      </c:ext>
                    </c:extLst>
                    <c:strCache>
                      <c:ptCount val="1"/>
                      <c:pt idx="0">
                        <c:v>Названия строк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hade val="85000"/>
                          <a:satMod val="130000"/>
                        </a:schemeClr>
                      </a:gs>
                      <a:gs pos="34000">
                        <a:schemeClr val="accent1">
                          <a:shade val="87000"/>
                          <a:satMod val="125000"/>
                        </a:schemeClr>
                      </a:gs>
                      <a:gs pos="70000">
                        <a:schemeClr val="accent1"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1"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тайтлы!$I$35:$I$44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тайтлы!$I$35:$I$44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145-4092-B0C5-2D183D6CF7D3}"/>
                  </c:ext>
                </c:extLst>
              </c15:ser>
            </c15:filteredBarSeries>
          </c:ext>
        </c:extLst>
      </c:barChart>
      <c:catAx>
        <c:axId val="9183889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8391584"/>
        <c:crosses val="autoZero"/>
        <c:auto val="1"/>
        <c:lblAlgn val="ctr"/>
        <c:lblOffset val="100"/>
        <c:noMultiLvlLbl val="0"/>
      </c:catAx>
      <c:valAx>
        <c:axId val="91839158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838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65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8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54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0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4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52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6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30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1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8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0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772CF-461B-520A-E1EF-D52C5C4A5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35DE38-CF7C-BDE4-323A-CFAB8C805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бизнес-модель работы кинотеатра</a:t>
            </a:r>
          </a:p>
        </p:txBody>
      </p:sp>
    </p:spTree>
    <p:extLst>
      <p:ext uri="{BB962C8B-B14F-4D97-AF65-F5344CB8AC3E}">
        <p14:creationId xmlns:p14="http://schemas.microsoft.com/office/powerpoint/2010/main" val="40538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25D5A-36FF-D122-3228-B5C230B5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пользователей и интенсивность просмотров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383C0A7-ED8F-E1C4-6841-1FA925A90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669801"/>
              </p:ext>
            </p:extLst>
          </p:nvPr>
        </p:nvGraphicFramePr>
        <p:xfrm>
          <a:off x="1096963" y="1843013"/>
          <a:ext cx="10058400" cy="40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410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F7A8F-8FC8-2872-1583-A7F2079E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</a:t>
            </a:r>
            <a:r>
              <a:rPr lang="en-US" dirty="0"/>
              <a:t>Retention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755A20F-25A4-D862-6D40-7972575F22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416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DAD67-C7AE-FE9A-61B0-01380B9E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Распределение просмотров по суточным часам (0-23) в разрезе будние-выходные </a:t>
            </a:r>
            <a:r>
              <a:rPr lang="ru-RU" dirty="0"/>
              <a:t>     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61B6125-7B05-2DF0-ADBE-A7F2C6A1BC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654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7BA61-90FE-F23D-2560-3108631D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просмотров по </a:t>
            </a:r>
            <a:r>
              <a:rPr lang="ru-RU" dirty="0" err="1"/>
              <a:t>тайтлам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A432813-35C3-E815-2C7F-D1426C87D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11915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142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9D441-6BBD-F3E2-AC01-63EA7AF3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Предлагаемая схема выхода на 25% маржинальность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4AA8A32-9454-7205-3770-42C728D79A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3863" y="2769235"/>
          <a:ext cx="6324600" cy="2176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63839347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29397749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71602237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7958608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AS-IS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изменения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TO-BE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187075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Retention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80,60%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91,07%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082440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11,20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444398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 </a:t>
                      </a:r>
                      <a:r>
                        <a:rPr lang="ru-RU" sz="1100" u="none" strike="noStrike">
                          <a:effectLst/>
                        </a:rPr>
                        <a:t>юнита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350,00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402,50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896352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Объём скидок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9,33%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-50,00%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4,66%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532459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1 635,57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4 299,05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29349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2 254,52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-18,00%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1 848,71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047187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средний </a:t>
                      </a:r>
                      <a:r>
                        <a:rPr lang="en-US" sz="1100" u="none" strike="noStrike">
                          <a:effectLst/>
                        </a:rPr>
                        <a:t>Price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317,36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383,73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51209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CAC </a:t>
                      </a:r>
                      <a:r>
                        <a:rPr lang="ru-RU" sz="1100" u="none" strike="noStrike">
                          <a:effectLst/>
                        </a:rPr>
                        <a:t>на юнит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137,84%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43,00%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769484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Fixed Costs </a:t>
                      </a:r>
                      <a:r>
                        <a:rPr lang="ru-RU" sz="1100" u="none" strike="noStrike">
                          <a:effectLst/>
                        </a:rPr>
                        <a:t>на юнит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55,91%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32,37%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407314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Fixed Costs </a:t>
                      </a:r>
                      <a:r>
                        <a:rPr lang="ru-RU" sz="1100" u="none" strike="noStrike">
                          <a:effectLst/>
                        </a:rPr>
                        <a:t>на юзера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177,43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-30,00%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124,20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33599839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Маржинальность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-94%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25%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7024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0750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133</Words>
  <Application>Microsoft Office PowerPoint</Application>
  <PresentationFormat>Широкоэкранный</PresentationFormat>
  <Paragraphs>56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Курсовая работа</vt:lpstr>
      <vt:lpstr>Количество пользователей и интенсивность просмотров</vt:lpstr>
      <vt:lpstr>Пользовательский Retention</vt:lpstr>
      <vt:lpstr>Распределение просмотров по суточным часам (0-23) в разрезе будние-выходные      </vt:lpstr>
      <vt:lpstr>Распределение просмотров по тайтлам</vt:lpstr>
      <vt:lpstr>Предлагаемая схема выхода на 25% маржинальность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Ирина Ткачук</dc:creator>
  <cp:lastModifiedBy>Ирина Ткачук</cp:lastModifiedBy>
  <cp:revision>2</cp:revision>
  <dcterms:created xsi:type="dcterms:W3CDTF">2023-01-03T15:33:35Z</dcterms:created>
  <dcterms:modified xsi:type="dcterms:W3CDTF">2023-04-23T07:57:23Z</dcterms:modified>
</cp:coreProperties>
</file>