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, Amy Xiaorui" initials="GAX" lastIdx="1" clrIdx="0">
    <p:extLst>
      <p:ext uri="{19B8F6BF-5375-455C-9EA6-DF929625EA0E}">
        <p15:presenceInfo xmlns:p15="http://schemas.microsoft.com/office/powerpoint/2012/main" userId="S::amy.guan@chevron.com::8a6192f8-2031-4b67-bcdb-b21bb7b79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13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8E252-B01C-430B-AE06-24D9569509E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3E7B3B08-16D9-45ED-A375-4A756705DC1E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3600" b="1" dirty="0">
              <a:solidFill>
                <a:srgbClr val="000099"/>
              </a:solidFill>
            </a:rPr>
            <a:t>Shallow CNN</a:t>
          </a:r>
        </a:p>
      </dgm:t>
    </dgm:pt>
    <dgm:pt modelId="{7A7F70F0-4CDC-44BB-AF1D-10E6ECAB1C2F}" type="parTrans" cxnId="{8CDF5EF2-3A26-4586-A084-F02FA82FB10C}">
      <dgm:prSet/>
      <dgm:spPr/>
      <dgm:t>
        <a:bodyPr/>
        <a:lstStyle/>
        <a:p>
          <a:endParaRPr lang="en-US"/>
        </a:p>
      </dgm:t>
    </dgm:pt>
    <dgm:pt modelId="{4884860D-B1D5-4758-8605-CABC86D9D957}" type="sibTrans" cxnId="{8CDF5EF2-3A26-4586-A084-F02FA82FB10C}">
      <dgm:prSet/>
      <dgm:spPr/>
      <dgm:t>
        <a:bodyPr/>
        <a:lstStyle/>
        <a:p>
          <a:endParaRPr lang="en-US"/>
        </a:p>
      </dgm:t>
    </dgm:pt>
    <dgm:pt modelId="{37B24BE5-6F89-4301-8223-73EE5B67AE1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3600" b="1" dirty="0" err="1">
              <a:solidFill>
                <a:srgbClr val="000099"/>
              </a:solidFill>
            </a:rPr>
            <a:t>Hyperas</a:t>
          </a:r>
          <a:r>
            <a:rPr lang="en-US" sz="3600" b="1" dirty="0">
              <a:solidFill>
                <a:srgbClr val="000099"/>
              </a:solidFill>
            </a:rPr>
            <a:t> Tuning of Shallow CNN</a:t>
          </a:r>
        </a:p>
      </dgm:t>
    </dgm:pt>
    <dgm:pt modelId="{469E8C6B-1226-45D3-BD16-5AF262E8DF7D}" type="parTrans" cxnId="{8A42BFB4-4F9C-4A8A-823E-01F5B61C5DC3}">
      <dgm:prSet/>
      <dgm:spPr/>
      <dgm:t>
        <a:bodyPr/>
        <a:lstStyle/>
        <a:p>
          <a:endParaRPr lang="en-US"/>
        </a:p>
      </dgm:t>
    </dgm:pt>
    <dgm:pt modelId="{EDA5BD77-AE50-4CA6-980A-C5474DCDE035}" type="sibTrans" cxnId="{8A42BFB4-4F9C-4A8A-823E-01F5B61C5DC3}">
      <dgm:prSet/>
      <dgm:spPr/>
      <dgm:t>
        <a:bodyPr/>
        <a:lstStyle/>
        <a:p>
          <a:endParaRPr lang="en-US"/>
        </a:p>
      </dgm:t>
    </dgm:pt>
    <dgm:pt modelId="{FAD6BF6F-5271-41AE-B1DB-D540129E3E5B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3600" b="1" dirty="0">
              <a:solidFill>
                <a:srgbClr val="000099"/>
              </a:solidFill>
            </a:rPr>
            <a:t>Deep CNN</a:t>
          </a:r>
        </a:p>
        <a:p>
          <a:r>
            <a:rPr lang="en-US" sz="3600" b="1" dirty="0">
              <a:solidFill>
                <a:srgbClr val="000099"/>
              </a:solidFill>
            </a:rPr>
            <a:t>VGG13</a:t>
          </a:r>
          <a:endParaRPr lang="en-US" sz="3200" b="1" dirty="0">
            <a:solidFill>
              <a:srgbClr val="000099"/>
            </a:solidFill>
          </a:endParaRPr>
        </a:p>
      </dgm:t>
    </dgm:pt>
    <dgm:pt modelId="{B1F3EFE6-ED08-40F0-B03E-1E347A0E9E6B}" type="parTrans" cxnId="{0D13779E-08F1-416F-B06F-7BCBA9AA7B59}">
      <dgm:prSet/>
      <dgm:spPr/>
      <dgm:t>
        <a:bodyPr/>
        <a:lstStyle/>
        <a:p>
          <a:endParaRPr lang="en-US"/>
        </a:p>
      </dgm:t>
    </dgm:pt>
    <dgm:pt modelId="{2843BFD7-86BC-49BB-8FC3-200494F64FD3}" type="sibTrans" cxnId="{0D13779E-08F1-416F-B06F-7BCBA9AA7B59}">
      <dgm:prSet/>
      <dgm:spPr/>
      <dgm:t>
        <a:bodyPr/>
        <a:lstStyle/>
        <a:p>
          <a:endParaRPr lang="en-US"/>
        </a:p>
      </dgm:t>
    </dgm:pt>
    <dgm:pt modelId="{BCDE22ED-6E2E-49DE-8904-44973EF632B0}" type="pres">
      <dgm:prSet presAssocID="{7208E252-B01C-430B-AE06-24D9569509EA}" presName="Name0" presStyleCnt="0">
        <dgm:presLayoutVars>
          <dgm:dir/>
          <dgm:resizeHandles val="exact"/>
        </dgm:presLayoutVars>
      </dgm:prSet>
      <dgm:spPr/>
    </dgm:pt>
    <dgm:pt modelId="{D9936F7C-A141-4422-A6DB-823B157B8CEC}" type="pres">
      <dgm:prSet presAssocID="{7208E252-B01C-430B-AE06-24D9569509EA}" presName="fgShape" presStyleLbl="fgShp" presStyleIdx="0" presStyleCnt="1"/>
      <dgm:spPr>
        <a:prstGeom prst="rightArrow">
          <a:avLst/>
        </a:prstGeom>
        <a:solidFill>
          <a:srgbClr val="003399"/>
        </a:solidFill>
      </dgm:spPr>
    </dgm:pt>
    <dgm:pt modelId="{45F641A6-2E12-43EF-BA2B-14CA9CB18069}" type="pres">
      <dgm:prSet presAssocID="{7208E252-B01C-430B-AE06-24D9569509EA}" presName="linComp" presStyleCnt="0"/>
      <dgm:spPr/>
    </dgm:pt>
    <dgm:pt modelId="{9F51CF00-70D2-466F-ACE5-DA82C5D84F90}" type="pres">
      <dgm:prSet presAssocID="{3E7B3B08-16D9-45ED-A375-4A756705DC1E}" presName="compNode" presStyleCnt="0"/>
      <dgm:spPr/>
    </dgm:pt>
    <dgm:pt modelId="{F67ED4BC-5262-4BC8-99CC-3E0015CE7D9D}" type="pres">
      <dgm:prSet presAssocID="{3E7B3B08-16D9-45ED-A375-4A756705DC1E}" presName="bkgdShape" presStyleLbl="node1" presStyleIdx="0" presStyleCnt="3"/>
      <dgm:spPr/>
    </dgm:pt>
    <dgm:pt modelId="{5B464535-6524-404F-AA77-3096A7690A5E}" type="pres">
      <dgm:prSet presAssocID="{3E7B3B08-16D9-45ED-A375-4A756705DC1E}" presName="nodeTx" presStyleLbl="node1" presStyleIdx="0" presStyleCnt="3">
        <dgm:presLayoutVars>
          <dgm:bulletEnabled val="1"/>
        </dgm:presLayoutVars>
      </dgm:prSet>
      <dgm:spPr/>
    </dgm:pt>
    <dgm:pt modelId="{44217134-8B89-4C30-8E1F-8328AE398CF3}" type="pres">
      <dgm:prSet presAssocID="{3E7B3B08-16D9-45ED-A375-4A756705DC1E}" presName="invisiNode" presStyleLbl="node1" presStyleIdx="0" presStyleCnt="3"/>
      <dgm:spPr/>
    </dgm:pt>
    <dgm:pt modelId="{44FEB229-080F-4B29-B329-B64E4D0B07CD}" type="pres">
      <dgm:prSet presAssocID="{3E7B3B08-16D9-45ED-A375-4A756705DC1E}" presName="imagNode" presStyleLbl="fgImgPlace1" presStyleIdx="0" presStyleCnt="3" custLinFactNeighborX="-4553" custLinFactNeighborY="6119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5E75D456-2C8E-4F4B-9F49-12D0F1AAF2FB}" type="pres">
      <dgm:prSet presAssocID="{4884860D-B1D5-4758-8605-CABC86D9D957}" presName="sibTrans" presStyleLbl="sibTrans2D1" presStyleIdx="0" presStyleCnt="0"/>
      <dgm:spPr/>
    </dgm:pt>
    <dgm:pt modelId="{3A47B5BD-C076-4874-9796-333B9A02E296}" type="pres">
      <dgm:prSet presAssocID="{37B24BE5-6F89-4301-8223-73EE5B67AE11}" presName="compNode" presStyleCnt="0"/>
      <dgm:spPr/>
    </dgm:pt>
    <dgm:pt modelId="{62EF6D26-5831-49F7-8E11-B9891E6CED6B}" type="pres">
      <dgm:prSet presAssocID="{37B24BE5-6F89-4301-8223-73EE5B67AE11}" presName="bkgdShape" presStyleLbl="node1" presStyleIdx="1" presStyleCnt="3"/>
      <dgm:spPr/>
    </dgm:pt>
    <dgm:pt modelId="{5934540F-44C8-445F-AD41-6EFFAE74979D}" type="pres">
      <dgm:prSet presAssocID="{37B24BE5-6F89-4301-8223-73EE5B67AE11}" presName="nodeTx" presStyleLbl="node1" presStyleIdx="1" presStyleCnt="3">
        <dgm:presLayoutVars>
          <dgm:bulletEnabled val="1"/>
        </dgm:presLayoutVars>
      </dgm:prSet>
      <dgm:spPr/>
    </dgm:pt>
    <dgm:pt modelId="{90E72B4B-46D8-4E52-BE2B-31CBEEC638E2}" type="pres">
      <dgm:prSet presAssocID="{37B24BE5-6F89-4301-8223-73EE5B67AE11}" presName="invisiNode" presStyleLbl="node1" presStyleIdx="1" presStyleCnt="3"/>
      <dgm:spPr/>
    </dgm:pt>
    <dgm:pt modelId="{F86CD1D2-CF42-401F-AA4C-9AE2DF74CD18}" type="pres">
      <dgm:prSet presAssocID="{37B24BE5-6F89-4301-8223-73EE5B67AE11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41000" r="-41000"/>
          </a:stretch>
        </a:blipFill>
      </dgm:spPr>
    </dgm:pt>
    <dgm:pt modelId="{FD0EC868-A8D6-4FF0-B2F8-8B9948447FB0}" type="pres">
      <dgm:prSet presAssocID="{EDA5BD77-AE50-4CA6-980A-C5474DCDE035}" presName="sibTrans" presStyleLbl="sibTrans2D1" presStyleIdx="0" presStyleCnt="0"/>
      <dgm:spPr/>
    </dgm:pt>
    <dgm:pt modelId="{7AF9D379-70E4-40DD-8377-525C78D97404}" type="pres">
      <dgm:prSet presAssocID="{FAD6BF6F-5271-41AE-B1DB-D540129E3E5B}" presName="compNode" presStyleCnt="0"/>
      <dgm:spPr/>
    </dgm:pt>
    <dgm:pt modelId="{988C9B14-AE2C-42A6-BC20-F5B22B1FFAAD}" type="pres">
      <dgm:prSet presAssocID="{FAD6BF6F-5271-41AE-B1DB-D540129E3E5B}" presName="bkgdShape" presStyleLbl="node1" presStyleIdx="2" presStyleCnt="3"/>
      <dgm:spPr/>
    </dgm:pt>
    <dgm:pt modelId="{DF4FCD6C-4758-4A1A-B958-362594B99BDB}" type="pres">
      <dgm:prSet presAssocID="{FAD6BF6F-5271-41AE-B1DB-D540129E3E5B}" presName="nodeTx" presStyleLbl="node1" presStyleIdx="2" presStyleCnt="3">
        <dgm:presLayoutVars>
          <dgm:bulletEnabled val="1"/>
        </dgm:presLayoutVars>
      </dgm:prSet>
      <dgm:spPr/>
    </dgm:pt>
    <dgm:pt modelId="{84765F4B-A580-4AAF-B709-8349DFF9E203}" type="pres">
      <dgm:prSet presAssocID="{FAD6BF6F-5271-41AE-B1DB-D540129E3E5B}" presName="invisiNode" presStyleLbl="node1" presStyleIdx="2" presStyleCnt="3"/>
      <dgm:spPr/>
    </dgm:pt>
    <dgm:pt modelId="{D832C030-214F-4345-83DC-203928536D70}" type="pres">
      <dgm:prSet presAssocID="{FAD6BF6F-5271-41AE-B1DB-D540129E3E5B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</dgm:ptLst>
  <dgm:cxnLst>
    <dgm:cxn modelId="{3F5D2D08-C100-4B7C-ADDE-91B5C3013934}" type="presOf" srcId="{FAD6BF6F-5271-41AE-B1DB-D540129E3E5B}" destId="{DF4FCD6C-4758-4A1A-B958-362594B99BDB}" srcOrd="1" destOrd="0" presId="urn:microsoft.com/office/officeart/2005/8/layout/hList7"/>
    <dgm:cxn modelId="{A0214463-04AE-42F0-AE8D-3BB4EAA2F7BF}" type="presOf" srcId="{37B24BE5-6F89-4301-8223-73EE5B67AE11}" destId="{62EF6D26-5831-49F7-8E11-B9891E6CED6B}" srcOrd="0" destOrd="0" presId="urn:microsoft.com/office/officeart/2005/8/layout/hList7"/>
    <dgm:cxn modelId="{C80E9E52-5CB9-4717-8528-DC359F215865}" type="presOf" srcId="{EDA5BD77-AE50-4CA6-980A-C5474DCDE035}" destId="{FD0EC868-A8D6-4FF0-B2F8-8B9948447FB0}" srcOrd="0" destOrd="0" presId="urn:microsoft.com/office/officeart/2005/8/layout/hList7"/>
    <dgm:cxn modelId="{97AAC895-37FF-4F45-9074-5A8F2106F227}" type="presOf" srcId="{FAD6BF6F-5271-41AE-B1DB-D540129E3E5B}" destId="{988C9B14-AE2C-42A6-BC20-F5B22B1FFAAD}" srcOrd="0" destOrd="0" presId="urn:microsoft.com/office/officeart/2005/8/layout/hList7"/>
    <dgm:cxn modelId="{0D13779E-08F1-416F-B06F-7BCBA9AA7B59}" srcId="{7208E252-B01C-430B-AE06-24D9569509EA}" destId="{FAD6BF6F-5271-41AE-B1DB-D540129E3E5B}" srcOrd="2" destOrd="0" parTransId="{B1F3EFE6-ED08-40F0-B03E-1E347A0E9E6B}" sibTransId="{2843BFD7-86BC-49BB-8FC3-200494F64FD3}"/>
    <dgm:cxn modelId="{8A42BFB4-4F9C-4A8A-823E-01F5B61C5DC3}" srcId="{7208E252-B01C-430B-AE06-24D9569509EA}" destId="{37B24BE5-6F89-4301-8223-73EE5B67AE11}" srcOrd="1" destOrd="0" parTransId="{469E8C6B-1226-45D3-BD16-5AF262E8DF7D}" sibTransId="{EDA5BD77-AE50-4CA6-980A-C5474DCDE035}"/>
    <dgm:cxn modelId="{17F3D6B6-3CCC-4BE5-A059-5EC6A050C359}" type="presOf" srcId="{3E7B3B08-16D9-45ED-A375-4A756705DC1E}" destId="{5B464535-6524-404F-AA77-3096A7690A5E}" srcOrd="1" destOrd="0" presId="urn:microsoft.com/office/officeart/2005/8/layout/hList7"/>
    <dgm:cxn modelId="{B326D1B8-3A54-4D92-8D97-1F81198B4A38}" type="presOf" srcId="{7208E252-B01C-430B-AE06-24D9569509EA}" destId="{BCDE22ED-6E2E-49DE-8904-44973EF632B0}" srcOrd="0" destOrd="0" presId="urn:microsoft.com/office/officeart/2005/8/layout/hList7"/>
    <dgm:cxn modelId="{39EF8BD0-B9D7-4D60-A1CA-2520CE7E2071}" type="presOf" srcId="{37B24BE5-6F89-4301-8223-73EE5B67AE11}" destId="{5934540F-44C8-445F-AD41-6EFFAE74979D}" srcOrd="1" destOrd="0" presId="urn:microsoft.com/office/officeart/2005/8/layout/hList7"/>
    <dgm:cxn modelId="{E0D777DF-41DA-43D9-BB72-A3C72E9406B4}" type="presOf" srcId="{4884860D-B1D5-4758-8605-CABC86D9D957}" destId="{5E75D456-2C8E-4F4B-9F49-12D0F1AAF2FB}" srcOrd="0" destOrd="0" presId="urn:microsoft.com/office/officeart/2005/8/layout/hList7"/>
    <dgm:cxn modelId="{4468DDED-E5BD-48C6-B094-A09291357D84}" type="presOf" srcId="{3E7B3B08-16D9-45ED-A375-4A756705DC1E}" destId="{F67ED4BC-5262-4BC8-99CC-3E0015CE7D9D}" srcOrd="0" destOrd="0" presId="urn:microsoft.com/office/officeart/2005/8/layout/hList7"/>
    <dgm:cxn modelId="{8CDF5EF2-3A26-4586-A084-F02FA82FB10C}" srcId="{7208E252-B01C-430B-AE06-24D9569509EA}" destId="{3E7B3B08-16D9-45ED-A375-4A756705DC1E}" srcOrd="0" destOrd="0" parTransId="{7A7F70F0-4CDC-44BB-AF1D-10E6ECAB1C2F}" sibTransId="{4884860D-B1D5-4758-8605-CABC86D9D957}"/>
    <dgm:cxn modelId="{DCAA0F78-D668-4309-8866-2B87ABC61869}" type="presParOf" srcId="{BCDE22ED-6E2E-49DE-8904-44973EF632B0}" destId="{D9936F7C-A141-4422-A6DB-823B157B8CEC}" srcOrd="0" destOrd="0" presId="urn:microsoft.com/office/officeart/2005/8/layout/hList7"/>
    <dgm:cxn modelId="{B606A591-D178-49DF-89EC-55577C077378}" type="presParOf" srcId="{BCDE22ED-6E2E-49DE-8904-44973EF632B0}" destId="{45F641A6-2E12-43EF-BA2B-14CA9CB18069}" srcOrd="1" destOrd="0" presId="urn:microsoft.com/office/officeart/2005/8/layout/hList7"/>
    <dgm:cxn modelId="{A8D27B24-51CA-41F5-9D4A-0B44BA80985A}" type="presParOf" srcId="{45F641A6-2E12-43EF-BA2B-14CA9CB18069}" destId="{9F51CF00-70D2-466F-ACE5-DA82C5D84F90}" srcOrd="0" destOrd="0" presId="urn:microsoft.com/office/officeart/2005/8/layout/hList7"/>
    <dgm:cxn modelId="{509E1530-4F33-4F2F-955D-DA59B729CB5D}" type="presParOf" srcId="{9F51CF00-70D2-466F-ACE5-DA82C5D84F90}" destId="{F67ED4BC-5262-4BC8-99CC-3E0015CE7D9D}" srcOrd="0" destOrd="0" presId="urn:microsoft.com/office/officeart/2005/8/layout/hList7"/>
    <dgm:cxn modelId="{78507AB2-F3F6-4924-BC8D-9A91F11710EA}" type="presParOf" srcId="{9F51CF00-70D2-466F-ACE5-DA82C5D84F90}" destId="{5B464535-6524-404F-AA77-3096A7690A5E}" srcOrd="1" destOrd="0" presId="urn:microsoft.com/office/officeart/2005/8/layout/hList7"/>
    <dgm:cxn modelId="{EB00A456-46C8-4A16-8049-1319B3193A18}" type="presParOf" srcId="{9F51CF00-70D2-466F-ACE5-DA82C5D84F90}" destId="{44217134-8B89-4C30-8E1F-8328AE398CF3}" srcOrd="2" destOrd="0" presId="urn:microsoft.com/office/officeart/2005/8/layout/hList7"/>
    <dgm:cxn modelId="{483E1225-08B9-46B2-8748-35F6BC17A947}" type="presParOf" srcId="{9F51CF00-70D2-466F-ACE5-DA82C5D84F90}" destId="{44FEB229-080F-4B29-B329-B64E4D0B07CD}" srcOrd="3" destOrd="0" presId="urn:microsoft.com/office/officeart/2005/8/layout/hList7"/>
    <dgm:cxn modelId="{58F6CB54-C4BB-4FC4-B671-D1D4790451CB}" type="presParOf" srcId="{45F641A6-2E12-43EF-BA2B-14CA9CB18069}" destId="{5E75D456-2C8E-4F4B-9F49-12D0F1AAF2FB}" srcOrd="1" destOrd="0" presId="urn:microsoft.com/office/officeart/2005/8/layout/hList7"/>
    <dgm:cxn modelId="{9C83B40F-705E-4849-887B-11D0FAF1659A}" type="presParOf" srcId="{45F641A6-2E12-43EF-BA2B-14CA9CB18069}" destId="{3A47B5BD-C076-4874-9796-333B9A02E296}" srcOrd="2" destOrd="0" presId="urn:microsoft.com/office/officeart/2005/8/layout/hList7"/>
    <dgm:cxn modelId="{4A3EE743-36F3-429F-AEB8-E48E562804FC}" type="presParOf" srcId="{3A47B5BD-C076-4874-9796-333B9A02E296}" destId="{62EF6D26-5831-49F7-8E11-B9891E6CED6B}" srcOrd="0" destOrd="0" presId="urn:microsoft.com/office/officeart/2005/8/layout/hList7"/>
    <dgm:cxn modelId="{F1875A8C-82D3-4E6D-A671-CDE05BFF36CC}" type="presParOf" srcId="{3A47B5BD-C076-4874-9796-333B9A02E296}" destId="{5934540F-44C8-445F-AD41-6EFFAE74979D}" srcOrd="1" destOrd="0" presId="urn:microsoft.com/office/officeart/2005/8/layout/hList7"/>
    <dgm:cxn modelId="{C06CD2EE-575F-4D77-9E65-9D54F8373ACE}" type="presParOf" srcId="{3A47B5BD-C076-4874-9796-333B9A02E296}" destId="{90E72B4B-46D8-4E52-BE2B-31CBEEC638E2}" srcOrd="2" destOrd="0" presId="urn:microsoft.com/office/officeart/2005/8/layout/hList7"/>
    <dgm:cxn modelId="{AAB8283D-8985-40A4-BEEC-793CA25FDDA6}" type="presParOf" srcId="{3A47B5BD-C076-4874-9796-333B9A02E296}" destId="{F86CD1D2-CF42-401F-AA4C-9AE2DF74CD18}" srcOrd="3" destOrd="0" presId="urn:microsoft.com/office/officeart/2005/8/layout/hList7"/>
    <dgm:cxn modelId="{861BE12B-5621-447F-9DAB-D964A2AFA6B3}" type="presParOf" srcId="{45F641A6-2E12-43EF-BA2B-14CA9CB18069}" destId="{FD0EC868-A8D6-4FF0-B2F8-8B9948447FB0}" srcOrd="3" destOrd="0" presId="urn:microsoft.com/office/officeart/2005/8/layout/hList7"/>
    <dgm:cxn modelId="{5940F347-DB24-4ADD-9A15-5B644A61667D}" type="presParOf" srcId="{45F641A6-2E12-43EF-BA2B-14CA9CB18069}" destId="{7AF9D379-70E4-40DD-8377-525C78D97404}" srcOrd="4" destOrd="0" presId="urn:microsoft.com/office/officeart/2005/8/layout/hList7"/>
    <dgm:cxn modelId="{ECA18F5C-5810-48F5-967F-3E56A7E62087}" type="presParOf" srcId="{7AF9D379-70E4-40DD-8377-525C78D97404}" destId="{988C9B14-AE2C-42A6-BC20-F5B22B1FFAAD}" srcOrd="0" destOrd="0" presId="urn:microsoft.com/office/officeart/2005/8/layout/hList7"/>
    <dgm:cxn modelId="{ED1475B9-1CA9-4F9B-965A-44D424C16AF0}" type="presParOf" srcId="{7AF9D379-70E4-40DD-8377-525C78D97404}" destId="{DF4FCD6C-4758-4A1A-B958-362594B99BDB}" srcOrd="1" destOrd="0" presId="urn:microsoft.com/office/officeart/2005/8/layout/hList7"/>
    <dgm:cxn modelId="{9FF6E8C8-93FC-4DB5-B9B9-17EFA92338E4}" type="presParOf" srcId="{7AF9D379-70E4-40DD-8377-525C78D97404}" destId="{84765F4B-A580-4AAF-B709-8349DFF9E203}" srcOrd="2" destOrd="0" presId="urn:microsoft.com/office/officeart/2005/8/layout/hList7"/>
    <dgm:cxn modelId="{D7057CF3-400D-4CFA-8031-B4A9F1458560}" type="presParOf" srcId="{7AF9D379-70E4-40DD-8377-525C78D97404}" destId="{D832C030-214F-4345-83DC-203928536D7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ED4BC-5262-4BC8-99CC-3E0015CE7D9D}">
      <dsp:nvSpPr>
        <dsp:cNvPr id="0" name=""/>
        <dsp:cNvSpPr/>
      </dsp:nvSpPr>
      <dsp:spPr>
        <a:xfrm>
          <a:off x="2181" y="0"/>
          <a:ext cx="3394578" cy="3828823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0099"/>
              </a:solidFill>
            </a:rPr>
            <a:t>Shallow CNN</a:t>
          </a:r>
        </a:p>
      </dsp:txBody>
      <dsp:txXfrm>
        <a:off x="2181" y="1531529"/>
        <a:ext cx="3394578" cy="1531529"/>
      </dsp:txXfrm>
    </dsp:sp>
    <dsp:sp modelId="{44FEB229-080F-4B29-B329-B64E4D0B07CD}">
      <dsp:nvSpPr>
        <dsp:cNvPr id="0" name=""/>
        <dsp:cNvSpPr/>
      </dsp:nvSpPr>
      <dsp:spPr>
        <a:xfrm>
          <a:off x="1003921" y="307746"/>
          <a:ext cx="1274998" cy="127499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F6D26-5831-49F7-8E11-B9891E6CED6B}">
      <dsp:nvSpPr>
        <dsp:cNvPr id="0" name=""/>
        <dsp:cNvSpPr/>
      </dsp:nvSpPr>
      <dsp:spPr>
        <a:xfrm>
          <a:off x="3498598" y="0"/>
          <a:ext cx="3394578" cy="3828823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000099"/>
              </a:solidFill>
            </a:rPr>
            <a:t>Hyperas</a:t>
          </a:r>
          <a:r>
            <a:rPr lang="en-US" sz="3600" b="1" kern="1200" dirty="0">
              <a:solidFill>
                <a:srgbClr val="000099"/>
              </a:solidFill>
            </a:rPr>
            <a:t> Tuning of Shallow CNN</a:t>
          </a:r>
        </a:p>
      </dsp:txBody>
      <dsp:txXfrm>
        <a:off x="3498598" y="1531529"/>
        <a:ext cx="3394578" cy="1531529"/>
      </dsp:txXfrm>
    </dsp:sp>
    <dsp:sp modelId="{F86CD1D2-CF42-401F-AA4C-9AE2DF74CD18}">
      <dsp:nvSpPr>
        <dsp:cNvPr id="0" name=""/>
        <dsp:cNvSpPr/>
      </dsp:nvSpPr>
      <dsp:spPr>
        <a:xfrm>
          <a:off x="4558388" y="229729"/>
          <a:ext cx="1274998" cy="1274998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41000" r="-4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9B14-AE2C-42A6-BC20-F5B22B1FFAAD}">
      <dsp:nvSpPr>
        <dsp:cNvPr id="0" name=""/>
        <dsp:cNvSpPr/>
      </dsp:nvSpPr>
      <dsp:spPr>
        <a:xfrm>
          <a:off x="6995014" y="0"/>
          <a:ext cx="3394578" cy="3828823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0099"/>
              </a:solidFill>
            </a:rPr>
            <a:t>Deep CNN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0099"/>
              </a:solidFill>
            </a:rPr>
            <a:t>VGG13</a:t>
          </a:r>
          <a:endParaRPr lang="en-US" sz="3200" b="1" kern="1200" dirty="0">
            <a:solidFill>
              <a:srgbClr val="000099"/>
            </a:solidFill>
          </a:endParaRPr>
        </a:p>
      </dsp:txBody>
      <dsp:txXfrm>
        <a:off x="6995014" y="1531529"/>
        <a:ext cx="3394578" cy="1531529"/>
      </dsp:txXfrm>
    </dsp:sp>
    <dsp:sp modelId="{D832C030-214F-4345-83DC-203928536D70}">
      <dsp:nvSpPr>
        <dsp:cNvPr id="0" name=""/>
        <dsp:cNvSpPr/>
      </dsp:nvSpPr>
      <dsp:spPr>
        <a:xfrm>
          <a:off x="8054804" y="229729"/>
          <a:ext cx="1274998" cy="1274998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36F7C-A141-4422-A6DB-823B157B8CEC}">
      <dsp:nvSpPr>
        <dsp:cNvPr id="0" name=""/>
        <dsp:cNvSpPr/>
      </dsp:nvSpPr>
      <dsp:spPr>
        <a:xfrm>
          <a:off x="415670" y="3063058"/>
          <a:ext cx="9560433" cy="574323"/>
        </a:xfrm>
        <a:prstGeom prst="rightArrow">
          <a:avLst/>
        </a:prstGeom>
        <a:solidFill>
          <a:srgbClr val="0033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EF2A5-3107-47B6-A072-B81E9E10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0AD-EF00-4F43-8B9D-5B91650CE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97A-FF1E-4033-9794-4BF3B479362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618EA-A7C1-418C-BC4C-BFCC9B3077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58964-4805-4762-8DCA-EEDA79D55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ADDB-B065-46BE-936E-69AD1EC13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C309-6E68-4E9B-91BC-B489E79DDA5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63431-7921-443A-BE52-B1FF601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1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63431-7921-443A-BE52-B1FF6012B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comparative studies have demonstrated the undoubted advantage of deeper networks over the shallower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63431-7921-443A-BE52-B1FF6012B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A29A-272A-4B0B-8EFB-A4843F461E76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0762-7339-4949-BE15-A3A9C4C42DB3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65C8-6FD1-44C7-8E2E-455F8A7220E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E009-3E03-460B-8EFD-00CA928AC9C9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EB84-14F2-40D1-B65D-8EB9CFBF91B2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83AC-3D8A-484B-9CC1-A52C90D44949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F140-6E01-40EF-A08E-5916D6B21D62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97D-6954-4BAA-B04C-3BCEAE58B5FE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4D2-6E7A-466F-92A0-190116EA89DB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FC690A-B65D-4B9D-ABFA-F56E26274B8A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07E8-CD2C-4ECC-85EC-7E6FC741221B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6C8A64-A9D8-4D08-925F-F3E4D3E194B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7A1D35-4D46-4C90-A039-ECA324C19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7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s.toronto.edu/~kriz/cifar.html" TargetMode="External"/><Relationship Id="rId7" Type="http://schemas.openxmlformats.org/officeDocument/2006/relationships/hyperlink" Target="https://github.com/tensorflow/datasets/tree/master/tensorflow_datasets/image_classification/cifar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IFAR-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2F39-68D2-4297-B3AB-31D1CDD8F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0376" y="821095"/>
            <a:ext cx="6397691" cy="3401058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ldhabi" panose="020B0604020202020204" pitchFamily="2" charset="-78"/>
                <a:cs typeface="Aldhabi" panose="020B0604020202020204" pitchFamily="2" charset="-78"/>
              </a:rPr>
              <a:t>Machine Learning in Image Recognition: </a:t>
            </a:r>
            <a:br>
              <a:rPr lang="en-US" sz="6600" b="1" dirty="0"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US" sz="6600" b="1" dirty="0">
                <a:latin typeface="Aldhabi" panose="020B0604020202020204" pitchFamily="2" charset="-78"/>
                <a:cs typeface="Aldhabi" panose="020B0604020202020204" pitchFamily="2" charset="-78"/>
              </a:rPr>
              <a:t>CIFAR10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23DB4-F3A2-4485-A385-67EF67BB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5020" y="4739950"/>
            <a:ext cx="6127235" cy="111034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III, Team 6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Amy, Irina,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mujgan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tunde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 20,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78E03-9D35-4928-9B85-A556FC6B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" t="-1" r="-294" b="1596"/>
          <a:stretch/>
        </p:blipFill>
        <p:spPr>
          <a:xfrm>
            <a:off x="298447" y="928396"/>
            <a:ext cx="4945357" cy="4842016"/>
          </a:xfrm>
          <a:prstGeom prst="rect">
            <a:avLst/>
          </a:prstGeom>
        </p:spPr>
      </p:pic>
      <p:pic>
        <p:nvPicPr>
          <p:cNvPr id="1026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8A21E562-6BDA-46B4-8F3A-4C6059E9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F131A-9106-4721-9A56-6CE21541423B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0298-E76C-48C3-8B8E-45D192F0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VGG13 Limitation &amp; Next Steps </a:t>
            </a: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0857B-E7E7-4F86-BAF6-E5E97055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23"/>
          <a:stretch/>
        </p:blipFill>
        <p:spPr>
          <a:xfrm>
            <a:off x="691896" y="1817846"/>
            <a:ext cx="5404104" cy="391931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B1A37589-43D1-451E-8A4A-5AEE72E75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50000" r="41070" b="12470"/>
          <a:stretch/>
        </p:blipFill>
        <p:spPr>
          <a:xfrm>
            <a:off x="1778762" y="5800817"/>
            <a:ext cx="2866390" cy="286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2E5ED7-1BF9-4633-A33D-A5A8640F757B}"/>
              </a:ext>
            </a:extLst>
          </p:cNvPr>
          <p:cNvSpPr txBox="1"/>
          <p:nvPr/>
        </p:nvSpPr>
        <p:spPr>
          <a:xfrm>
            <a:off x="6096000" y="1596303"/>
            <a:ext cx="6047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ea typeface="+mj-ea"/>
                <a:cs typeface="Aldhabi" panose="020B0604020202020204" pitchFamily="2" charset="-78"/>
              </a:rPr>
              <a:t>Regulation / Optimization already employed:</a:t>
            </a:r>
          </a:p>
          <a:p>
            <a:pPr marL="463550" indent="-180975">
              <a:buFont typeface="Arial" panose="020B0604020202020204" pitchFamily="34" charset="0"/>
              <a:buChar char="•"/>
            </a:pPr>
            <a:r>
              <a:rPr lang="en-US" dirty="0"/>
              <a:t>L2 Regularization has been employed to reduce overfitting;</a:t>
            </a:r>
          </a:p>
          <a:p>
            <a:pPr marL="463550" indent="-180975">
              <a:buFont typeface="Arial" panose="020B0604020202020204" pitchFamily="34" charset="0"/>
              <a:buChar char="•"/>
            </a:pPr>
            <a:r>
              <a:rPr lang="en-US" dirty="0"/>
              <a:t>Batch normalization implemented – prevent the abnormal values in the preceding layer to propagate into the next layer; allows layers to learn more independently</a:t>
            </a:r>
          </a:p>
          <a:p>
            <a:r>
              <a:rPr lang="en-US" sz="4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ea typeface="+mj-ea"/>
                <a:cs typeface="Aldhabi" panose="020B0604020202020204" pitchFamily="2" charset="-78"/>
              </a:rPr>
              <a:t>Limitation:</a:t>
            </a:r>
          </a:p>
          <a:p>
            <a:pPr marL="342900" indent="-342900">
              <a:buAutoNum type="arabicPeriod"/>
            </a:pPr>
            <a:r>
              <a:rPr lang="en-US" dirty="0"/>
              <a:t>Accuracy in training set &gt; validation set, -&gt; overfitting;</a:t>
            </a:r>
          </a:p>
          <a:p>
            <a:pPr marL="342900" indent="-342900">
              <a:buAutoNum type="arabicPeriod"/>
            </a:pPr>
            <a:r>
              <a:rPr lang="en-US" dirty="0"/>
              <a:t>Accuracy may be further improved.</a:t>
            </a:r>
          </a:p>
          <a:p>
            <a:r>
              <a:rPr lang="en-US" sz="4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ea typeface="+mj-ea"/>
                <a:cs typeface="Aldhabi" panose="020B0604020202020204" pitchFamily="2" charset="-78"/>
              </a:rPr>
              <a:t>Next Steps: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Hyperas</a:t>
            </a:r>
            <a:r>
              <a:rPr lang="en-US" dirty="0"/>
              <a:t> tuning of VGG models</a:t>
            </a:r>
          </a:p>
          <a:p>
            <a:pPr marL="342900" indent="-342900">
              <a:buAutoNum type="arabicPeriod"/>
            </a:pPr>
            <a:r>
              <a:rPr lang="en-US"/>
              <a:t>VGG16 &amp; VGG19</a:t>
            </a:r>
            <a:endParaRPr lang="en-US" dirty="0"/>
          </a:p>
          <a:p>
            <a:pPr marL="463550" indent="-1809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F165A-C26B-47E1-B202-14A1D7D8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FF77-1FDF-4930-8D11-56B8D4A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842" y="748535"/>
            <a:ext cx="9603275" cy="78168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CIFAR10 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4C2E-F5B5-46E4-84EF-4D1D2E74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48" y="1733764"/>
            <a:ext cx="10133704" cy="413643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CIFAR stands for the </a:t>
            </a:r>
            <a:r>
              <a:rPr lang="en-US" sz="2400" u="sng" dirty="0">
                <a:hlinkClick r:id="rId3"/>
              </a:rPr>
              <a:t>Canadian Institute For Advanced Research</a:t>
            </a:r>
            <a:r>
              <a:rPr lang="en-US" sz="2400" dirty="0"/>
              <a:t> and the </a:t>
            </a:r>
            <a:r>
              <a:rPr lang="en-US" sz="2400" u="sng" dirty="0">
                <a:hlinkClick r:id="rId4"/>
              </a:rPr>
              <a:t>CIFAR-10 dataset</a:t>
            </a:r>
            <a:r>
              <a:rPr lang="en-US" sz="2400" dirty="0"/>
              <a:t> was developed along with the CIFAR-100 dataset by researchers at the CIFAR institute.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CIFAR-10 dataset consists of 60,000 (50,000 dataset &amp; 10,000 test dataset) 32×32 pixel color photographs of objects from 10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2B96-6C62-4FFE-84DD-D359A008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645" y="3700488"/>
            <a:ext cx="2715834" cy="2408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44446-725C-4B27-B5FE-CD6F71313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8905" y="3794918"/>
            <a:ext cx="967271" cy="227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8AE2C-323F-4DFB-858B-CA6F4247D346}"/>
              </a:ext>
            </a:extLst>
          </p:cNvPr>
          <p:cNvSpPr txBox="1"/>
          <p:nvPr/>
        </p:nvSpPr>
        <p:spPr>
          <a:xfrm>
            <a:off x="1365751" y="3559681"/>
            <a:ext cx="46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Homepage: </a:t>
            </a:r>
          </a:p>
          <a:p>
            <a:r>
              <a:rPr lang="en-US" dirty="0"/>
              <a:t>      </a:t>
            </a:r>
            <a:r>
              <a:rPr lang="en-US" dirty="0">
                <a:hlinkClick r:id="rId3"/>
              </a:rPr>
              <a:t>https://www.cs.toronto.edu/~kriz/cifar.html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85D62-9FF4-4FE1-B8D0-44721C57A889}"/>
              </a:ext>
            </a:extLst>
          </p:cNvPr>
          <p:cNvSpPr txBox="1"/>
          <p:nvPr/>
        </p:nvSpPr>
        <p:spPr>
          <a:xfrm>
            <a:off x="1365750" y="5422700"/>
            <a:ext cx="17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size: </a:t>
            </a:r>
          </a:p>
          <a:p>
            <a:r>
              <a:rPr lang="en-US" dirty="0"/>
              <a:t>      162.17MB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98034-1552-4E2F-8B1C-E81F543981AD}"/>
              </a:ext>
            </a:extLst>
          </p:cNvPr>
          <p:cNvSpPr txBox="1"/>
          <p:nvPr/>
        </p:nvSpPr>
        <p:spPr>
          <a:xfrm>
            <a:off x="1365750" y="4824294"/>
            <a:ext cx="194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size: </a:t>
            </a:r>
          </a:p>
          <a:p>
            <a:r>
              <a:rPr lang="en-US" dirty="0"/>
              <a:t>      162.17MB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F4627-11E2-4158-818A-04DD50257812}"/>
              </a:ext>
            </a:extLst>
          </p:cNvPr>
          <p:cNvSpPr txBox="1"/>
          <p:nvPr/>
        </p:nvSpPr>
        <p:spPr>
          <a:xfrm>
            <a:off x="1365751" y="4188350"/>
            <a:ext cx="35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code: </a:t>
            </a:r>
          </a:p>
          <a:p>
            <a:r>
              <a:rPr lang="en-US" dirty="0"/>
              <a:t>      </a:t>
            </a:r>
            <a:r>
              <a:rPr lang="en-US" dirty="0">
                <a:hlinkClick r:id="rId7"/>
              </a:rPr>
              <a:t>tfds.image_classification.Cifar10</a:t>
            </a:r>
            <a:endParaRPr lang="en-US" dirty="0"/>
          </a:p>
        </p:txBody>
      </p:sp>
      <p:pic>
        <p:nvPicPr>
          <p:cNvPr id="20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1104819C-928C-4B8C-9809-CDD2BE90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DB831F-3215-49B0-80C3-91B0AA29A8CD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DAF0-2D1D-4939-A2B4-B7E3C8C5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Overview: CNN Modeling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0C52-B1FD-4032-B795-31DC43A3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45734"/>
            <a:ext cx="10392229" cy="4023360"/>
          </a:xfrm>
        </p:spPr>
        <p:txBody>
          <a:bodyPr>
            <a:normAutofit/>
          </a:bodyPr>
          <a:lstStyle/>
          <a:p>
            <a:pPr marL="406400" indent="-406400">
              <a:buFont typeface="Wingdings" panose="05000000000000000000" pitchFamily="2" charset="2"/>
              <a:buChar char="§"/>
            </a:pPr>
            <a:r>
              <a:rPr lang="en-US" sz="2400" dirty="0"/>
              <a:t>Convolutional Neural Network (CNN) has been recognized as an effective image / object classification tool in the last 20 years;</a:t>
            </a:r>
          </a:p>
          <a:p>
            <a:pPr marL="406400" indent="-406400">
              <a:buFont typeface="Wingdings" panose="05000000000000000000" pitchFamily="2" charset="2"/>
              <a:buChar char="§"/>
            </a:pPr>
            <a:r>
              <a:rPr lang="en-US" sz="2400" dirty="0"/>
              <a:t>A convolutional neural network consists of an input and an output layer, as well as multiple hidden layers; </a:t>
            </a:r>
          </a:p>
          <a:p>
            <a:pPr marL="406400" indent="-406400">
              <a:buFont typeface="Wingdings" panose="05000000000000000000" pitchFamily="2" charset="2"/>
              <a:buChar char="§"/>
            </a:pPr>
            <a:r>
              <a:rPr lang="en-US" sz="2400" dirty="0"/>
              <a:t>Conceptually, convolution is technically a sliding dot product or cross-correlation to construct the feature maps.</a:t>
            </a: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D2C6A-AC0A-4947-9528-F6332B05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78" y="4315494"/>
            <a:ext cx="5843648" cy="17882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5AB5-D829-4222-BD25-6AA64DE3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Modeling 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142122-52F4-4DF2-A8A6-C194B3DB1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435658"/>
              </p:ext>
            </p:extLst>
          </p:nvPr>
        </p:nvGraphicFramePr>
        <p:xfrm>
          <a:off x="914400" y="1846262"/>
          <a:ext cx="10391775" cy="3828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53B39-15DB-466B-9BD6-075CFE2B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4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Shallow CNN</a:t>
            </a: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94BF-0439-4FEC-B23E-E3B9DA97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51" y="2061961"/>
            <a:ext cx="6379029" cy="360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04534-D6B4-4858-8583-0E9891B8938E}"/>
              </a:ext>
            </a:extLst>
          </p:cNvPr>
          <p:cNvSpPr txBox="1"/>
          <p:nvPr/>
        </p:nvSpPr>
        <p:spPr>
          <a:xfrm>
            <a:off x="870857" y="2225246"/>
            <a:ext cx="4121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Started from the simplest with initial guess of parameters: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convolutional layers;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pooling layers;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fully connected layer;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two more Convolutional layers;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65907-22DD-47CA-800C-05B4E67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Hyperas</a:t>
            </a:r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Tuning of  Shallow CNN</a:t>
            </a: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3CBF1-8C0D-43EB-AA2C-1B8DB908BBA5}"/>
              </a:ext>
            </a:extLst>
          </p:cNvPr>
          <p:cNvSpPr txBox="1"/>
          <p:nvPr/>
        </p:nvSpPr>
        <p:spPr>
          <a:xfrm>
            <a:off x="298151" y="1909350"/>
            <a:ext cx="4442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(</a:t>
            </a:r>
            <a:r>
              <a:rPr lang="en-US" dirty="0">
                <a:highlight>
                  <a:srgbClr val="FFFF00"/>
                </a:highlight>
              </a:rPr>
              <a:t>32</a:t>
            </a:r>
            <a:r>
              <a:rPr lang="en-US" dirty="0"/>
              <a:t>, 64, 128);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 (20, </a:t>
            </a:r>
            <a:r>
              <a:rPr lang="en-US" dirty="0">
                <a:highlight>
                  <a:srgbClr val="FFFF00"/>
                </a:highlight>
              </a:rPr>
              <a:t>50</a:t>
            </a:r>
            <a:r>
              <a:rPr lang="en-US" dirty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 layer depth (</a:t>
            </a:r>
            <a:r>
              <a:rPr lang="en-US" dirty="0">
                <a:highlight>
                  <a:srgbClr val="FFFF00"/>
                </a:highlight>
              </a:rPr>
              <a:t>32, 64 </a:t>
            </a:r>
            <a:r>
              <a:rPr lang="en-US" dirty="0"/>
              <a:t>or 128);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size (</a:t>
            </a:r>
            <a:r>
              <a:rPr lang="en-US" dirty="0">
                <a:highlight>
                  <a:srgbClr val="FFFF00"/>
                </a:highlight>
              </a:rPr>
              <a:t>3x3, </a:t>
            </a:r>
            <a:r>
              <a:rPr lang="en-US" dirty="0"/>
              <a:t>5x5 or 7x7);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 size (</a:t>
            </a:r>
            <a:r>
              <a:rPr lang="en-US" dirty="0">
                <a:highlight>
                  <a:srgbClr val="FFFF00"/>
                </a:highlight>
              </a:rPr>
              <a:t>2x2</a:t>
            </a:r>
            <a:r>
              <a:rPr lang="en-US" dirty="0"/>
              <a:t> or 4x4);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(uniform(0, 1));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Aviation (</a:t>
            </a:r>
            <a:r>
              <a:rPr lang="en-US" dirty="0" err="1">
                <a:highlight>
                  <a:srgbClr val="FFFF00"/>
                </a:highlight>
              </a:rPr>
              <a:t>ReLu</a:t>
            </a:r>
            <a:r>
              <a:rPr lang="en-US" dirty="0"/>
              <a:t> or Tanh);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 (</a:t>
            </a:r>
            <a:r>
              <a:rPr lang="en-US" dirty="0" err="1">
                <a:highlight>
                  <a:srgbClr val="FFFF00"/>
                </a:highlight>
              </a:rPr>
              <a:t>adam</a:t>
            </a:r>
            <a:r>
              <a:rPr lang="en-US" dirty="0"/>
              <a:t>, </a:t>
            </a:r>
            <a:r>
              <a:rPr lang="en-US" dirty="0" err="1"/>
              <a:t>sgd</a:t>
            </a:r>
            <a:r>
              <a:rPr lang="en-US" dirty="0"/>
              <a:t> or user defined </a:t>
            </a:r>
            <a:r>
              <a:rPr lang="en-US" dirty="0" err="1"/>
              <a:t>RMSprop</a:t>
            </a:r>
            <a:r>
              <a:rPr lang="en-US" dirty="0"/>
              <a:t> with </a:t>
            </a:r>
            <a:r>
              <a:rPr lang="en-US" dirty="0" err="1"/>
              <a:t>learning_rate</a:t>
            </a:r>
            <a:r>
              <a:rPr lang="en-US" dirty="0"/>
              <a:t> &amp; decay)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FCAA4-B5BF-4A10-A71B-9E8E9107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51" y="1815006"/>
            <a:ext cx="2999806" cy="4288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AE872-7328-4922-A728-D7AA2FB37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31"/>
          <a:stretch/>
        </p:blipFill>
        <p:spPr>
          <a:xfrm>
            <a:off x="7170057" y="1958681"/>
            <a:ext cx="4601028" cy="3360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553CFF-5E40-410C-BB8C-449BA31CAE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 r="45380" b="-3474"/>
          <a:stretch/>
        </p:blipFill>
        <p:spPr>
          <a:xfrm>
            <a:off x="8373707" y="5418000"/>
            <a:ext cx="2571102" cy="292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08524-A853-4E88-97E5-2B6B7E6C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483"/>
          </a:xfrm>
        </p:spPr>
        <p:txBody>
          <a:bodyPr/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Deep CNN: VGG13</a:t>
            </a: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92BE-F9F2-46A5-89F7-7CD9D471C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940" y="1884037"/>
            <a:ext cx="6540847" cy="3746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A4DD-0DBB-4A89-AC04-8C1FE58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7EC-36E4-4708-ACFA-9FAAE7B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" y="365711"/>
            <a:ext cx="11082357" cy="1324483"/>
          </a:xfrm>
        </p:spPr>
        <p:txBody>
          <a:bodyPr>
            <a:normAutofit fontScale="90000"/>
          </a:bodyPr>
          <a:lstStyle/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      Heatmap of Test Set Result</a:t>
            </a:r>
            <a:b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US" sz="4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                                VGG13                                   vs.             Optimized Shallow CNN</a:t>
            </a:r>
            <a:endParaRPr lang="en-US" sz="5900" b="1" dirty="0">
              <a:solidFill>
                <a:schemeClr val="tx1">
                  <a:lumMod val="85000"/>
                  <a:lumOff val="15000"/>
                </a:schemeClr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pic>
        <p:nvPicPr>
          <p:cNvPr id="4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5AC84C62-F534-4766-B581-B7F344C6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3947A-96E8-4399-80C4-50F442945F76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2566B-0716-47C3-B738-11D3F68C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83" y="1611086"/>
            <a:ext cx="4997427" cy="50672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149AE8B-0930-4A96-9367-324E034F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2727" y="1602619"/>
            <a:ext cx="4997427" cy="509709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95BD8-BC2D-4669-B67E-68AB36A5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08282-9F8A-4D18-9331-48BD3F9B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12" y="2020333"/>
            <a:ext cx="5614025" cy="355985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76D33-2D64-4696-A247-F4D8F9799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5"/>
          <a:stretch/>
        </p:blipFill>
        <p:spPr>
          <a:xfrm>
            <a:off x="6418230" y="2020333"/>
            <a:ext cx="5441705" cy="355985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C3151D-1008-4340-9D29-DCC3947AB8E8}"/>
              </a:ext>
            </a:extLst>
          </p:cNvPr>
          <p:cNvSpPr/>
          <p:nvPr/>
        </p:nvSpPr>
        <p:spPr>
          <a:xfrm>
            <a:off x="2633134" y="4656667"/>
            <a:ext cx="2540000" cy="999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BFCD7-59BA-489C-BFD3-79655F439AFC}"/>
              </a:ext>
            </a:extLst>
          </p:cNvPr>
          <p:cNvSpPr/>
          <p:nvPr/>
        </p:nvSpPr>
        <p:spPr>
          <a:xfrm>
            <a:off x="8144934" y="4580467"/>
            <a:ext cx="2650692" cy="1075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46E482-ED4A-4444-A84C-55B69F83D86F}"/>
              </a:ext>
            </a:extLst>
          </p:cNvPr>
          <p:cNvSpPr txBox="1">
            <a:spLocks/>
          </p:cNvSpPr>
          <p:nvPr/>
        </p:nvSpPr>
        <p:spPr>
          <a:xfrm>
            <a:off x="877051" y="313267"/>
            <a:ext cx="11082357" cy="145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Classification Report</a:t>
            </a:r>
            <a:br>
              <a:rPr lang="en-US" sz="5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US" sz="4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                                </a:t>
            </a:r>
            <a:r>
              <a:rPr lang="en-US" sz="4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VGG13                                vs.                               Shallow CNN</a:t>
            </a:r>
            <a:endParaRPr lang="en-US" sz="5900" b="1" dirty="0">
              <a:solidFill>
                <a:schemeClr val="tx1">
                  <a:lumMod val="85000"/>
                  <a:lumOff val="15000"/>
                </a:schemeClr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pic>
        <p:nvPicPr>
          <p:cNvPr id="11" name="Picture 2" descr="Rice University Data Analytics and Visualization Boot Camp">
            <a:extLst>
              <a:ext uri="{FF2B5EF4-FFF2-40B4-BE49-F238E27FC236}">
                <a16:creationId xmlns:a16="http://schemas.microsoft.com/office/drawing/2014/main" id="{38CA6976-6A5A-4A4D-86E0-9EA37452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01" y="179639"/>
            <a:ext cx="13080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E92C31-2466-4942-A14E-764E42F0C450}"/>
              </a:ext>
            </a:extLst>
          </p:cNvPr>
          <p:cNvSpPr txBox="1"/>
          <p:nvPr/>
        </p:nvSpPr>
        <p:spPr>
          <a:xfrm>
            <a:off x="8804988" y="179639"/>
            <a:ext cx="3387012" cy="382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University Data Camp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78DE9-FDD5-423E-90DE-4A73A24F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D35-4D46-4C90-A039-ECA324C19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833</TotalTime>
  <Words>476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Aldhabi</vt:lpstr>
      <vt:lpstr>Arial</vt:lpstr>
      <vt:lpstr>Calibri</vt:lpstr>
      <vt:lpstr>Calibri Light</vt:lpstr>
      <vt:lpstr>Times New Roman</vt:lpstr>
      <vt:lpstr>Wingdings</vt:lpstr>
      <vt:lpstr>Retrospect</vt:lpstr>
      <vt:lpstr>Machine Learning in Image Recognition:  CIFAR10 Application</vt:lpstr>
      <vt:lpstr>CIFAR10 Dataset Introduction</vt:lpstr>
      <vt:lpstr>Overview: CNN Modeling Concept</vt:lpstr>
      <vt:lpstr>Modeling Process</vt:lpstr>
      <vt:lpstr>Shallow CNN</vt:lpstr>
      <vt:lpstr>Hyperas Tuning of  Shallow CNN</vt:lpstr>
      <vt:lpstr>Deep CNN: VGG13</vt:lpstr>
      <vt:lpstr>       Heatmap of Test Set Result                                  VGG13                                   vs.             Optimized Shallow CNN</vt:lpstr>
      <vt:lpstr>PowerPoint Presentation</vt:lpstr>
      <vt:lpstr>VGG13 Limitation &amp;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Image Recognition:  CIFAR10 Application</dc:title>
  <dc:creator>Guan, Amy Xiaorui</dc:creator>
  <cp:lastModifiedBy>Guan, Amy Xiaorui</cp:lastModifiedBy>
  <cp:revision>33</cp:revision>
  <dcterms:created xsi:type="dcterms:W3CDTF">2020-10-19T19:24:54Z</dcterms:created>
  <dcterms:modified xsi:type="dcterms:W3CDTF">2020-10-20T22:34:20Z</dcterms:modified>
</cp:coreProperties>
</file>