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notesMasterIdLst>
    <p:notesMasterId r:id="rId36"/>
  </p:notesMasterIdLst>
  <p:handoutMasterIdLst>
    <p:handoutMasterId r:id="rId37"/>
  </p:handoutMasterIdLst>
  <p:sldIdLst>
    <p:sldId id="554" r:id="rId2"/>
    <p:sldId id="544" r:id="rId3"/>
    <p:sldId id="563" r:id="rId4"/>
    <p:sldId id="510" r:id="rId5"/>
    <p:sldId id="564" r:id="rId6"/>
    <p:sldId id="511" r:id="rId7"/>
    <p:sldId id="524" r:id="rId8"/>
    <p:sldId id="525" r:id="rId9"/>
    <p:sldId id="565" r:id="rId10"/>
    <p:sldId id="526" r:id="rId11"/>
    <p:sldId id="527" r:id="rId12"/>
    <p:sldId id="538" r:id="rId13"/>
    <p:sldId id="566" r:id="rId14"/>
    <p:sldId id="539" r:id="rId15"/>
    <p:sldId id="546" r:id="rId16"/>
    <p:sldId id="573" r:id="rId17"/>
    <p:sldId id="531" r:id="rId18"/>
    <p:sldId id="533" r:id="rId19"/>
    <p:sldId id="540" r:id="rId20"/>
    <p:sldId id="570" r:id="rId21"/>
    <p:sldId id="571" r:id="rId22"/>
    <p:sldId id="572" r:id="rId23"/>
    <p:sldId id="541" r:id="rId24"/>
    <p:sldId id="542" r:id="rId25"/>
    <p:sldId id="569" r:id="rId26"/>
    <p:sldId id="536" r:id="rId27"/>
    <p:sldId id="552" r:id="rId28"/>
    <p:sldId id="567" r:id="rId29"/>
    <p:sldId id="555" r:id="rId30"/>
    <p:sldId id="556" r:id="rId31"/>
    <p:sldId id="568" r:id="rId32"/>
    <p:sldId id="537" r:id="rId33"/>
    <p:sldId id="574" r:id="rId34"/>
    <p:sldId id="469" r:id="rId35"/>
  </p:sldIdLst>
  <p:sldSz cx="9144000" cy="6858000" type="screen4x3"/>
  <p:notesSz cx="6797675" cy="9929813"/>
  <p:custDataLst>
    <p:tags r:id="rId38"/>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68BCC0-013C-4A55-BFD0-164E34F09380}">
          <p14:sldIdLst>
            <p14:sldId id="554"/>
            <p14:sldId id="544"/>
          </p14:sldIdLst>
        </p14:section>
        <p14:section name="无标题节" id="{4575D318-0FFB-43EC-8579-986EC3A6BD3E}">
          <p14:sldIdLst>
            <p14:sldId id="563"/>
            <p14:sldId id="510"/>
          </p14:sldIdLst>
        </p14:section>
        <p14:section name="无标题节" id="{881FC8F3-93D2-4F72-9CEA-38965957BCFC}">
          <p14:sldIdLst>
            <p14:sldId id="564"/>
            <p14:sldId id="511"/>
            <p14:sldId id="524"/>
            <p14:sldId id="525"/>
          </p14:sldIdLst>
        </p14:section>
        <p14:section name="无标题节" id="{01970637-E038-4EFD-87B9-2B45F31E8707}">
          <p14:sldIdLst>
            <p14:sldId id="565"/>
            <p14:sldId id="526"/>
            <p14:sldId id="527"/>
            <p14:sldId id="538"/>
          </p14:sldIdLst>
        </p14:section>
        <p14:section name="无标题节" id="{5A82F263-48D3-4394-B681-2D556875E59A}">
          <p14:sldIdLst>
            <p14:sldId id="566"/>
            <p14:sldId id="539"/>
            <p14:sldId id="546"/>
            <p14:sldId id="573"/>
            <p14:sldId id="531"/>
            <p14:sldId id="533"/>
            <p14:sldId id="540"/>
            <p14:sldId id="570"/>
            <p14:sldId id="571"/>
            <p14:sldId id="572"/>
            <p14:sldId id="541"/>
            <p14:sldId id="542"/>
            <p14:sldId id="569"/>
            <p14:sldId id="536"/>
            <p14:sldId id="552"/>
          </p14:sldIdLst>
        </p14:section>
        <p14:section name="无标题节" id="{5A0849E1-CDE9-46F9-A618-D012832271C8}">
          <p14:sldIdLst>
            <p14:sldId id="567"/>
            <p14:sldId id="555"/>
            <p14:sldId id="556"/>
          </p14:sldIdLst>
        </p14:section>
        <p14:section name="无标题节" id="{3B09CD65-9FE3-4E72-96A0-2506462BE7DE}">
          <p14:sldIdLst>
            <p14:sldId id="568"/>
            <p14:sldId id="537"/>
            <p14:sldId id="574"/>
            <p14:sldId id="4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1">
          <p15:clr>
            <a:srgbClr val="A4A3A4"/>
          </p15:clr>
        </p15:guide>
        <p15:guide id="4" orient="horz" pos="680">
          <p15:clr>
            <a:srgbClr val="A4A3A4"/>
          </p15:clr>
        </p15:guide>
        <p15:guide id="5" orient="horz" pos="2927">
          <p15:clr>
            <a:srgbClr val="A4A3A4"/>
          </p15:clr>
        </p15:guide>
        <p15:guide id="6" pos="2875">
          <p15:clr>
            <a:srgbClr val="A4A3A4"/>
          </p15:clr>
        </p15:guide>
        <p15:guide id="7" pos="373">
          <p15:clr>
            <a:srgbClr val="A4A3A4"/>
          </p15:clr>
        </p15:guide>
        <p15:guide id="8" pos="5385">
          <p15:clr>
            <a:srgbClr val="A4A3A4"/>
          </p15:clr>
        </p15:guide>
        <p15:guide id="9" orient="horz" pos="2880">
          <p15:clr>
            <a:srgbClr val="A4A3A4"/>
          </p15:clr>
        </p15:guide>
        <p15:guide id="10" orient="horz" pos="2161">
          <p15:clr>
            <a:srgbClr val="A4A3A4"/>
          </p15:clr>
        </p15:guide>
        <p15:guide id="11" orient="horz" pos="907">
          <p15:clr>
            <a:srgbClr val="A4A3A4"/>
          </p15:clr>
        </p15:guide>
        <p15:guide id="12" orient="horz" pos="3902">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71F65"/>
    <a:srgbClr val="47A873"/>
    <a:srgbClr val="F4F4F5"/>
    <a:srgbClr val="BFBFBF"/>
    <a:srgbClr val="909090"/>
    <a:srgbClr val="F39700"/>
    <a:srgbClr val="454545"/>
    <a:srgbClr val="FF860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5572" autoAdjust="0"/>
  </p:normalViewPr>
  <p:slideViewPr>
    <p:cSldViewPr snapToGrid="0" snapToObjects="1">
      <p:cViewPr varScale="1">
        <p:scale>
          <a:sx n="83" d="100"/>
          <a:sy n="83" d="100"/>
        </p:scale>
        <p:origin x="1614" y="84"/>
      </p:cViewPr>
      <p:guideLst>
        <p:guide orient="horz" pos="2160"/>
        <p:guide pos="3840"/>
        <p:guide orient="horz" pos="1621"/>
        <p:guide orient="horz" pos="680"/>
        <p:guide orient="horz" pos="2927"/>
        <p:guide pos="2875"/>
        <p:guide pos="373"/>
        <p:guide pos="5385"/>
        <p:guide orient="horz" pos="2880"/>
        <p:guide orient="horz" pos="2161"/>
        <p:guide orient="horz" pos="907"/>
        <p:guide orient="horz" pos="3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1" d="100"/>
          <a:sy n="61" d="100"/>
        </p:scale>
        <p:origin x="3378"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2019/5/18</a:t>
            </a:fld>
            <a:endParaRPr kumimoji="1"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6661"/>
            <a:ext cx="5438140" cy="4468416"/>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sldNum="0"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243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473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70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8960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3984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7473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834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9312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168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9040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564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950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3974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1131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586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1881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3139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8021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2507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157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29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7577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785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83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66660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5988" y="744538"/>
            <a:ext cx="4965700" cy="37242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29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Tree>
    <p:extLst>
      <p:ext uri="{BB962C8B-B14F-4D97-AF65-F5344CB8AC3E}">
        <p14:creationId xmlns:p14="http://schemas.microsoft.com/office/powerpoint/2010/main" val="13713392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6"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Tree>
    <p:extLst>
      <p:ext uri="{BB962C8B-B14F-4D97-AF65-F5344CB8AC3E}">
        <p14:creationId xmlns:p14="http://schemas.microsoft.com/office/powerpoint/2010/main" val="33928027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17000" r="-17000"/>
          </a:stretch>
        </a:blip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3" name="灯片编号占位符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D435-DBDC-4E1A-988A-10A7D498C6DB}" type="slidenum">
              <a:rPr lang="zh-CN" altLang="en-US" smtClean="0"/>
              <a:pPr/>
              <a:t>‹#›</a:t>
            </a:fld>
            <a:r>
              <a:rPr lang="en-US" altLang="zh-CN" dirty="0" smtClean="0"/>
              <a:t>/20</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1742079579"/>
      </p:ext>
    </p:extLst>
  </p:cSld>
  <p:clrMap bg1="lt1" tx1="dk1" bg2="lt2" tx2="dk2" accent1="accent1" accent2="accent2" accent3="accent3" accent4="accent4" accent5="accent5" accent6="accent6" hlink="hlink" folHlink="folHlink"/>
  <p:sldLayoutIdLst>
    <p:sldLayoutId id="2147483718" r:id="rId1"/>
    <p:sldLayoutId id="2147483725" r:id="rId2"/>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42581" y="3687464"/>
            <a:ext cx="2159887" cy="284693"/>
          </a:xfrm>
          <a:prstGeom prst="rect">
            <a:avLst/>
          </a:prstGeom>
        </p:spPr>
        <p:txBody>
          <a:bodyPr wrap="none" lIns="68580" tIns="34290" rIns="68580" bIns="34290">
            <a:spAutoFit/>
          </a:bodyPr>
          <a:lstStyle/>
          <a:p>
            <a:r>
              <a:rPr kumimoji="1" lang="zh-CN" altLang="en-US" b="1" smtClean="0">
                <a:solidFill>
                  <a:srgbClr val="071F65"/>
                </a:solidFill>
                <a:latin typeface="微软雅黑" panose="020B0503020204020204" pitchFamily="34" charset="-122"/>
                <a:ea typeface="微软雅黑" panose="020B0503020204020204" pitchFamily="34" charset="-122"/>
                <a:cs typeface="微软雅黑"/>
              </a:rPr>
              <a:t>学   号</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a:rPr>
              <a:t>：</a:t>
            </a:r>
            <a:r>
              <a:rPr kumimoji="1" lang="en-US" altLang="zh-CN" b="1" dirty="0" smtClean="0">
                <a:solidFill>
                  <a:srgbClr val="071F65"/>
                </a:solidFill>
                <a:latin typeface="微软雅黑" panose="020B0503020204020204" pitchFamily="34" charset="-122"/>
                <a:ea typeface="微软雅黑" panose="020B0503020204020204" pitchFamily="34" charset="-122"/>
                <a:cs typeface="微软雅黑"/>
              </a:rPr>
              <a:t>S20173111568</a:t>
            </a:r>
            <a:endParaRPr kumimoji="1" lang="en-US" altLang="zh-CN" b="1" dirty="0">
              <a:latin typeface="微软雅黑" panose="020B0503020204020204" pitchFamily="34" charset="-122"/>
              <a:ea typeface="微软雅黑" panose="020B0503020204020204" pitchFamily="34" charset="-122"/>
              <a:cs typeface="微软雅黑"/>
            </a:endParaRPr>
          </a:p>
        </p:txBody>
      </p:sp>
      <p:sp>
        <p:nvSpPr>
          <p:cNvPr id="23" name="矩形 22"/>
          <p:cNvSpPr/>
          <p:nvPr/>
        </p:nvSpPr>
        <p:spPr>
          <a:xfrm>
            <a:off x="2458990" y="2537836"/>
            <a:ext cx="6685009" cy="931024"/>
          </a:xfrm>
          <a:prstGeom prst="rect">
            <a:avLst/>
          </a:prstGeom>
        </p:spPr>
        <p:txBody>
          <a:bodyPr wrap="square" lIns="68580" tIns="34290" rIns="68580" bIns="34290">
            <a:spAutoFit/>
          </a:bodyPr>
          <a:lstStyle/>
          <a:p>
            <a:r>
              <a:rPr lang="zh-CN" altLang="en-US" sz="2800" b="1" dirty="0" smtClean="0">
                <a:solidFill>
                  <a:srgbClr val="071F65"/>
                </a:solidFill>
                <a:latin typeface="+mj-ea"/>
              </a:rPr>
              <a:t>我国粮食单产</a:t>
            </a:r>
            <a:r>
              <a:rPr lang="zh-CN" altLang="en-US" sz="2800" b="1" dirty="0" smtClean="0">
                <a:solidFill>
                  <a:srgbClr val="071F65"/>
                </a:solidFill>
                <a:latin typeface="+mj-ea"/>
                <a:ea typeface="+mj-ea"/>
              </a:rPr>
              <a:t>与</a:t>
            </a:r>
            <a:r>
              <a:rPr lang="zh-CN" altLang="en-US" sz="2800" b="1" dirty="0">
                <a:solidFill>
                  <a:srgbClr val="071F65"/>
                </a:solidFill>
                <a:latin typeface="+mj-ea"/>
              </a:rPr>
              <a:t>农地经营</a:t>
            </a:r>
            <a:r>
              <a:rPr lang="zh-CN" altLang="en-US" sz="2800" b="1" dirty="0" smtClean="0">
                <a:solidFill>
                  <a:srgbClr val="071F65"/>
                </a:solidFill>
                <a:latin typeface="+mj-ea"/>
              </a:rPr>
              <a:t>规模</a:t>
            </a:r>
            <a:endParaRPr lang="en-US" altLang="zh-CN" sz="2800" b="1" dirty="0" smtClean="0">
              <a:solidFill>
                <a:srgbClr val="071F65"/>
              </a:solidFill>
              <a:latin typeface="+mj-ea"/>
            </a:endParaRPr>
          </a:p>
          <a:p>
            <a:r>
              <a:rPr lang="zh-CN" altLang="en-US" sz="2800" b="1" dirty="0" smtClean="0">
                <a:solidFill>
                  <a:srgbClr val="071F65"/>
                </a:solidFill>
                <a:latin typeface="+mj-ea"/>
                <a:ea typeface="+mj-ea"/>
              </a:rPr>
              <a:t>关系的实证研究</a:t>
            </a:r>
            <a:endParaRPr lang="zh-CN" altLang="en-US" sz="2800" b="1" dirty="0">
              <a:solidFill>
                <a:srgbClr val="071F65"/>
              </a:solidFill>
              <a:latin typeface="+mj-ea"/>
              <a:ea typeface="+mj-ea"/>
            </a:endParaRPr>
          </a:p>
        </p:txBody>
      </p:sp>
      <p:cxnSp>
        <p:nvCxnSpPr>
          <p:cNvPr id="24" name="直接连接符 23"/>
          <p:cNvCxnSpPr/>
          <p:nvPr/>
        </p:nvCxnSpPr>
        <p:spPr>
          <a:xfrm flipH="1">
            <a:off x="2542580" y="3465379"/>
            <a:ext cx="60438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2542580" y="4071156"/>
            <a:ext cx="1913024"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专   业：农业经济管理</a:t>
            </a:r>
            <a:endParaRPr kumimoji="1" lang="en-US" altLang="zh-CN" b="1" dirty="0">
              <a:solidFill>
                <a:srgbClr val="071F65"/>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868809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401205"/>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（一）研究目标</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）总体</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目标</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致力于探究不同种植制度下</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粮食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土地生产率</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的变化规律。</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）具体</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目标</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识别影响土地生产率的主要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因素。</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验证不同规模农户</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投入产出的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差异及变化规律，检验规模</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对土地生产率作用</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机制。</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检验不同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种植制度、不同</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粮食作物单产与</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规模关系的异同，谋求</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土地生产率与农地经营规模关系的经济学解释。</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lnSpc>
                <a:spcPts val="3000"/>
              </a:lnSpc>
              <a:spcBef>
                <a:spcPts val="600"/>
              </a:spcBef>
              <a:spcAft>
                <a:spcPts val="600"/>
              </a:spcAft>
              <a:buClr>
                <a:srgbClr val="071F65"/>
              </a:buClr>
              <a:buFont typeface="Arial" panose="020B0604020202020204" pitchFamily="34" charset="0"/>
              <a:buChar cha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282665512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5/22</a:t>
            </a:r>
            <a:endParaRPr lang="zh-CN" altLang="en-US" dirty="0"/>
          </a:p>
        </p:txBody>
      </p:sp>
    </p:spTree>
    <p:extLst>
      <p:ext uri="{BB962C8B-B14F-4D97-AF65-F5344CB8AC3E}">
        <p14:creationId xmlns:p14="http://schemas.microsoft.com/office/powerpoint/2010/main" val="404126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0" y="1048409"/>
            <a:ext cx="9144000" cy="400110"/>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（二）技术</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路线</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6"/>
          <p:cNvGrpSpPr/>
          <p:nvPr/>
        </p:nvGrpSpPr>
        <p:grpSpPr>
          <a:xfrm>
            <a:off x="899410" y="1720500"/>
            <a:ext cx="7778983" cy="4266354"/>
            <a:chOff x="-469205" y="0"/>
            <a:chExt cx="5966721" cy="3272395"/>
          </a:xfrm>
        </p:grpSpPr>
        <p:grpSp>
          <p:nvGrpSpPr>
            <p:cNvPr id="8" name="组合 7"/>
            <p:cNvGrpSpPr/>
            <p:nvPr/>
          </p:nvGrpSpPr>
          <p:grpSpPr>
            <a:xfrm>
              <a:off x="785004" y="0"/>
              <a:ext cx="2648309" cy="621102"/>
              <a:chOff x="0" y="0"/>
              <a:chExt cx="2648309" cy="621102"/>
            </a:xfrm>
          </p:grpSpPr>
          <p:sp>
            <p:nvSpPr>
              <p:cNvPr id="48" name="矩形 47"/>
              <p:cNvSpPr/>
              <p:nvPr/>
            </p:nvSpPr>
            <p:spPr>
              <a:xfrm>
                <a:off x="785003" y="0"/>
                <a:ext cx="1079500"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问题的提出</a:t>
                </a:r>
              </a:p>
            </p:txBody>
          </p:sp>
          <p:grpSp>
            <p:nvGrpSpPr>
              <p:cNvPr id="49" name="组合 48"/>
              <p:cNvGrpSpPr/>
              <p:nvPr/>
            </p:nvGrpSpPr>
            <p:grpSpPr>
              <a:xfrm>
                <a:off x="0" y="284672"/>
                <a:ext cx="2648309" cy="336430"/>
                <a:chOff x="0" y="0"/>
                <a:chExt cx="2648309" cy="336430"/>
              </a:xfrm>
            </p:grpSpPr>
            <p:cxnSp>
              <p:nvCxnSpPr>
                <p:cNvPr id="50" name="直接箭头连接符 49"/>
                <p:cNvCxnSpPr/>
                <p:nvPr/>
              </p:nvCxnSpPr>
              <p:spPr>
                <a:xfrm>
                  <a:off x="1319841" y="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a:xfrm>
                  <a:off x="0" y="120770"/>
                  <a:ext cx="2647027"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a:off x="0"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a:off x="2648309" y="120770"/>
                  <a:ext cx="0" cy="215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9" name="组合 8"/>
            <p:cNvGrpSpPr/>
            <p:nvPr/>
          </p:nvGrpSpPr>
          <p:grpSpPr>
            <a:xfrm>
              <a:off x="168758" y="612476"/>
              <a:ext cx="3800738" cy="609836"/>
              <a:chOff x="-115913" y="0"/>
              <a:chExt cx="3800738" cy="609836"/>
            </a:xfrm>
          </p:grpSpPr>
          <p:sp>
            <p:nvSpPr>
              <p:cNvPr id="40" name="矩形 39"/>
              <p:cNvSpPr/>
              <p:nvPr/>
            </p:nvSpPr>
            <p:spPr>
              <a:xfrm>
                <a:off x="1285336" y="8626"/>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理论准备</a:t>
                </a:r>
              </a:p>
            </p:txBody>
          </p:sp>
          <p:sp>
            <p:nvSpPr>
              <p:cNvPr id="41" name="矩形 40"/>
              <p:cNvSpPr/>
              <p:nvPr/>
            </p:nvSpPr>
            <p:spPr>
              <a:xfrm>
                <a:off x="-115913" y="0"/>
                <a:ext cx="1238085"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文献梳理归纳</a:t>
                </a:r>
              </a:p>
            </p:txBody>
          </p:sp>
          <p:sp>
            <p:nvSpPr>
              <p:cNvPr id="42" name="矩形 41"/>
              <p:cNvSpPr/>
              <p:nvPr/>
            </p:nvSpPr>
            <p:spPr>
              <a:xfrm>
                <a:off x="2604825" y="0"/>
                <a:ext cx="1080000" cy="287666"/>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资料准备</a:t>
                </a:r>
              </a:p>
            </p:txBody>
          </p:sp>
          <p:grpSp>
            <p:nvGrpSpPr>
              <p:cNvPr id="43" name="组合 42"/>
              <p:cNvGrpSpPr/>
              <p:nvPr/>
            </p:nvGrpSpPr>
            <p:grpSpPr>
              <a:xfrm>
                <a:off x="500333" y="293298"/>
                <a:ext cx="2648309" cy="316538"/>
                <a:chOff x="0" y="8627"/>
                <a:chExt cx="2648309" cy="333920"/>
              </a:xfrm>
            </p:grpSpPr>
            <p:cxnSp>
              <p:nvCxnSpPr>
                <p:cNvPr id="44" name="直接箭头连接符 43"/>
                <p:cNvCxnSpPr/>
                <p:nvPr/>
              </p:nvCxnSpPr>
              <p:spPr>
                <a:xfrm>
                  <a:off x="1319841" y="9100"/>
                  <a:ext cx="0" cy="33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0" y="129397"/>
                  <a:ext cx="2648309" cy="0"/>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0" y="8627"/>
                  <a:ext cx="0" cy="117787"/>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648309" y="8627"/>
                  <a:ext cx="0" cy="119452"/>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2" name="组合 11"/>
            <p:cNvGrpSpPr/>
            <p:nvPr/>
          </p:nvGrpSpPr>
          <p:grpSpPr>
            <a:xfrm>
              <a:off x="716873" y="1216325"/>
              <a:ext cx="2776173" cy="1239220"/>
              <a:chOff x="466707" y="0"/>
              <a:chExt cx="2776173" cy="1239220"/>
            </a:xfrm>
          </p:grpSpPr>
          <p:sp>
            <p:nvSpPr>
              <p:cNvPr id="26" name="矩形 25"/>
              <p:cNvSpPr/>
              <p:nvPr/>
            </p:nvSpPr>
            <p:spPr>
              <a:xfrm>
                <a:off x="466707" y="0"/>
                <a:ext cx="2776173" cy="288000"/>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altLang="en-US" sz="1800" dirty="0" smtClean="0">
                    <a:effectLst/>
                    <a:ea typeface="宋体" panose="02010600030101010101" pitchFamily="2" charset="-122"/>
                    <a:cs typeface="Times New Roman" panose="02020603050405020304" pitchFamily="18" charset="0"/>
                  </a:rPr>
                  <a:t>各规模农户生产的基本特征</a:t>
                </a:r>
                <a:endParaRPr lang="zh-CN" sz="1800" dirty="0">
                  <a:effectLst/>
                  <a:ea typeface="宋体" panose="02010600030101010101" pitchFamily="2" charset="-122"/>
                  <a:cs typeface="Times New Roman" panose="02020603050405020304" pitchFamily="18" charset="0"/>
                </a:endParaRPr>
              </a:p>
            </p:txBody>
          </p:sp>
          <p:cxnSp>
            <p:nvCxnSpPr>
              <p:cNvPr id="36" name="直接箭头连接符 35"/>
              <p:cNvCxnSpPr>
                <a:endCxn id="136" idx="0"/>
              </p:cNvCxnSpPr>
              <p:nvPr/>
            </p:nvCxnSpPr>
            <p:spPr>
              <a:xfrm flipH="1">
                <a:off x="1865634" y="293298"/>
                <a:ext cx="6298" cy="279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36" idx="2"/>
              </p:cNvCxnSpPr>
              <p:nvPr/>
            </p:nvCxnSpPr>
            <p:spPr>
              <a:xfrm flipH="1">
                <a:off x="1863305" y="861026"/>
                <a:ext cx="2329" cy="378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 name="组合 12"/>
            <p:cNvGrpSpPr/>
            <p:nvPr/>
          </p:nvGrpSpPr>
          <p:grpSpPr>
            <a:xfrm>
              <a:off x="-469205" y="2260729"/>
              <a:ext cx="5966721" cy="1011666"/>
              <a:chOff x="-469205" y="69619"/>
              <a:chExt cx="5966721" cy="1011666"/>
            </a:xfrm>
          </p:grpSpPr>
          <p:grpSp>
            <p:nvGrpSpPr>
              <p:cNvPr id="14" name="组合 13"/>
              <p:cNvGrpSpPr/>
              <p:nvPr/>
            </p:nvGrpSpPr>
            <p:grpSpPr>
              <a:xfrm>
                <a:off x="1536207" y="552090"/>
                <a:ext cx="1159186" cy="529195"/>
                <a:chOff x="-102812" y="0"/>
                <a:chExt cx="1159186" cy="529195"/>
              </a:xfrm>
            </p:grpSpPr>
            <p:sp>
              <p:nvSpPr>
                <p:cNvPr id="24" name="矩形 23"/>
                <p:cNvSpPr/>
                <p:nvPr/>
              </p:nvSpPr>
              <p:spPr>
                <a:xfrm>
                  <a:off x="-102812" y="241540"/>
                  <a:ext cx="1159186"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结论与建议</a:t>
                  </a:r>
                </a:p>
              </p:txBody>
            </p:sp>
            <p:cxnSp>
              <p:nvCxnSpPr>
                <p:cNvPr id="25" name="直接箭头连接符 24"/>
                <p:cNvCxnSpPr/>
                <p:nvPr/>
              </p:nvCxnSpPr>
              <p:spPr>
                <a:xfrm>
                  <a:off x="474453" y="0"/>
                  <a:ext cx="0" cy="238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组合 14"/>
              <p:cNvGrpSpPr/>
              <p:nvPr/>
            </p:nvGrpSpPr>
            <p:grpSpPr>
              <a:xfrm>
                <a:off x="-469205" y="92346"/>
                <a:ext cx="4092322" cy="672728"/>
                <a:chOff x="-357078" y="92467"/>
                <a:chExt cx="4092514" cy="673624"/>
              </a:xfrm>
            </p:grpSpPr>
            <p:sp>
              <p:nvSpPr>
                <p:cNvPr id="20" name="矩形 19"/>
                <p:cNvSpPr/>
                <p:nvPr/>
              </p:nvSpPr>
              <p:spPr>
                <a:xfrm>
                  <a:off x="722233" y="267418"/>
                  <a:ext cx="3013203" cy="2876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不同种植制度下粮食作物的实证研究</a:t>
                  </a:r>
                </a:p>
              </p:txBody>
            </p:sp>
            <p:sp>
              <p:nvSpPr>
                <p:cNvPr id="21" name="矩形 20"/>
                <p:cNvSpPr/>
                <p:nvPr/>
              </p:nvSpPr>
              <p:spPr>
                <a:xfrm>
                  <a:off x="-348324" y="92467"/>
                  <a:ext cx="978509"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数据处理</a:t>
                  </a:r>
                </a:p>
              </p:txBody>
            </p:sp>
            <p:sp>
              <p:nvSpPr>
                <p:cNvPr id="22" name="矩形 21"/>
                <p:cNvSpPr/>
                <p:nvPr/>
              </p:nvSpPr>
              <p:spPr>
                <a:xfrm>
                  <a:off x="-357078" y="478436"/>
                  <a:ext cx="987263" cy="287655"/>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指标选择</a:t>
                  </a:r>
                </a:p>
              </p:txBody>
            </p:sp>
            <p:sp>
              <p:nvSpPr>
                <p:cNvPr id="23" name="右大括号 22"/>
                <p:cNvSpPr/>
                <p:nvPr/>
              </p:nvSpPr>
              <p:spPr>
                <a:xfrm>
                  <a:off x="507774" y="206133"/>
                  <a:ext cx="180000" cy="414745"/>
                </a:xfrm>
                <a:prstGeom prst="righ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grpSp>
          <p:grpSp>
            <p:nvGrpSpPr>
              <p:cNvPr id="16" name="组合 15"/>
              <p:cNvGrpSpPr/>
              <p:nvPr/>
            </p:nvGrpSpPr>
            <p:grpSpPr>
              <a:xfrm>
                <a:off x="3660921" y="69619"/>
                <a:ext cx="1836595" cy="695455"/>
                <a:chOff x="115464" y="69619"/>
                <a:chExt cx="1836595" cy="695455"/>
              </a:xfrm>
            </p:grpSpPr>
            <p:sp>
              <p:nvSpPr>
                <p:cNvPr id="17" name="左大括号 16"/>
                <p:cNvSpPr/>
                <p:nvPr/>
              </p:nvSpPr>
              <p:spPr>
                <a:xfrm>
                  <a:off x="115464" y="199484"/>
                  <a:ext cx="180000" cy="41419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sp>
              <p:nvSpPr>
                <p:cNvPr id="18" name="矩形 17"/>
                <p:cNvSpPr/>
                <p:nvPr/>
              </p:nvSpPr>
              <p:spPr>
                <a:xfrm>
                  <a:off x="246474" y="477633"/>
                  <a:ext cx="1429218" cy="287441"/>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zh-CN" sz="1800" dirty="0" smtClean="0">
                      <a:effectLst/>
                      <a:ea typeface="宋体" panose="02010600030101010101" pitchFamily="2" charset="-122"/>
                      <a:cs typeface="Times New Roman" panose="02020603050405020304" pitchFamily="18" charset="0"/>
                    </a:rPr>
                    <a:t>产出</a:t>
                  </a:r>
                  <a:r>
                    <a:rPr lang="zh-CN" sz="1800" dirty="0">
                      <a:effectLst/>
                      <a:ea typeface="宋体" panose="02010600030101010101" pitchFamily="2" charset="-122"/>
                      <a:cs typeface="Times New Roman" panose="02020603050405020304" pitchFamily="18" charset="0"/>
                    </a:rPr>
                    <a:t>弹性测算</a:t>
                  </a:r>
                </a:p>
              </p:txBody>
            </p:sp>
            <p:sp>
              <p:nvSpPr>
                <p:cNvPr id="19" name="矩形 18"/>
                <p:cNvSpPr/>
                <p:nvPr/>
              </p:nvSpPr>
              <p:spPr>
                <a:xfrm>
                  <a:off x="228654" y="69619"/>
                  <a:ext cx="1723405" cy="287020"/>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zh-CN" sz="1800" dirty="0">
                      <a:effectLst/>
                      <a:ea typeface="宋体" panose="02010600030101010101" pitchFamily="2" charset="-122"/>
                      <a:cs typeface="Times New Roman" panose="02020603050405020304" pitchFamily="18" charset="0"/>
                    </a:rPr>
                    <a:t>要素与规模回归分析</a:t>
                  </a:r>
                </a:p>
              </p:txBody>
            </p:sp>
          </p:grpSp>
        </p:grpSp>
      </p:grpSp>
      <p:sp>
        <p:nvSpPr>
          <p:cNvPr id="2" name="灯片编号占位符 1"/>
          <p:cNvSpPr>
            <a:spLocks noGrp="1"/>
          </p:cNvSpPr>
          <p:nvPr>
            <p:ph type="sldNum" sz="quarter" idx="4"/>
          </p:nvPr>
        </p:nvSpPr>
        <p:spPr/>
        <p:txBody>
          <a:bodyPr/>
          <a:lstStyle/>
          <a:p>
            <a:r>
              <a:rPr lang="en-US" altLang="zh-CN" dirty="0" smtClean="0"/>
              <a:t>6/22</a:t>
            </a:r>
            <a:endParaRPr lang="zh-CN" altLang="en-US" dirty="0"/>
          </a:p>
        </p:txBody>
      </p:sp>
      <p:sp>
        <p:nvSpPr>
          <p:cNvPr id="54" name="矩形 53"/>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55" name="表格 54"/>
          <p:cNvGraphicFramePr>
            <a:graphicFrameLocks noGrp="1"/>
          </p:cNvGraphicFramePr>
          <p:nvPr>
            <p:extLst>
              <p:ext uri="{D42A27DB-BD31-4B8C-83A1-F6EECF244321}">
                <p14:modId xmlns:p14="http://schemas.microsoft.com/office/powerpoint/2010/main" val="19437833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56" name="流程图: 合并 55"/>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2459865" y="4053349"/>
            <a:ext cx="3619375" cy="375477"/>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0"/>
              </a:spcAft>
            </a:pPr>
            <a:r>
              <a:rPr lang="zh-CN" sz="1800" dirty="0">
                <a:effectLst/>
                <a:ea typeface="宋体" panose="02010600030101010101" pitchFamily="2" charset="-122"/>
                <a:cs typeface="Times New Roman" panose="02020603050405020304" pitchFamily="18" charset="0"/>
              </a:rPr>
              <a:t>规模对土地生产率的影响机制分析</a:t>
            </a:r>
          </a:p>
        </p:txBody>
      </p:sp>
      <p:sp>
        <p:nvSpPr>
          <p:cNvPr id="140" name="左大括号 139"/>
          <p:cNvSpPr/>
          <p:nvPr/>
        </p:nvSpPr>
        <p:spPr>
          <a:xfrm>
            <a:off x="6122396" y="3957910"/>
            <a:ext cx="234671" cy="540000"/>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800"/>
          </a:p>
        </p:txBody>
      </p:sp>
      <p:sp>
        <p:nvSpPr>
          <p:cNvPr id="141" name="矩形 140"/>
          <p:cNvSpPr/>
          <p:nvPr/>
        </p:nvSpPr>
        <p:spPr>
          <a:xfrm>
            <a:off x="6295972" y="4322784"/>
            <a:ext cx="1863312" cy="374749"/>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zh-CN" altLang="en-US" sz="1800" dirty="0" smtClean="0">
                <a:ea typeface="宋体" panose="02010600030101010101" pitchFamily="2" charset="-122"/>
                <a:cs typeface="Times New Roman" panose="02020603050405020304" pitchFamily="18" charset="0"/>
              </a:rPr>
              <a:t>要素效应</a:t>
            </a:r>
            <a:endParaRPr lang="zh-CN" sz="1800" dirty="0">
              <a:effectLst/>
              <a:ea typeface="宋体" panose="02010600030101010101" pitchFamily="2" charset="-122"/>
              <a:cs typeface="Times New Roman" panose="02020603050405020304" pitchFamily="18" charset="0"/>
            </a:endParaRPr>
          </a:p>
        </p:txBody>
      </p:sp>
      <p:sp>
        <p:nvSpPr>
          <p:cNvPr id="142" name="矩形 141"/>
          <p:cNvSpPr/>
          <p:nvPr/>
        </p:nvSpPr>
        <p:spPr>
          <a:xfrm>
            <a:off x="6295972" y="3748961"/>
            <a:ext cx="2246852" cy="374200"/>
          </a:xfrm>
          <a:prstGeom prst="rect">
            <a:avLst/>
          </a:prstGeom>
          <a:noFill/>
          <a:ln w="12700">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zh-CN" altLang="en-US" sz="1800" b="1" dirty="0" smtClean="0">
                <a:ea typeface="宋体" panose="02010600030101010101" pitchFamily="2" charset="-122"/>
                <a:cs typeface="Times New Roman" panose="02020603050405020304" pitchFamily="18" charset="0"/>
              </a:rPr>
              <a:t>规模效应</a:t>
            </a:r>
            <a:endParaRPr lang="zh-CN" sz="1800" b="1"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3598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 name="矩形 53"/>
              <p:cNvSpPr/>
              <p:nvPr/>
            </p:nvSpPr>
            <p:spPr>
              <a:xfrm>
                <a:off x="92596" y="1048409"/>
                <a:ext cx="9051403" cy="4904548"/>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（三）理论基础</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整个论文以生产理论为基础，选择合适的生产函数，拟合农户的生产决策行为。以生产理论为依据，阐明规模变量对土地生产率的作用机理。生产函数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的一般形式：</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2400"/>
                  </a:spcBef>
                  <a:spcAft>
                    <a:spcPts val="2400"/>
                  </a:spcAft>
                  <a:buClr>
                    <a:srgbClr val="071F65"/>
                  </a:buClr>
                  <a:tabLst>
                    <a:tab pos="0" algn="l"/>
                    <a:tab pos="4320000" algn="ctr"/>
                    <a:tab pos="8640000" algn="r"/>
                  </a:tabLst>
                </a:pPr>
                <a:r>
                  <a:rPr lang="en-US" altLang="zh-CN" sz="2000" dirty="0">
                    <a:latin typeface="华文楷体" panose="02010600040101010101" pitchFamily="2" charset="-122"/>
                    <a:ea typeface="华文楷体" panose="02010600040101010101" pitchFamily="2" charset="-122"/>
                  </a:rPr>
                  <a:t>		</a:t>
                </a:r>
                <a14:m>
                  <m:oMath xmlns:m="http://schemas.openxmlformats.org/officeDocument/2006/math">
                    <m:r>
                      <a:rPr lang="en-US" altLang="zh-CN" sz="2000" i="1">
                        <a:latin typeface="Cambria Math" panose="02040503050406030204" pitchFamily="18" charset="0"/>
                      </a:rPr>
                      <m:t>𝑦</m:t>
                    </m:r>
                    <m:r>
                      <a:rPr lang="en-US" altLang="zh-CN" sz="2000">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𝐴</m:t>
                    </m:r>
                    <m:sSup>
                      <m:sSupPr>
                        <m:ctrlPr>
                          <a:rPr lang="zh-CN" altLang="zh-CN" sz="2000" i="1">
                            <a:latin typeface="Cambria Math" panose="02040503050406030204" pitchFamily="18" charset="0"/>
                          </a:rPr>
                        </m:ctrlPr>
                      </m:sSupPr>
                      <m:e>
                        <m:sSubSup>
                          <m:sSubSupPr>
                            <m:ctrlPr>
                              <a:rPr lang="zh-CN" altLang="zh-CN" sz="2000" i="1">
                                <a:latin typeface="Cambria Math" panose="02040503050406030204" pitchFamily="18" charset="0"/>
                              </a:rPr>
                            </m:ctrlPr>
                          </m:sSubSupPr>
                          <m:e>
                            <m:r>
                              <a:rPr lang="en-US" altLang="zh-CN" sz="2000">
                                <a:latin typeface="Cambria Math" panose="02040503050406030204" pitchFamily="18" charset="0"/>
                              </a:rPr>
                              <m:t>(</m:t>
                            </m:r>
                            <m:r>
                              <a:rPr lang="en-US" altLang="zh-CN" sz="2000" i="1">
                                <a:latin typeface="Cambria Math" panose="02040503050406030204" pitchFamily="18" charset="0"/>
                              </a:rPr>
                              <m:t>𝑎𝑥</m:t>
                            </m:r>
                          </m:e>
                          <m:sub>
                            <m:r>
                              <a:rPr lang="en-US" altLang="zh-CN" sz="2000" i="1">
                                <a:latin typeface="Cambria Math" panose="02040503050406030204" pitchFamily="18" charset="0"/>
                              </a:rPr>
                              <m:t>1</m:t>
                            </m:r>
                          </m:sub>
                          <m:sup>
                            <m:r>
                              <a:rPr lang="en-US" altLang="zh-CN" sz="2000" i="1">
                                <a:latin typeface="Cambria Math" panose="02040503050406030204" pitchFamily="18" charset="0"/>
                              </a:rPr>
                              <m:t>𝜌</m:t>
                            </m:r>
                          </m:sup>
                        </m:sSubSup>
                        <m:r>
                          <a:rPr lang="en-US" altLang="zh-CN" sz="2000" i="1">
                            <a:latin typeface="Cambria Math" panose="02040503050406030204" pitchFamily="18" charset="0"/>
                          </a:rPr>
                          <m:t>+(1−</m:t>
                        </m:r>
                        <m:r>
                          <a:rPr lang="en-US" altLang="zh-CN" sz="2000" i="1">
                            <a:latin typeface="Cambria Math" panose="02040503050406030204" pitchFamily="18" charset="0"/>
                          </a:rPr>
                          <m:t>𝑎</m:t>
                        </m:r>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up>
                            <m:r>
                              <a:rPr lang="en-US" altLang="zh-CN" sz="2000" i="1">
                                <a:latin typeface="Cambria Math" panose="02040503050406030204" pitchFamily="18" charset="0"/>
                              </a:rPr>
                              <m:t>𝜌</m:t>
                            </m:r>
                          </m:sup>
                        </m:sSubSup>
                        <m:r>
                          <a:rPr lang="en-US" altLang="zh-CN" sz="2000" i="1">
                            <a:latin typeface="Cambria Math" panose="02040503050406030204" pitchFamily="18" charset="0"/>
                          </a:rPr>
                          <m:t>)</m:t>
                        </m:r>
                      </m:e>
                      <m:sup>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𝜌</m:t>
                            </m:r>
                          </m:den>
                        </m:f>
                      </m:sup>
                    </m:sSup>
                  </m:oMath>
                </a14:m>
                <a:r>
                  <a:rPr lang="en-US" altLang="zh-CN" sz="2000" dirty="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a:t>
                </a:r>
                <a:r>
                  <a:rPr lang="zh-CN" altLang="zh-CN" sz="2000" dirty="0" smtClean="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indent="457200" algn="just">
                  <a:spcBef>
                    <a:spcPts val="600"/>
                  </a:spcBef>
                  <a:spcAft>
                    <a:spcPts val="600"/>
                  </a:spcAft>
                  <a:buClr>
                    <a:srgbClr val="071F65"/>
                  </a:buClr>
                  <a:tabLst>
                    <a:tab pos="0" algn="l"/>
                    <a:tab pos="4320000" algn="ctr"/>
                    <a:tab pos="8640000" algn="r"/>
                  </a:tabLst>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对</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取值，可以得到替代弹性不同类型的生产函数。</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对</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CES</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生产函数进行了一番改造，得到了超越对数生产函数。</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2400"/>
                  </a:spcBef>
                  <a:spcAft>
                    <a:spcPts val="2400"/>
                  </a:spcAft>
                  <a:buClr>
                    <a:srgbClr val="071F65"/>
                  </a:buClr>
                  <a:tabLst>
                    <a:tab pos="0" algn="l"/>
                    <a:tab pos="4320000" algn="ctr"/>
                    <a:tab pos="8640000" algn="r"/>
                  </a:tabLst>
                </a:pPr>
                <a:r>
                  <a:rPr lang="en-US" altLang="zh-CN" sz="2000" dirty="0">
                    <a:latin typeface="华文楷体" panose="02010600040101010101" pitchFamily="2" charset="-122"/>
                    <a:ea typeface="华文楷体" panose="02010600040101010101" pitchFamily="2" charset="-122"/>
                  </a:rPr>
                  <a:t>		</a:t>
                </a:r>
                <a14:m>
                  <m:oMath xmlns:m="http://schemas.openxmlformats.org/officeDocument/2006/math">
                    <m:r>
                      <m:rPr>
                        <m:sty m:val="p"/>
                      </m:rPr>
                      <a:rPr lang="en-US" altLang="zh-CN" sz="2000">
                        <a:latin typeface="Cambria Math" panose="02040503050406030204" pitchFamily="18" charset="0"/>
                      </a:rPr>
                      <m:t>ln</m:t>
                    </m:r>
                    <m:r>
                      <a:rPr lang="en-US" altLang="zh-CN" sz="2000">
                        <a:latin typeface="Cambria Math" panose="02040503050406030204" pitchFamily="18" charset="0"/>
                      </a:rPr>
                      <m:t>𝑦</m:t>
                    </m:r>
                    <m:r>
                      <a:rPr lang="en-US" altLang="zh-CN" sz="2000">
                        <a:latin typeface="Cambria Math" panose="02040503050406030204" pitchFamily="18" charset="0"/>
                      </a:rPr>
                      <m:t>=</m:t>
                    </m:r>
                    <m:r>
                      <m:rPr>
                        <m:sty m:val="p"/>
                      </m:rPr>
                      <a:rPr lang="en-US" altLang="zh-CN" sz="2000">
                        <a:latin typeface="Cambria Math" panose="02040503050406030204" pitchFamily="18" charset="0"/>
                      </a:rPr>
                      <m:t>ln</m:t>
                    </m:r>
                    <m:r>
                      <a:rPr lang="en-US" altLang="zh-CN" sz="2000">
                        <a:latin typeface="Cambria Math" panose="02040503050406030204" pitchFamily="18" charset="0"/>
                      </a:rPr>
                      <m:t>𝑓</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r>
                          <a:rPr lang="zh-CN" altLang="zh-CN" sz="2000" i="1">
                            <a:latin typeface="Cambria Math" panose="02040503050406030204" pitchFamily="18" charset="0"/>
                          </a:rPr>
                          <m:t> </m:t>
                        </m:r>
                      </m:e>
                    </m:d>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0</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sub>
                            </m:sSub>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𝑖𝑖</m:t>
                                    </m:r>
                                  </m:sub>
                                </m:sSub>
                              </m:e>
                            </m:acc>
                            <m:sSup>
                              <m:sSupPr>
                                <m:ctrlPr>
                                  <a:rPr lang="zh-CN" altLang="zh-CN" sz="2000" i="1">
                                    <a:latin typeface="Cambria Math" panose="02040503050406030204" pitchFamily="18" charset="0"/>
                                  </a:rPr>
                                </m:ctrlPr>
                              </m:sSupPr>
                              <m:e>
                                <m:r>
                                  <a:rPr lang="en-US" altLang="zh-CN" sz="2000">
                                    <a:latin typeface="Cambria Math" panose="02040503050406030204" pitchFamily="18" charset="0"/>
                                  </a:rPr>
                                  <m:t>(</m:t>
                                </m:r>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a:rPr lang="en-US" altLang="zh-CN" sz="2000">
                                    <a:latin typeface="Cambria Math" panose="02040503050406030204" pitchFamily="18" charset="0"/>
                                  </a:rPr>
                                  <m:t>)</m:t>
                                </m:r>
                              </m:e>
                              <m:sup>
                                <m:r>
                                  <a:rPr lang="en-US" altLang="zh-CN" sz="2000">
                                    <a:latin typeface="Cambria Math" panose="02040503050406030204" pitchFamily="18" charset="0"/>
                                  </a:rPr>
                                  <m:t>2</m:t>
                                </m:r>
                              </m:sup>
                            </m:sSup>
                            <m:r>
                              <a:rPr lang="en-US" altLang="zh-CN" sz="2000">
                                <a:latin typeface="Cambria Math" panose="02040503050406030204" pitchFamily="18" charset="0"/>
                              </a:rPr>
                              <m:t>+</m:t>
                            </m:r>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𝑖</m:t>
                            </m:r>
                            <m:r>
                              <a:rPr lang="en-US" altLang="zh-CN" sz="2000">
                                <a:latin typeface="Cambria Math" panose="02040503050406030204" pitchFamily="18" charset="0"/>
                              </a:rPr>
                              <m:t>&lt;</m:t>
                            </m:r>
                            <m:r>
                              <a:rPr lang="en-US" altLang="zh-CN" sz="2000">
                                <a:latin typeface="Cambria Math" panose="02040503050406030204" pitchFamily="18" charset="0"/>
                              </a:rPr>
                              <m:t>𝑗</m:t>
                            </m:r>
                          </m:sub>
                        </m:sSub>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a:latin typeface="Cambria Math" panose="02040503050406030204" pitchFamily="18" charset="0"/>
                              </a:rPr>
                              <m:t>𝑗</m:t>
                            </m:r>
                          </m:sub>
                        </m:sSub>
                        <m:r>
                          <a:rPr lang="en-US" altLang="zh-CN" sz="2000">
                            <a:latin typeface="Cambria Math" panose="02040503050406030204" pitchFamily="18" charset="0"/>
                          </a:rPr>
                          <m:t>𝑎</m:t>
                        </m:r>
                      </m:e>
                      <m:sub>
                        <m:r>
                          <a:rPr lang="en-US" altLang="zh-CN" sz="2000">
                            <a:latin typeface="Cambria Math" panose="02040503050406030204" pitchFamily="18" charset="0"/>
                          </a:rPr>
                          <m:t>𝑖𝑗</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𝑥</m:t>
                        </m:r>
                      </m:e>
                      <m:sub>
                        <m:r>
                          <a:rPr lang="en-US" altLang="zh-CN" sz="2000">
                            <a:latin typeface="Cambria Math" panose="02040503050406030204" pitchFamily="18" charset="0"/>
                          </a:rPr>
                          <m:t>𝑗</m:t>
                        </m:r>
                      </m:sub>
                    </m:sSub>
                  </m:oMath>
                </a14:m>
                <a:r>
                  <a:rPr lang="en-US" altLang="zh-CN" sz="2000" dirty="0" smtClean="0">
                    <a:latin typeface="华文楷体" panose="02010600040101010101" pitchFamily="2" charset="-122"/>
                    <a:ea typeface="华文楷体" panose="02010600040101010101" pitchFamily="2" charset="-122"/>
                  </a:rPr>
                  <a:t>	</a:t>
                </a:r>
                <a:r>
                  <a:rPr lang="zh-CN" altLang="zh-CN"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algn="just">
                  <a:spcBef>
                    <a:spcPts val="1200"/>
                  </a:spcBef>
                  <a:spcAft>
                    <a:spcPts val="1200"/>
                  </a:spcAft>
                  <a:buClr>
                    <a:srgbClr val="071F65"/>
                  </a:buClr>
                  <a:tabLst>
                    <a:tab pos="0" algn="l"/>
                    <a:tab pos="4320000" algn="ctr"/>
                    <a:tab pos="8640000" algn="r"/>
                  </a:tabLst>
                </a:pP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4" name="矩形 53"/>
              <p:cNvSpPr>
                <a:spLocks noRot="1" noChangeAspect="1" noMove="1" noResize="1" noEditPoints="1" noAdjustHandles="1" noChangeArrowheads="1" noChangeShapeType="1" noTextEdit="1"/>
              </p:cNvSpPr>
              <p:nvPr/>
            </p:nvSpPr>
            <p:spPr>
              <a:xfrm>
                <a:off x="92596" y="1048409"/>
                <a:ext cx="9051403" cy="4904548"/>
              </a:xfrm>
              <a:prstGeom prst="rect">
                <a:avLst/>
              </a:prstGeom>
              <a:blipFill>
                <a:blip r:embed="rId3"/>
                <a:stretch>
                  <a:fillRect l="-673" t="-745" r="-741"/>
                </a:stretch>
              </a:blipFill>
            </p:spPr>
            <p:txBody>
              <a:bodyPr/>
              <a:lstStyle/>
              <a:p>
                <a:r>
                  <a:rPr lang="zh-CN" altLang="en-US">
                    <a:noFill/>
                  </a:rPr>
                  <a:t> </a:t>
                </a:r>
              </a:p>
            </p:txBody>
          </p:sp>
        </mc:Fallback>
      </mc:AlternateContent>
      <p:sp>
        <p:nvSpPr>
          <p:cNvPr id="2" name="灯片编号占位符 1"/>
          <p:cNvSpPr>
            <a:spLocks noGrp="1"/>
          </p:cNvSpPr>
          <p:nvPr>
            <p:ph type="sldNum" sz="quarter" idx="4"/>
          </p:nvPr>
        </p:nvSpPr>
        <p:spPr/>
        <p:txBody>
          <a:bodyPr/>
          <a:lstStyle/>
          <a:p>
            <a:r>
              <a:rPr lang="en-US" altLang="zh-CN" dirty="0" smtClean="0"/>
              <a:t>7/22</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9437833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314936">
                  <a:extLst>
                    <a:ext uri="{9D8B030D-6E8A-4147-A177-3AD203B41FA5}">
                      <a16:colId xmlns:a16="http://schemas.microsoft.com/office/drawing/2014/main" val="2603586595"/>
                    </a:ext>
                  </a:extLst>
                </a:gridCol>
                <a:gridCol w="1701479">
                  <a:extLst>
                    <a:ext uri="{9D8B030D-6E8A-4147-A177-3AD203B41FA5}">
                      <a16:colId xmlns:a16="http://schemas.microsoft.com/office/drawing/2014/main" val="2745346112"/>
                    </a:ext>
                  </a:extLst>
                </a:gridCol>
                <a:gridCol w="1319514">
                  <a:extLst>
                    <a:ext uri="{9D8B030D-6E8A-4147-A177-3AD203B41FA5}">
                      <a16:colId xmlns:a16="http://schemas.microsoft.com/office/drawing/2014/main" val="2906165216"/>
                    </a:ext>
                  </a:extLst>
                </a:gridCol>
                <a:gridCol w="1377387">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研究目标与技术路线</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331936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5938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04. </a:t>
            </a:r>
            <a:r>
              <a:rPr lang="zh-CN" altLang="en-US" sz="3500" b="1" dirty="0" smtClean="0">
                <a:solidFill>
                  <a:schemeClr val="bg1"/>
                </a:solidFill>
                <a:latin typeface="微软雅黑" panose="020B0503020204020204" pitchFamily="34" charset="-122"/>
                <a:ea typeface="微软雅黑" panose="020B0503020204020204" pitchFamily="34" charset="-122"/>
              </a:rPr>
              <a:t>研究内容与结果</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80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矩形 95"/>
              <p:cNvSpPr/>
              <p:nvPr/>
            </p:nvSpPr>
            <p:spPr>
              <a:xfrm>
                <a:off x="92596" y="1048409"/>
                <a:ext cx="9051403" cy="6093976"/>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（一）研究</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方案</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考虑到样本信息的稳定性，本研究选取的农户数据来自于</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2011-2015</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年全国</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农村固定</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观察点的数据，种植制度和粮食播种面积数据分别来自于中科院资源环境数据中心和国家统计局。</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种植制度与农作物</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的选择</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hlinkClick r:id="rId3" action="ppaction://hlinksldjump"/>
                  </a:rPr>
                  <a:t>一年一熟和一年两熟的种植制度。</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水稻、两熟区冬小麦、两熟区夏玉米和一熟区春玉米。</a:t>
                </a:r>
                <a:endParaRPr lang="en-US" altLang="zh-CN" sz="2000" i="1" dirty="0"/>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）规模变量引入形式构建</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indent="457200"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将</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面积变量</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以对数</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线性的</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形式</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引入，</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得到包含农地经营规模变量的农业生产函数</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。对数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线性组合能够模拟非对称</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的曲线关系，规模弹性更加灵活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latinLnBrk="1">
                  <a:spcBef>
                    <a:spcPts val="1200"/>
                  </a:spcBef>
                  <a:spcAft>
                    <a:spcPts val="1200"/>
                  </a:spcAft>
                  <a:tabLst>
                    <a:tab pos="0" algn="l"/>
                    <a:tab pos="4320000" algn="ctr"/>
                    <a:tab pos="8640000" algn="r"/>
                  </a:tabLst>
                </a:pPr>
                <a:r>
                  <a:rPr lang="en-US" altLang="zh-CN" sz="2000" i="1" dirty="0" smtClean="0">
                    <a:latin typeface="Cambria Math" panose="02040503050406030204" pitchFamily="18" charset="0"/>
                  </a:rPr>
                  <a:t>		</a:t>
                </a:r>
                <a14:m>
                  <m:oMath xmlns:m="http://schemas.openxmlformats.org/officeDocument/2006/math">
                    <m:r>
                      <m:rPr>
                        <m:sty m:val="p"/>
                      </m:rPr>
                      <a:rPr lang="en-US" altLang="zh-CN" sz="2000" i="1">
                        <a:latin typeface="Cambria Math" panose="02040503050406030204" pitchFamily="18" charset="0"/>
                      </a:rPr>
                      <m:t>ln</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i="1">
                            <a:solidFill>
                              <a:srgbClr val="FF0000"/>
                            </a:solidFill>
                            <a:latin typeface="Cambria Math" panose="02040503050406030204" pitchFamily="18" charset="0"/>
                          </a:rPr>
                          <m:t>1</m:t>
                        </m:r>
                      </m:sub>
                    </m:sSub>
                    <m:sSub>
                      <m:sSubPr>
                        <m:ctrlPr>
                          <a:rPr lang="zh-CN" altLang="zh-CN" sz="2000" i="1">
                            <a:solidFill>
                              <a:srgbClr val="FF0000"/>
                            </a:solidFill>
                            <a:latin typeface="Cambria Math" panose="02040503050406030204" pitchFamily="18" charset="0"/>
                          </a:rPr>
                        </m:ctrlPr>
                      </m:sSubPr>
                      <m:e>
                        <m:r>
                          <m:rPr>
                            <m:sty m:val="p"/>
                          </m:rPr>
                          <a:rPr lang="en-US" altLang="zh-CN" sz="2000" i="1">
                            <a:solidFill>
                              <a:srgbClr val="FF0000"/>
                            </a:solidFill>
                            <a:latin typeface="Cambria Math" panose="02040503050406030204" pitchFamily="18" charset="0"/>
                          </a:rPr>
                          <m:t>ln</m:t>
                        </m:r>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solidFill>
                          <a:srgbClr val="FF0000"/>
                        </a:solidFill>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i="1">
                            <a:solidFill>
                              <a:srgbClr val="FF0000"/>
                            </a:solidFill>
                            <a:latin typeface="Cambria Math" panose="02040503050406030204" pitchFamily="18" charset="0"/>
                          </a:rPr>
                          <m:t>2</m:t>
                        </m:r>
                      </m:sub>
                    </m:sSub>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latin typeface="Cambria Math" panose="02040503050406030204" pitchFamily="18" charset="0"/>
                      </a:rPr>
                      <m:t>+</m:t>
                    </m:r>
                    <m:r>
                      <m:rPr>
                        <m:sty m:val="p"/>
                      </m:rPr>
                      <a:rPr lang="en-US" altLang="zh-CN" sz="2000" i="1" dirty="0">
                        <a:latin typeface="Cambria Math" panose="02040503050406030204" pitchFamily="18" charset="0"/>
                        <a:ea typeface="华文楷体" panose="02010600040101010101" pitchFamily="2" charset="-122"/>
                      </a:rPr>
                      <m:t>f</m:t>
                    </m:r>
                    <m:d>
                      <m:dPr>
                        <m:ctrlPr>
                          <a:rPr lang="en-US" altLang="zh-CN" sz="2000" b="0" i="1" dirty="0" smtClean="0">
                            <a:latin typeface="Cambria Math" panose="02040503050406030204" pitchFamily="18" charset="0"/>
                            <a:ea typeface="华文楷体" panose="02010600040101010101" pitchFamily="2" charset="-122"/>
                          </a:rPr>
                        </m:ctrlPr>
                      </m:dPr>
                      <m:e>
                        <m:r>
                          <a:rPr lang="en-US" altLang="zh-CN" sz="2000" b="0" i="1" dirty="0" smtClean="0">
                            <a:latin typeface="Cambria Math" panose="02040503050406030204" pitchFamily="18" charset="0"/>
                            <a:ea typeface="华文楷体" panose="02010600040101010101" pitchFamily="2" charset="-122"/>
                          </a:rPr>
                          <m:t>𝑥</m:t>
                        </m:r>
                      </m:e>
                    </m:d>
                    <m:r>
                      <a:rPr lang="en-US" altLang="zh-CN" sz="2000" b="0" i="1" dirty="0" smtClean="0">
                        <a:latin typeface="Cambria Math" panose="02040503050406030204" pitchFamily="18" charset="0"/>
                        <a:ea typeface="华文楷体" panose="02010600040101010101" pitchFamily="2" charset="-122"/>
                      </a:rPr>
                      <m:t>+</m:t>
                    </m:r>
                    <m:sSub>
                      <m:sSubPr>
                        <m:ctrlPr>
                          <a:rPr lang="en-US" altLang="zh-CN" sz="2000" b="0" i="1" dirty="0" smtClean="0">
                            <a:latin typeface="Cambria Math" panose="02040503050406030204" pitchFamily="18" charset="0"/>
                            <a:ea typeface="华文楷体" panose="02010600040101010101" pitchFamily="2" charset="-122"/>
                          </a:rPr>
                        </m:ctrlPr>
                      </m:sSubPr>
                      <m:e>
                        <m:r>
                          <a:rPr lang="en-US" altLang="zh-CN" sz="2000" b="0" i="1" dirty="0" smtClean="0">
                            <a:latin typeface="Cambria Math" panose="02040503050406030204" pitchFamily="18" charset="0"/>
                            <a:ea typeface="华文楷体" panose="02010600040101010101" pitchFamily="2" charset="-122"/>
                          </a:rPr>
                          <m:t>𝑢</m:t>
                        </m:r>
                      </m:e>
                      <m:sub>
                        <m:r>
                          <a:rPr lang="en-US" altLang="zh-CN" sz="2000" b="0" i="1" dirty="0" smtClean="0">
                            <a:latin typeface="Cambria Math" panose="02040503050406030204" pitchFamily="18" charset="0"/>
                            <a:ea typeface="华文楷体" panose="02010600040101010101" pitchFamily="2" charset="-122"/>
                          </a:rPr>
                          <m:t>𝑖</m:t>
                        </m:r>
                      </m:sub>
                    </m:sSub>
                  </m:oMath>
                </a14:m>
                <a:r>
                  <a:rPr lang="en-US" altLang="zh-CN" sz="2000" dirty="0">
                    <a:latin typeface="华文楷体" panose="02010600040101010101" pitchFamily="2" charset="-122"/>
                    <a:ea typeface="华文楷体" panose="02010600040101010101" pitchFamily="2" charset="-122"/>
                  </a:rPr>
                  <a:t>			</a:t>
                </a:r>
              </a:p>
              <a:p>
                <a:pPr indent="457200" algn="just" latinLnBrk="1">
                  <a:spcBef>
                    <a:spcPts val="600"/>
                  </a:spcBef>
                  <a:spcAft>
                    <a:spcPts val="1200"/>
                  </a:spcAft>
                  <a:tabLst>
                    <a:tab pos="0" algn="l"/>
                    <a:tab pos="3600000" algn="l"/>
                    <a:tab pos="4320000" algn="l"/>
                    <a:tab pos="8640000" algn="r"/>
                  </a:tabLst>
                </a:pPr>
                <a:endParaRPr lang="en-US" altLang="zh-CN" sz="2000" i="1" dirty="0"/>
              </a:p>
              <a:p>
                <a:pPr algn="just">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6" name="矩形 95"/>
              <p:cNvSpPr>
                <a:spLocks noRot="1" noChangeAspect="1" noMove="1" noResize="1" noEditPoints="1" noAdjustHandles="1" noChangeArrowheads="1" noChangeShapeType="1" noTextEdit="1"/>
              </p:cNvSpPr>
              <p:nvPr/>
            </p:nvSpPr>
            <p:spPr>
              <a:xfrm>
                <a:off x="92596" y="1048409"/>
                <a:ext cx="9051403" cy="6093976"/>
              </a:xfrm>
              <a:prstGeom prst="rect">
                <a:avLst/>
              </a:prstGeom>
              <a:blipFill>
                <a:blip r:embed="rId4"/>
                <a:stretch>
                  <a:fillRect l="-673" t="-600" r="-741"/>
                </a:stretch>
              </a:blipFill>
            </p:spPr>
            <p:txBody>
              <a:bodyPr/>
              <a:lstStyle/>
              <a:p>
                <a:r>
                  <a:rPr lang="zh-CN" altLang="en-US">
                    <a:noFill/>
                  </a:rPr>
                  <a:t> </a:t>
                </a:r>
              </a:p>
            </p:txBody>
          </p:sp>
        </mc:Fallback>
      </mc:AlternateContent>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38957425"/>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hlinkClick r:id="rId5" action="ppaction://hlinksldjump"/>
          </p:cNvPr>
          <p:cNvSpPr txBox="1"/>
          <p:nvPr/>
        </p:nvSpPr>
        <p:spPr>
          <a:xfrm>
            <a:off x="8139515" y="5824997"/>
            <a:ext cx="877163" cy="416909"/>
          </a:xfrm>
          <a:prstGeom prst="rect">
            <a:avLst/>
          </a:prstGeom>
          <a:noFill/>
        </p:spPr>
        <p:txBody>
          <a:bodyPr wrap="none" rtlCol="0">
            <a:spAutoFit/>
          </a:bodyPr>
          <a:lstStyle/>
          <a:p>
            <a:pPr>
              <a:lnSpc>
                <a:spcPct val="130000"/>
              </a:lnSpc>
            </a:pPr>
            <a:r>
              <a:rPr lang="zh-CN" altLang="en-US" sz="1800" dirty="0" smtClean="0">
                <a:latin typeface="Arial" panose="020B0604020202020204" pitchFamily="34" charset="0"/>
                <a:ea typeface="微软雅黑" panose="020B0503020204020204" pitchFamily="34" charset="-122"/>
                <a:hlinkClick r:id="rId6" action="ppaction://hlinksldjump"/>
              </a:rPr>
              <a:t>下一页</a:t>
            </a:r>
            <a:endParaRPr lang="zh-CN" altLang="en-US" sz="1800" dirty="0" smtClean="0">
              <a:latin typeface="Arial" panose="020B0604020202020204" pitchFamily="34" charset="0"/>
              <a:ea typeface="微软雅黑" panose="020B0503020204020204" pitchFamily="34" charset="-122"/>
            </a:endParaRPr>
          </a:p>
        </p:txBody>
      </p:sp>
      <p:sp>
        <p:nvSpPr>
          <p:cNvPr id="2" name="灯片编号占位符 1"/>
          <p:cNvSpPr>
            <a:spLocks noGrp="1"/>
          </p:cNvSpPr>
          <p:nvPr>
            <p:ph type="sldNum" sz="quarter" idx="4"/>
          </p:nvPr>
        </p:nvSpPr>
        <p:spPr/>
        <p:txBody>
          <a:bodyPr/>
          <a:lstStyle/>
          <a:p>
            <a:r>
              <a:rPr lang="en-US" altLang="zh-CN" dirty="0" smtClean="0"/>
              <a:t>8/22</a:t>
            </a:r>
            <a:endParaRPr lang="zh-CN" altLang="en-US" dirty="0"/>
          </a:p>
        </p:txBody>
      </p:sp>
    </p:spTree>
    <p:extLst>
      <p:ext uri="{BB962C8B-B14F-4D97-AF65-F5344CB8AC3E}">
        <p14:creationId xmlns:p14="http://schemas.microsoft.com/office/powerpoint/2010/main" val="3997851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
            <a:ext cx="4556132" cy="3443589"/>
          </a:xfrm>
          <a:prstGeom prst="rect">
            <a:avLst/>
          </a:prstGeom>
        </p:spPr>
      </p:pic>
      <p:pic>
        <p:nvPicPr>
          <p:cNvPr id="3" name="图片 2"/>
          <p:cNvPicPr/>
          <p:nvPr/>
        </p:nvPicPr>
        <p:blipFill rotWithShape="1">
          <a:blip r:embed="rId3"/>
          <a:srcRect l="17240" t="16741" r="21988" b="9040"/>
          <a:stretch/>
        </p:blipFill>
        <p:spPr bwMode="auto">
          <a:xfrm>
            <a:off x="4556132" y="-1"/>
            <a:ext cx="4587868" cy="3443589"/>
          </a:xfrm>
          <a:prstGeom prst="rect">
            <a:avLst/>
          </a:prstGeom>
          <a:ln>
            <a:noFill/>
          </a:ln>
          <a:extLst>
            <a:ext uri="{53640926-AAD7-44D8-BBD7-CCE9431645EC}">
              <a14:shadowObscured xmlns:a14="http://schemas.microsoft.com/office/drawing/2010/main"/>
            </a:ext>
          </a:extLst>
        </p:spPr>
      </p:pic>
      <p:pic>
        <p:nvPicPr>
          <p:cNvPr id="4" name="图片 3"/>
          <p:cNvPicPr/>
          <p:nvPr/>
        </p:nvPicPr>
        <p:blipFill rotWithShape="1">
          <a:blip r:embed="rId4"/>
          <a:srcRect l="16899" t="15904" r="22159" b="9040"/>
          <a:stretch/>
        </p:blipFill>
        <p:spPr bwMode="auto">
          <a:xfrm>
            <a:off x="6770" y="3443589"/>
            <a:ext cx="4495599" cy="3414412"/>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5"/>
          <a:srcRect l="16388" t="16462" r="22158" b="9319"/>
          <a:stretch/>
        </p:blipFill>
        <p:spPr bwMode="auto">
          <a:xfrm>
            <a:off x="4497515" y="3443588"/>
            <a:ext cx="4646485" cy="34144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998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129495831"/>
              </p:ext>
            </p:extLst>
          </p:nvPr>
        </p:nvGraphicFramePr>
        <p:xfrm>
          <a:off x="1053295" y="1138035"/>
          <a:ext cx="7118432" cy="4320003"/>
        </p:xfrm>
        <a:graphic>
          <a:graphicData uri="http://schemas.openxmlformats.org/drawingml/2006/table">
            <a:tbl>
              <a:tblPr firstRow="1" firstCol="1" bandRow="1">
                <a:tableStyleId>{5C22544A-7EE6-4342-B048-85BDC9FD1C3A}</a:tableStyleId>
              </a:tblPr>
              <a:tblGrid>
                <a:gridCol w="1779608">
                  <a:extLst>
                    <a:ext uri="{9D8B030D-6E8A-4147-A177-3AD203B41FA5}">
                      <a16:colId xmlns:a16="http://schemas.microsoft.com/office/drawing/2014/main" val="104923437"/>
                    </a:ext>
                  </a:extLst>
                </a:gridCol>
                <a:gridCol w="1779608">
                  <a:extLst>
                    <a:ext uri="{9D8B030D-6E8A-4147-A177-3AD203B41FA5}">
                      <a16:colId xmlns:a16="http://schemas.microsoft.com/office/drawing/2014/main" val="4140678879"/>
                    </a:ext>
                  </a:extLst>
                </a:gridCol>
                <a:gridCol w="1779608">
                  <a:extLst>
                    <a:ext uri="{9D8B030D-6E8A-4147-A177-3AD203B41FA5}">
                      <a16:colId xmlns:a16="http://schemas.microsoft.com/office/drawing/2014/main" val="4112811575"/>
                    </a:ext>
                  </a:extLst>
                </a:gridCol>
                <a:gridCol w="1779608">
                  <a:extLst>
                    <a:ext uri="{9D8B030D-6E8A-4147-A177-3AD203B41FA5}">
                      <a16:colId xmlns:a16="http://schemas.microsoft.com/office/drawing/2014/main" val="1948164334"/>
                    </a:ext>
                  </a:extLst>
                </a:gridCol>
              </a:tblGrid>
              <a:tr h="420682">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农作物</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一熟区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二熟区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7970" algn="ctr">
                        <a:lnSpc>
                          <a:spcPct val="107000"/>
                        </a:lnSpc>
                        <a:spcAft>
                          <a:spcPts val="0"/>
                        </a:spcAft>
                      </a:pPr>
                      <a:r>
                        <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三熟区</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980414"/>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玉米</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37.2%</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26.4%</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5.9%</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2933235"/>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小麦</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34.3%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0386475"/>
                  </a:ext>
                </a:extLst>
              </a:tr>
              <a:tr h="325843">
                <a:tc>
                  <a:txBody>
                    <a:bodyPr/>
                    <a:lstStyle/>
                    <a:p>
                      <a:pPr indent="266700" algn="ctr">
                        <a:lnSpc>
                          <a:spcPct val="107000"/>
                        </a:lnSpc>
                        <a:spcAft>
                          <a:spcPts val="0"/>
                        </a:spcAft>
                      </a:pPr>
                      <a:r>
                        <a:rPr lang="zh-CN" sz="1800" b="0"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稻谷</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10.9%</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36.0%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7875054"/>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豆类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9.3%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1.9%</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9801600"/>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薯类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5.2%</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5.1%</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9765351"/>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油料</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6.7%</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6.5%</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5.4%</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8746805"/>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棉花</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3.2%</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1894447"/>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麻类</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0.1%</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3142584"/>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糖料</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0.5%</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8.6%</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4494192"/>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烟叶</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0.7%</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0.3%</a:t>
                      </a:r>
                      <a:endParaRPr lang="zh-CN" sz="18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0.7%</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2298022"/>
                  </a:ext>
                </a:extLst>
              </a:tr>
              <a:tr h="325843">
                <a:tc>
                  <a:txBody>
                    <a:bodyPr/>
                    <a:lstStyle/>
                    <a:p>
                      <a:pPr indent="266700" algn="ctr">
                        <a:lnSpc>
                          <a:spcPct val="107000"/>
                        </a:lnSpc>
                        <a:spcAft>
                          <a:spcPts val="0"/>
                        </a:spcAft>
                      </a:pPr>
                      <a:r>
                        <a:rPr lang="zh-CN" sz="18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蔬菜</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7.0%</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11.9%</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66700" algn="ctr">
                        <a:lnSpc>
                          <a:spcPct val="107000"/>
                        </a:lnSpc>
                        <a:spcAft>
                          <a:spcPts val="0"/>
                        </a:spcAft>
                      </a:pPr>
                      <a:r>
                        <a:rPr lang="en-US"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27.4%</a:t>
                      </a:r>
                      <a:endParaRPr lang="zh-CN" sz="18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941834"/>
                  </a:ext>
                </a:extLst>
              </a:tr>
              <a:tr h="315048">
                <a:tc gridSpan="4">
                  <a:txBody>
                    <a:bodyPr/>
                    <a:lstStyle/>
                    <a:p>
                      <a:pPr algn="just">
                        <a:lnSpc>
                          <a:spcPct val="107000"/>
                        </a:lnSpc>
                        <a:spcAft>
                          <a:spcPts val="0"/>
                        </a:spcAft>
                      </a:pPr>
                      <a:r>
                        <a:rPr lang="zh-CN" sz="1600" b="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数据来源：国家统计局。</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9996521"/>
                  </a:ext>
                </a:extLst>
              </a:tr>
            </a:tbl>
          </a:graphicData>
        </a:graphic>
      </p:graphicFrame>
      <p:sp>
        <p:nvSpPr>
          <p:cNvPr id="8" name="文本框 7"/>
          <p:cNvSpPr txBox="1"/>
          <p:nvPr/>
        </p:nvSpPr>
        <p:spPr>
          <a:xfrm>
            <a:off x="2700176" y="599297"/>
            <a:ext cx="3897221" cy="492443"/>
          </a:xfrm>
          <a:prstGeom prst="rect">
            <a:avLst/>
          </a:prstGeom>
          <a:noFill/>
        </p:spPr>
        <p:txBody>
          <a:bodyPr wrap="none" rtlCol="0">
            <a:spAutoFit/>
          </a:bodyPr>
          <a:lstStyle/>
          <a:p>
            <a:pPr>
              <a:lnSpc>
                <a:spcPct val="130000"/>
              </a:lnSpc>
            </a:pPr>
            <a:r>
              <a:rPr lang="en-US" altLang="zh-CN" sz="2000" b="1" dirty="0" smtClean="0">
                <a:latin typeface="+mn-ea"/>
              </a:rPr>
              <a:t>2017</a:t>
            </a:r>
            <a:r>
              <a:rPr lang="zh-CN" altLang="zh-CN" sz="2000" b="1" dirty="0">
                <a:latin typeface="+mn-ea"/>
              </a:rPr>
              <a:t>年不同熟区农作物种植</a:t>
            </a:r>
            <a:r>
              <a:rPr lang="zh-CN" altLang="zh-CN" sz="2000" b="1" dirty="0" smtClean="0">
                <a:latin typeface="+mn-ea"/>
              </a:rPr>
              <a:t>结构</a:t>
            </a:r>
            <a:endParaRPr lang="zh-CN" altLang="en-US" sz="2000" b="1" dirty="0" smtClean="0">
              <a:latin typeface="+mn-ea"/>
            </a:endParaRPr>
          </a:p>
        </p:txBody>
      </p:sp>
    </p:spTree>
    <p:extLst>
      <p:ext uri="{BB962C8B-B14F-4D97-AF65-F5344CB8AC3E}">
        <p14:creationId xmlns:p14="http://schemas.microsoft.com/office/powerpoint/2010/main" val="3056135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00176" y="599297"/>
            <a:ext cx="3897221" cy="492443"/>
          </a:xfrm>
          <a:prstGeom prst="rect">
            <a:avLst/>
          </a:prstGeom>
          <a:noFill/>
        </p:spPr>
        <p:txBody>
          <a:bodyPr wrap="none" rtlCol="0">
            <a:spAutoFit/>
          </a:bodyPr>
          <a:lstStyle/>
          <a:p>
            <a:pPr>
              <a:lnSpc>
                <a:spcPct val="130000"/>
              </a:lnSpc>
            </a:pPr>
            <a:r>
              <a:rPr lang="en-US" altLang="zh-CN" sz="2000" b="1" dirty="0" smtClean="0">
                <a:latin typeface="+mn-ea"/>
              </a:rPr>
              <a:t>2017</a:t>
            </a:r>
            <a:r>
              <a:rPr lang="zh-CN" altLang="zh-CN" sz="2000" b="1" dirty="0">
                <a:latin typeface="+mn-ea"/>
              </a:rPr>
              <a:t>年不同熟</a:t>
            </a:r>
            <a:r>
              <a:rPr lang="zh-CN" altLang="zh-CN" sz="2000" b="1" dirty="0" smtClean="0">
                <a:latin typeface="+mn-ea"/>
              </a:rPr>
              <a:t>区</a:t>
            </a:r>
            <a:r>
              <a:rPr lang="zh-CN" altLang="en-US" sz="2000" b="1" dirty="0" smtClean="0">
                <a:latin typeface="+mn-ea"/>
              </a:rPr>
              <a:t>粮食的</a:t>
            </a:r>
            <a:r>
              <a:rPr lang="zh-CN" altLang="zh-CN" sz="2000" b="1" dirty="0" smtClean="0">
                <a:latin typeface="+mn-ea"/>
              </a:rPr>
              <a:t>种植结构</a:t>
            </a:r>
            <a:endParaRPr lang="zh-CN" altLang="en-US" sz="2000" b="1" dirty="0" smtClean="0">
              <a:latin typeface="+mn-ea"/>
            </a:endParaRPr>
          </a:p>
        </p:txBody>
      </p:sp>
      <p:sp>
        <p:nvSpPr>
          <p:cNvPr id="4" name="文本框 3">
            <a:hlinkClick r:id="rId3" action="ppaction://hlinksldjump"/>
          </p:cNvPr>
          <p:cNvSpPr txBox="1"/>
          <p:nvPr/>
        </p:nvSpPr>
        <p:spPr>
          <a:xfrm>
            <a:off x="176132" y="14506"/>
            <a:ext cx="646331" cy="416909"/>
          </a:xfrm>
          <a:prstGeom prst="rect">
            <a:avLst/>
          </a:prstGeom>
          <a:noFill/>
        </p:spPr>
        <p:txBody>
          <a:bodyPr wrap="none" rtlCol="0">
            <a:spAutoFit/>
          </a:bodyPr>
          <a:lstStyle/>
          <a:p>
            <a:pPr>
              <a:lnSpc>
                <a:spcPct val="130000"/>
              </a:lnSpc>
            </a:pPr>
            <a:r>
              <a:rPr lang="zh-CN" altLang="en-US" sz="1800" dirty="0">
                <a:latin typeface="Arial" panose="020B0604020202020204" pitchFamily="34" charset="0"/>
                <a:ea typeface="微软雅黑" panose="020B0503020204020204" pitchFamily="34" charset="-122"/>
                <a:hlinkClick r:id="rId3" action="ppaction://hlinksldjump"/>
              </a:rPr>
              <a:t>返回</a:t>
            </a:r>
            <a:endParaRPr lang="zh-CN" altLang="en-US" sz="1800" dirty="0" smtClean="0">
              <a:latin typeface="Arial" panose="020B0604020202020204" pitchFamily="34" charset="0"/>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993678433"/>
              </p:ext>
            </p:extLst>
          </p:nvPr>
        </p:nvGraphicFramePr>
        <p:xfrm>
          <a:off x="705436" y="1187658"/>
          <a:ext cx="7886700" cy="3599998"/>
        </p:xfrm>
        <a:graphic>
          <a:graphicData uri="http://schemas.openxmlformats.org/drawingml/2006/table">
            <a:tbl>
              <a:tblPr firstRow="1" firstCol="1" bandRow="1">
                <a:tableStyleId>{5C22544A-7EE6-4342-B048-85BDC9FD1C3A}</a:tableStyleId>
              </a:tblPr>
              <a:tblGrid>
                <a:gridCol w="1875718">
                  <a:extLst>
                    <a:ext uri="{9D8B030D-6E8A-4147-A177-3AD203B41FA5}">
                      <a16:colId xmlns:a16="http://schemas.microsoft.com/office/drawing/2014/main" val="59551988"/>
                    </a:ext>
                  </a:extLst>
                </a:gridCol>
                <a:gridCol w="1551008">
                  <a:extLst>
                    <a:ext uri="{9D8B030D-6E8A-4147-A177-3AD203B41FA5}">
                      <a16:colId xmlns:a16="http://schemas.microsoft.com/office/drawing/2014/main" val="3498364658"/>
                    </a:ext>
                  </a:extLst>
                </a:gridCol>
                <a:gridCol w="1469985">
                  <a:extLst>
                    <a:ext uri="{9D8B030D-6E8A-4147-A177-3AD203B41FA5}">
                      <a16:colId xmlns:a16="http://schemas.microsoft.com/office/drawing/2014/main" val="1675091325"/>
                    </a:ext>
                  </a:extLst>
                </a:gridCol>
                <a:gridCol w="1597306">
                  <a:extLst>
                    <a:ext uri="{9D8B030D-6E8A-4147-A177-3AD203B41FA5}">
                      <a16:colId xmlns:a16="http://schemas.microsoft.com/office/drawing/2014/main" val="3151403562"/>
                    </a:ext>
                  </a:extLst>
                </a:gridCol>
                <a:gridCol w="1392683">
                  <a:extLst>
                    <a:ext uri="{9D8B030D-6E8A-4147-A177-3AD203B41FA5}">
                      <a16:colId xmlns:a16="http://schemas.microsoft.com/office/drawing/2014/main" val="418868126"/>
                    </a:ext>
                  </a:extLst>
                </a:gridCol>
              </a:tblGrid>
              <a:tr h="1044053">
                <a:tc>
                  <a:txBody>
                    <a:bodyPr/>
                    <a:lstStyle/>
                    <a:p>
                      <a:pPr marL="0" indent="267970" algn="ctr" defTabSz="685800" rtl="0" eaLnBrk="1" latinLnBrk="0" hangingPunct="1">
                        <a:lnSpc>
                          <a:spcPct val="107000"/>
                        </a:lnSpc>
                        <a:spcAft>
                          <a:spcPts val="0"/>
                        </a:spcAft>
                      </a:pP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粮食种类</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播种面积</a:t>
                      </a:r>
                      <a:endParaRPr lang="en-US" alt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千公顷）</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全国</a:t>
                      </a:r>
                      <a:endParaRPr lang="en-US" alt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占</a:t>
                      </a: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比</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产量</a:t>
                      </a:r>
                      <a:endParaRPr lang="en-US" alt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万吨）</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全国</a:t>
                      </a:r>
                      <a:endParaRPr lang="en-US" alt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indent="267970" algn="ctr" defTabSz="685800" rtl="0" eaLnBrk="1" latinLnBrk="0" hangingPunct="1">
                        <a:lnSpc>
                          <a:spcPct val="107000"/>
                        </a:lnSpc>
                        <a:spcAft>
                          <a:spcPts val="0"/>
                        </a:spcAft>
                      </a:pPr>
                      <a:r>
                        <a:rPr lang="zh-CN" sz="1800" b="1" kern="1200" dirty="0" smtClean="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占</a:t>
                      </a:r>
                      <a:r>
                        <a:rPr lang="zh-CN" sz="1800" b="1"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比</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5819298"/>
                  </a:ext>
                </a:extLst>
              </a:tr>
              <a:tr h="511189">
                <a:tc>
                  <a:txBody>
                    <a:bodyPr/>
                    <a:lstStyle/>
                    <a:p>
                      <a:pPr marL="0" indent="266700" algn="ctr" defTabSz="685800" rtl="0" eaLnBrk="1" latinLnBrk="0" hangingPunct="1">
                        <a:lnSpc>
                          <a:spcPct val="107000"/>
                        </a:lnSpc>
                        <a:spcAft>
                          <a:spcPts val="0"/>
                        </a:spcAft>
                      </a:pPr>
                      <a:r>
                        <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一熟区春玉米</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23543.3</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55.5%</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15391.5</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59.4%</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5130093"/>
                  </a:ext>
                </a:extLst>
              </a:tr>
              <a:tr h="511189">
                <a:tc>
                  <a:txBody>
                    <a:bodyPr/>
                    <a:lstStyle/>
                    <a:p>
                      <a:pPr marL="0" indent="266700" algn="ctr" defTabSz="685800" rtl="0" eaLnBrk="1" latinLnBrk="0" hangingPunct="1">
                        <a:lnSpc>
                          <a:spcPct val="107000"/>
                        </a:lnSpc>
                        <a:spcAft>
                          <a:spcPts val="0"/>
                        </a:spcAft>
                      </a:pPr>
                      <a:r>
                        <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两熟区夏玉米</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13497.6</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31.8%</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7949.0</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30.7%</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7992028"/>
                  </a:ext>
                </a:extLst>
              </a:tr>
              <a:tr h="511189">
                <a:tc>
                  <a:txBody>
                    <a:bodyPr/>
                    <a:lstStyle/>
                    <a:p>
                      <a:pPr marL="0" indent="266700" algn="ctr" defTabSz="685800" rtl="0" eaLnBrk="1" latinLnBrk="0" hangingPunct="1">
                        <a:lnSpc>
                          <a:spcPct val="107000"/>
                        </a:lnSpc>
                        <a:spcAft>
                          <a:spcPts val="0"/>
                        </a:spcAft>
                      </a:pPr>
                      <a:r>
                        <a:rPr lang="zh-CN" sz="1800" b="0" kern="12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两熟区冬小麦</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17527.5</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71.5%</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10713.0</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79.7%</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106512"/>
                  </a:ext>
                </a:extLst>
              </a:tr>
              <a:tr h="511189">
                <a:tc>
                  <a:txBody>
                    <a:bodyPr/>
                    <a:lstStyle/>
                    <a:p>
                      <a:pPr marL="0" indent="266700" algn="ctr" defTabSz="685800" rtl="0" eaLnBrk="1" latinLnBrk="0" hangingPunct="1">
                        <a:lnSpc>
                          <a:spcPct val="107000"/>
                        </a:lnSpc>
                        <a:spcAft>
                          <a:spcPts val="0"/>
                        </a:spcAft>
                      </a:pPr>
                      <a:r>
                        <a:rPr lang="zh-CN" sz="1800" b="0" kern="120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14315.0</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58.0%</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11468.6</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266700" algn="ctr" defTabSz="685800" rtl="0" eaLnBrk="1" latinLnBrk="0" hangingPunct="1">
                        <a:lnSpc>
                          <a:spcPct val="107000"/>
                        </a:lnSpc>
                        <a:spcAft>
                          <a:spcPts val="0"/>
                        </a:spcAft>
                      </a:pPr>
                      <a:r>
                        <a:rPr lang="en-US"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53.9%</a:t>
                      </a:r>
                      <a:endPar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0140510"/>
                  </a:ext>
                </a:extLst>
              </a:tr>
              <a:tr h="511189">
                <a:tc gridSpan="5">
                  <a:txBody>
                    <a:bodyPr/>
                    <a:lstStyle/>
                    <a:p>
                      <a:pPr marL="0" indent="266700" algn="l" defTabSz="685800" rtl="0" eaLnBrk="1" latinLnBrk="0" hangingPunct="1">
                        <a:lnSpc>
                          <a:spcPct val="107000"/>
                        </a:lnSpc>
                        <a:spcAft>
                          <a:spcPts val="0"/>
                        </a:spcAft>
                      </a:pPr>
                      <a:r>
                        <a:rPr lang="zh-CN" sz="1800" b="0" kern="1200" dirty="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数据来源：国家统计局。</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14553693"/>
                  </a:ext>
                </a:extLst>
              </a:tr>
            </a:tbl>
          </a:graphicData>
        </a:graphic>
      </p:graphicFrame>
    </p:spTree>
    <p:extLst>
      <p:ext uri="{BB962C8B-B14F-4D97-AF65-F5344CB8AC3E}">
        <p14:creationId xmlns:p14="http://schemas.microsoft.com/office/powerpoint/2010/main" val="433969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4785926"/>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（二）不同种植制度粮食的农户投入产出特征</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latinLnBrk="1">
              <a:spcBef>
                <a:spcPts val="600"/>
              </a:spcBef>
              <a:spcAft>
                <a:spcPts val="600"/>
              </a:spcAft>
              <a:tabLst>
                <a:tab pos="0" algn="l"/>
                <a:tab pos="4320000" algn="ctr"/>
                <a:tab pos="8640000" algn="r"/>
              </a:tabLst>
            </a:pPr>
            <a:r>
              <a:rPr lang="zh-CN"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b="1" dirty="0">
                <a:latin typeface="华文楷体" panose="02010600040101010101" pitchFamily="2" charset="-122"/>
                <a:ea typeface="华文楷体" panose="02010600040101010101" pitchFamily="2" charset="-122"/>
                <a:cs typeface="Times New Roman" panose="02020603050405020304" pitchFamily="18" charset="0"/>
              </a:rPr>
              <a:t>大中小农户单产</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变化</a:t>
            </a:r>
            <a:r>
              <a:rPr lang="zh-CN" altLang="zh-CN" sz="2000" b="1" dirty="0">
                <a:latin typeface="华文楷体" panose="02010600040101010101" pitchFamily="2" charset="-122"/>
                <a:ea typeface="华文楷体" panose="02010600040101010101" pitchFamily="2" charset="-122"/>
                <a:cs typeface="Times New Roman" panose="02020603050405020304" pitchFamily="18" charset="0"/>
              </a:rPr>
              <a:t>显著不同。</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从农户数据上看，</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一熟区春玉米</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单产与规模呈“倒</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型”关系，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两熟区夏玉米</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和小麦的单产与规模大规模农户太少，但中型规模农户的单产水平均高于小农户。水稻单产与规模</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呈</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型”关系。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indent="457200" algn="just" latinLnBrk="1">
              <a:spcBef>
                <a:spcPts val="600"/>
              </a:spcBef>
              <a:spcAft>
                <a:spcPts val="600"/>
              </a:spcAft>
              <a:tabLst>
                <a:tab pos="0" algn="l"/>
                <a:tab pos="4320000" algn="ctr"/>
                <a:tab pos="8640000" algn="r"/>
              </a:tabLst>
            </a:pPr>
            <a:r>
              <a:rPr lang="zh-CN"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不同规模</a:t>
            </a:r>
            <a:r>
              <a:rPr lang="zh-CN" altLang="zh-CN" sz="2000" b="1" dirty="0">
                <a:latin typeface="华文楷体" panose="02010600040101010101" pitchFamily="2" charset="-122"/>
                <a:ea typeface="华文楷体" panose="02010600040101010101" pitchFamily="2" charset="-122"/>
                <a:cs typeface="Times New Roman" panose="02020603050405020304" pitchFamily="18" charset="0"/>
              </a:rPr>
              <a:t>劳动、肥料、机械及其他农资投入</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存在</a:t>
            </a:r>
            <a:r>
              <a:rPr lang="zh-CN" altLang="zh-CN" sz="2000" b="1" dirty="0">
                <a:latin typeface="华文楷体" panose="02010600040101010101" pitchFamily="2" charset="-122"/>
                <a:ea typeface="华文楷体" panose="02010600040101010101" pitchFamily="2" charset="-122"/>
                <a:cs typeface="Times New Roman" panose="02020603050405020304" pitchFamily="18" charset="0"/>
              </a:rPr>
              <a:t>差异。</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整体规律为</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亩均</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劳动力随着规模的扩大显著下降。</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亩均</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肥料</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和</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机械也随着规模的扩大而降低，但降低的速度远远小于劳动力缩减的速度</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玉米每亩的机械投入远低于小麦和玉米的机械投入水平。</a:t>
            </a:r>
            <a:endParaRPr lang="zh-CN"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indent="457200" algn="just" latinLnBrk="1">
              <a:spcBef>
                <a:spcPts val="600"/>
              </a:spcBef>
              <a:spcAft>
                <a:spcPts val="600"/>
              </a:spcAft>
              <a:tabLst>
                <a:tab pos="0" algn="l"/>
                <a:tab pos="4320000" algn="ctr"/>
                <a:tab pos="8640000" algn="r"/>
              </a:tabLst>
            </a:pP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不同规模农户耕地细碎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化、</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兼业水平</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和农业</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补贴</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水平</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变量</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在显著差异</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。规模</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越大的农户土地分布更加集中</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，兼</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业水平越低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，每</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亩耕地拿到的农业补贴越低</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indent="457200" algn="just" latinLnBrk="1">
              <a:spcBef>
                <a:spcPts val="600"/>
              </a:spcBef>
              <a:spcAft>
                <a:spcPts val="600"/>
              </a:spcAft>
              <a:tabLst>
                <a:tab pos="0" algn="l"/>
                <a:tab pos="4320000" algn="ctr"/>
                <a:tab pos="8640000" algn="r"/>
              </a:tabLst>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不同</a:t>
            </a:r>
            <a:r>
              <a:rPr lang="zh-CN" altLang="zh-CN" sz="2000" dirty="0">
                <a:latin typeface="华文楷体" panose="02010600040101010101" pitchFamily="2" charset="-122"/>
                <a:ea typeface="华文楷体" panose="02010600040101010101" pitchFamily="2" charset="-122"/>
                <a:cs typeface="Times New Roman" panose="02020603050405020304" pitchFamily="18" charset="0"/>
              </a:rPr>
              <a:t>规模间农户的年龄、性别、文化水平、家庭人口结构和农业技术培训情况较为相似</a:t>
            </a:r>
            <a:r>
              <a:rPr lang="zh-CN" altLang="zh-CN"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9/22</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725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6" name="矩形 95"/>
              <p:cNvSpPr/>
              <p:nvPr/>
            </p:nvSpPr>
            <p:spPr>
              <a:xfrm>
                <a:off x="92596" y="1048409"/>
                <a:ext cx="9051403" cy="4828245"/>
              </a:xfrm>
              <a:prstGeom prst="rect">
                <a:avLst/>
              </a:prstGeom>
            </p:spPr>
            <p:txBody>
              <a:bodyPr wrap="square">
                <a:spAutoFit/>
              </a:bodyPr>
              <a:lstStyle/>
              <a:p>
                <a:pPr>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）水稻、两熟区冬小麦、两熟区夏玉米和单一玉米的实证分析</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12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）分析框架</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1200"/>
                  </a:spcBef>
                  <a:spcAft>
                    <a:spcPts val="12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1200"/>
                  </a:spcBef>
                  <a:spcAft>
                    <a:spcPts val="12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12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面板模型</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构建</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ctr" latinLnBrk="1">
                  <a:spcBef>
                    <a:spcPts val="1200"/>
                  </a:spcBef>
                  <a:spcAft>
                    <a:spcPts val="1200"/>
                  </a:spcAft>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rPr>
                        <m:t>ln</m:t>
                      </m:r>
                      <m:r>
                        <a:rPr lang="en-US" altLang="zh-CN" sz="2000" i="1">
                          <a:latin typeface="Cambria Math" panose="02040503050406030204" pitchFamily="18" charset="0"/>
                        </a:rPr>
                        <m:t>𝑦</m:t>
                      </m:r>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a:latin typeface="Cambria Math" panose="02040503050406030204" pitchFamily="18" charset="0"/>
                            </a:rPr>
                            <m:t>0</m:t>
                          </m:r>
                        </m:sub>
                      </m:sSub>
                      <m:r>
                        <a:rPr lang="en-US" altLang="zh-CN" sz="2000">
                          <a:latin typeface="Cambria Math" panose="02040503050406030204" pitchFamily="18" charset="0"/>
                        </a:rPr>
                        <m:t>+</m:t>
                      </m:r>
                      <m:sSub>
                        <m:sSubPr>
                          <m:ctrlPr>
                            <a:rPr lang="zh-CN"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a:solidFill>
                                <a:srgbClr val="FF0000"/>
                              </a:solidFill>
                              <a:latin typeface="Cambria Math" panose="02040503050406030204" pitchFamily="18" charset="0"/>
                            </a:rPr>
                            <m:t>1</m:t>
                          </m:r>
                        </m:sub>
                      </m:sSub>
                      <m:sSub>
                        <m:sSubPr>
                          <m:ctrlPr>
                            <a:rPr lang="zh-CN" altLang="zh-CN" sz="2000" i="1">
                              <a:solidFill>
                                <a:srgbClr val="FF0000"/>
                              </a:solidFill>
                              <a:latin typeface="Cambria Math" panose="02040503050406030204" pitchFamily="18" charset="0"/>
                            </a:rPr>
                          </m:ctrlPr>
                        </m:sSubPr>
                        <m:e>
                          <m:r>
                            <m:rPr>
                              <m:sty m:val="p"/>
                            </m:rPr>
                            <a:rPr lang="en-US" altLang="zh-CN" sz="2000">
                              <a:solidFill>
                                <a:srgbClr val="FF0000"/>
                              </a:solidFill>
                              <a:latin typeface="Cambria Math" panose="02040503050406030204" pitchFamily="18" charset="0"/>
                            </a:rPr>
                            <m:t>ln</m:t>
                          </m:r>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a:solidFill>
                            <a:srgbClr val="FF0000"/>
                          </a:solidFill>
                          <a:latin typeface="Cambria Math" panose="02040503050406030204" pitchFamily="18" charset="0"/>
                        </a:rPr>
                        <m:t>+</m:t>
                      </m:r>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𝑎</m:t>
                          </m:r>
                        </m:e>
                        <m:sub>
                          <m:r>
                            <a:rPr lang="en-US" altLang="zh-CN" sz="2000">
                              <a:solidFill>
                                <a:srgbClr val="FF0000"/>
                              </a:solidFill>
                              <a:latin typeface="Cambria Math" panose="02040503050406030204" pitchFamily="18" charset="0"/>
                            </a:rPr>
                            <m:t>2</m:t>
                          </m:r>
                        </m:sub>
                      </m:sSub>
                      <m:sSub>
                        <m:sSubPr>
                          <m:ctrlPr>
                            <a:rPr lang="zh-CN"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𝑙𝑎𝑛𝑑</m:t>
                          </m:r>
                        </m:e>
                        <m:sub>
                          <m:r>
                            <a:rPr lang="en-US" altLang="zh-CN" sz="2000" i="1">
                              <a:solidFill>
                                <a:srgbClr val="FF0000"/>
                              </a:solidFill>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m:t>
                          </m:r>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sub>
                      </m:sSub>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𝑖𝑖</m:t>
                              </m:r>
                            </m:sub>
                          </m:sSub>
                        </m:e>
                      </m:acc>
                      <m:sSup>
                        <m:sSupPr>
                          <m:ctrlPr>
                            <a:rPr lang="zh-CN" altLang="zh-CN" sz="2000" i="1">
                              <a:latin typeface="Cambria Math" panose="02040503050406030204" pitchFamily="18" charset="0"/>
                            </a:rPr>
                          </m:ctrlPr>
                        </m:sSupPr>
                        <m:e>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oMath>
                  </m:oMathPara>
                </a14:m>
                <a:endParaRPr lang="en-US" altLang="zh-CN" sz="2000" i="1" dirty="0" smtClean="0"/>
              </a:p>
              <a:p>
                <a:pPr algn="ctr" latinLnBrk="1">
                  <a:spcBef>
                    <a:spcPts val="600"/>
                  </a:spcBef>
                  <a:spcAft>
                    <a:spcPts val="1200"/>
                  </a:spcAft>
                </a:pPr>
                <a14:m>
                  <m:oMath xmlns:m="http://schemas.openxmlformats.org/officeDocument/2006/math">
                    <m:sSub>
                      <m:sSubPr>
                        <m:ctrlPr>
                          <a:rPr lang="zh-CN" altLang="zh-CN" sz="2000" i="1">
                            <a:latin typeface="Cambria Math" panose="02040503050406030204" pitchFamily="18" charset="0"/>
                          </a:rPr>
                        </m:ctrlPr>
                      </m:sSubPr>
                      <m:e>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𝑖</m:t>
                            </m:r>
                            <m:r>
                              <a:rPr lang="en-US" altLang="zh-CN" sz="2000">
                                <a:latin typeface="Cambria Math" panose="02040503050406030204" pitchFamily="18" charset="0"/>
                              </a:rPr>
                              <m:t>&lt;</m:t>
                            </m:r>
                            <m:r>
                              <a:rPr lang="en-US" altLang="zh-CN" sz="2000" i="1">
                                <a:latin typeface="Cambria Math" panose="02040503050406030204" pitchFamily="18" charset="0"/>
                              </a:rPr>
                              <m:t>𝑗</m:t>
                            </m:r>
                          </m:sub>
                        </m:sSub>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Σ</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𝛽</m:t>
                        </m:r>
                      </m:e>
                      <m:sub>
                        <m:r>
                          <a:rPr lang="en-US" altLang="zh-CN" sz="2000" i="1">
                            <a:latin typeface="Cambria Math" panose="02040503050406030204" pitchFamily="18" charset="0"/>
                          </a:rPr>
                          <m:t>𝑖𝑗</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ln</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γ</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𝑍</m:t>
                        </m:r>
                      </m:e>
                      <m:sub>
                        <m:r>
                          <a:rPr lang="en-US" altLang="zh-CN" sz="2000" i="1">
                            <a:latin typeface="Cambria Math" panose="02040503050406030204" pitchFamily="18" charset="0"/>
                          </a:rPr>
                          <m:t>𝑖𝑡</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𝑖𝑡</m:t>
                        </m:r>
                      </m:sub>
                    </m:sSub>
                    <m:r>
                      <a:rPr lang="en-US" altLang="zh-CN" sz="2000">
                        <a:latin typeface="Cambria Math" panose="02040503050406030204" pitchFamily="18" charset="0"/>
                      </a:rPr>
                      <m:t> </m:t>
                    </m:r>
                  </m:oMath>
                </a14:m>
                <a:r>
                  <a:rPr lang="en-US" altLang="zh-CN" sz="2000" dirty="0"/>
                  <a:t>	</a:t>
                </a:r>
                <a:endParaRPr lang="en-US" altLang="zh-CN" sz="2000" dirty="0" smtClean="0"/>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相关性、多重共线性和个体效应</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检验</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96" name="矩形 95"/>
              <p:cNvSpPr>
                <a:spLocks noRot="1" noChangeAspect="1" noMove="1" noResize="1" noEditPoints="1" noAdjustHandles="1" noChangeArrowheads="1" noChangeShapeType="1" noTextEdit="1"/>
              </p:cNvSpPr>
              <p:nvPr/>
            </p:nvSpPr>
            <p:spPr>
              <a:xfrm>
                <a:off x="92596" y="1048409"/>
                <a:ext cx="9051403" cy="4828245"/>
              </a:xfrm>
              <a:prstGeom prst="rect">
                <a:avLst/>
              </a:prstGeom>
              <a:blipFill>
                <a:blip r:embed="rId3"/>
                <a:stretch>
                  <a:fillRect l="-673" t="-758"/>
                </a:stretch>
              </a:blipFill>
            </p:spPr>
            <p:txBody>
              <a:bodyPr/>
              <a:lstStyle/>
              <a:p>
                <a:r>
                  <a:rPr lang="zh-CN" altLang="en-US">
                    <a:noFill/>
                  </a:rPr>
                  <a:t> </a:t>
                </a:r>
              </a:p>
            </p:txBody>
          </p:sp>
        </mc:Fallback>
      </mc:AlternateContent>
      <p:grpSp>
        <p:nvGrpSpPr>
          <p:cNvPr id="8" name="组合 7"/>
          <p:cNvGrpSpPr/>
          <p:nvPr/>
        </p:nvGrpSpPr>
        <p:grpSpPr>
          <a:xfrm>
            <a:off x="1919687" y="2077954"/>
            <a:ext cx="5427731" cy="1044275"/>
            <a:chOff x="1064128" y="3969677"/>
            <a:chExt cx="5427731" cy="1633872"/>
          </a:xfrm>
        </p:grpSpPr>
        <p:sp>
          <p:nvSpPr>
            <p:cNvPr id="14" name="文本框 13"/>
            <p:cNvSpPr txBox="1"/>
            <p:nvPr/>
          </p:nvSpPr>
          <p:spPr>
            <a:xfrm>
              <a:off x="1064128" y="4491961"/>
              <a:ext cx="1415772" cy="529702"/>
            </a:xfrm>
            <a:prstGeom prst="rect">
              <a:avLst/>
            </a:prstGeom>
            <a:noFill/>
            <a:ln>
              <a:solidFill>
                <a:schemeClr val="tx1"/>
              </a:solidFill>
            </a:ln>
          </p:spPr>
          <p:txBody>
            <a:bodyPr wrap="none" rtlCol="0">
              <a:spAutoFit/>
            </a:bodyPr>
            <a:lstStyle/>
            <a:p>
              <a:r>
                <a:rPr lang="zh-CN" altLang="en-US" sz="1600" dirty="0" smtClean="0">
                  <a:latin typeface="华文楷体" panose="02010600040101010101" pitchFamily="2" charset="-122"/>
                  <a:ea typeface="华文楷体" panose="02010600040101010101" pitchFamily="2" charset="-122"/>
                </a:rPr>
                <a:t>农地经营规模</a:t>
              </a:r>
            </a:p>
          </p:txBody>
        </p:sp>
        <p:sp>
          <p:nvSpPr>
            <p:cNvPr id="15" name="文本框 14"/>
            <p:cNvSpPr txBox="1"/>
            <p:nvPr/>
          </p:nvSpPr>
          <p:spPr>
            <a:xfrm>
              <a:off x="3531772" y="3969677"/>
              <a:ext cx="1005403" cy="529701"/>
            </a:xfrm>
            <a:prstGeom prst="rect">
              <a:avLst/>
            </a:prstGeom>
            <a:noFill/>
            <a:ln>
              <a:solidFill>
                <a:schemeClr val="tx1"/>
              </a:solidFill>
            </a:ln>
          </p:spPr>
          <p:txBody>
            <a:bodyPr wrap="none" rtlCol="0">
              <a:spAutoFit/>
            </a:bodyPr>
            <a:lstStyle/>
            <a:p>
              <a:pPr algn="ctr"/>
              <a:r>
                <a:rPr lang="zh-CN" altLang="en-US" sz="1600" dirty="0" smtClean="0">
                  <a:latin typeface="华文楷体" panose="02010600040101010101" pitchFamily="2" charset="-122"/>
                  <a:ea typeface="华文楷体" panose="02010600040101010101" pitchFamily="2" charset="-122"/>
                </a:rPr>
                <a:t>要素效应</a:t>
              </a:r>
              <a:endParaRPr lang="zh-CN" altLang="en-US" sz="1600" dirty="0" smtClean="0">
                <a:latin typeface="华文楷体" panose="02010600040101010101" pitchFamily="2" charset="-122"/>
                <a:ea typeface="华文楷体" panose="02010600040101010101" pitchFamily="2" charset="-122"/>
              </a:endParaRPr>
            </a:p>
          </p:txBody>
        </p:sp>
        <p:sp>
          <p:nvSpPr>
            <p:cNvPr id="16" name="文本框 15"/>
            <p:cNvSpPr txBox="1"/>
            <p:nvPr/>
          </p:nvSpPr>
          <p:spPr>
            <a:xfrm>
              <a:off x="5281271" y="4471282"/>
              <a:ext cx="1210588" cy="529702"/>
            </a:xfrm>
            <a:prstGeom prst="rect">
              <a:avLst/>
            </a:prstGeom>
            <a:noFill/>
            <a:ln>
              <a:solidFill>
                <a:schemeClr val="tx1"/>
              </a:solidFill>
            </a:ln>
          </p:spPr>
          <p:txBody>
            <a:bodyPr wrap="none" rtlCol="0">
              <a:spAutoFit/>
            </a:bodyPr>
            <a:lstStyle/>
            <a:p>
              <a:r>
                <a:rPr lang="zh-CN" altLang="en-US" sz="1600" dirty="0" smtClean="0">
                  <a:latin typeface="华文楷体" panose="02010600040101010101" pitchFamily="2" charset="-122"/>
                  <a:ea typeface="华文楷体" panose="02010600040101010101" pitchFamily="2" charset="-122"/>
                </a:rPr>
                <a:t>土地生产率</a:t>
              </a:r>
            </a:p>
          </p:txBody>
        </p:sp>
        <p:sp>
          <p:nvSpPr>
            <p:cNvPr id="17" name="文本框 16"/>
            <p:cNvSpPr txBox="1"/>
            <p:nvPr/>
          </p:nvSpPr>
          <p:spPr>
            <a:xfrm>
              <a:off x="3531772" y="5073848"/>
              <a:ext cx="1005403" cy="529701"/>
            </a:xfrm>
            <a:prstGeom prst="rect">
              <a:avLst/>
            </a:prstGeom>
            <a:noFill/>
            <a:ln>
              <a:solidFill>
                <a:schemeClr val="tx1"/>
              </a:solidFill>
            </a:ln>
          </p:spPr>
          <p:txBody>
            <a:bodyPr wrap="none" rtlCol="0">
              <a:spAutoFit/>
            </a:bodyPr>
            <a:lstStyle/>
            <a:p>
              <a:pPr algn="ctr"/>
              <a:r>
                <a:rPr lang="zh-CN" altLang="en-US" sz="1600" b="1" dirty="0" smtClean="0">
                  <a:latin typeface="华文楷体" panose="02010600040101010101" pitchFamily="2" charset="-122"/>
                  <a:ea typeface="华文楷体" panose="02010600040101010101" pitchFamily="2" charset="-122"/>
                </a:rPr>
                <a:t>规模效应</a:t>
              </a:r>
            </a:p>
          </p:txBody>
        </p:sp>
        <p:cxnSp>
          <p:nvCxnSpPr>
            <p:cNvPr id="18" name="直接箭头连接符 17"/>
            <p:cNvCxnSpPr>
              <a:stCxn id="14" idx="3"/>
              <a:endCxn id="15" idx="1"/>
            </p:cNvCxnSpPr>
            <p:nvPr/>
          </p:nvCxnSpPr>
          <p:spPr>
            <a:xfrm flipV="1">
              <a:off x="2479900" y="4234528"/>
              <a:ext cx="1051872" cy="522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4" idx="3"/>
              <a:endCxn id="17" idx="1"/>
            </p:cNvCxnSpPr>
            <p:nvPr/>
          </p:nvCxnSpPr>
          <p:spPr>
            <a:xfrm>
              <a:off x="2479900" y="4756811"/>
              <a:ext cx="1051872" cy="581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5" idx="3"/>
            </p:cNvCxnSpPr>
            <p:nvPr/>
          </p:nvCxnSpPr>
          <p:spPr>
            <a:xfrm>
              <a:off x="4537175" y="4234528"/>
              <a:ext cx="744095" cy="353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7" idx="3"/>
            </p:cNvCxnSpPr>
            <p:nvPr/>
          </p:nvCxnSpPr>
          <p:spPr>
            <a:xfrm flipV="1">
              <a:off x="4537175" y="4783635"/>
              <a:ext cx="744095" cy="555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 name="灯片编号占位符 1"/>
          <p:cNvSpPr>
            <a:spLocks noGrp="1"/>
          </p:cNvSpPr>
          <p:nvPr>
            <p:ph type="sldNum" sz="quarter" idx="4"/>
          </p:nvPr>
        </p:nvSpPr>
        <p:spPr/>
        <p:txBody>
          <a:bodyPr/>
          <a:lstStyle/>
          <a:p>
            <a:r>
              <a:rPr lang="en-US" altLang="zh-CN" dirty="0" smtClean="0"/>
              <a:t>10/22</a:t>
            </a:r>
            <a:endParaRPr lang="zh-CN" altLang="en-US" dirty="0"/>
          </a:p>
        </p:txBody>
      </p:sp>
      <p:sp>
        <p:nvSpPr>
          <p:cNvPr id="23" name="矩形 22"/>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24" name="表格 23"/>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25" name="流程图: 合并 24"/>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732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noEditPoints="1"/>
          </p:cNvSpPr>
          <p:nvPr/>
        </p:nvSpPr>
        <p:spPr bwMode="auto">
          <a:xfrm>
            <a:off x="3394822" y="2504973"/>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rgbClr val="071F65"/>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4" name="文本框 3"/>
          <p:cNvSpPr txBox="1"/>
          <p:nvPr/>
        </p:nvSpPr>
        <p:spPr>
          <a:xfrm>
            <a:off x="4079559" y="2788836"/>
            <a:ext cx="1031051" cy="600164"/>
          </a:xfrm>
          <a:prstGeom prst="rect">
            <a:avLst/>
          </a:prstGeom>
          <a:noFill/>
        </p:spPr>
        <p:txBody>
          <a:bodyPr wrap="none" rtlCol="0">
            <a:spAutoFit/>
          </a:bodyPr>
          <a:lstStyle/>
          <a:p>
            <a:r>
              <a:rPr lang="zh-CN" altLang="en-US" sz="3300" dirty="0">
                <a:solidFill>
                  <a:schemeClr val="bg1">
                    <a:lumMod val="95000"/>
                  </a:schemeClr>
                </a:solidFill>
                <a:latin typeface="微软雅黑" panose="020B0503020204020204" pitchFamily="34" charset="-122"/>
                <a:ea typeface="微软雅黑" panose="020B0503020204020204" pitchFamily="34" charset="-122"/>
              </a:rPr>
              <a:t>目录</a:t>
            </a:r>
          </a:p>
        </p:txBody>
      </p:sp>
      <p:sp>
        <p:nvSpPr>
          <p:cNvPr id="5" name="椭圆 4"/>
          <p:cNvSpPr/>
          <p:nvPr/>
        </p:nvSpPr>
        <p:spPr>
          <a:xfrm>
            <a:off x="3005826" y="1862826"/>
            <a:ext cx="3132348" cy="3132348"/>
          </a:xfrm>
          <a:prstGeom prst="ellipse">
            <a:avLst/>
          </a:prstGeom>
          <a:noFill/>
          <a:ln w="25400">
            <a:solidFill>
              <a:srgbClr val="071F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p>
        </p:txBody>
      </p:sp>
      <p:grpSp>
        <p:nvGrpSpPr>
          <p:cNvPr id="6" name="组合 5"/>
          <p:cNvGrpSpPr/>
          <p:nvPr/>
        </p:nvGrpSpPr>
        <p:grpSpPr>
          <a:xfrm>
            <a:off x="235810" y="1995285"/>
            <a:ext cx="2430270" cy="479860"/>
            <a:chOff x="1343472" y="2420888"/>
            <a:chExt cx="3240360" cy="639812"/>
          </a:xfrm>
        </p:grpSpPr>
        <p:sp>
          <p:nvSpPr>
            <p:cNvPr id="7" name="矩形 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8" name="文本框 7"/>
            <p:cNvSpPr txBox="1"/>
            <p:nvPr/>
          </p:nvSpPr>
          <p:spPr>
            <a:xfrm>
              <a:off x="1346259" y="2463800"/>
              <a:ext cx="767845"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01</a:t>
              </a:r>
              <a:endParaRPr lang="zh-CN" altLang="en-US" sz="2100" dirty="0">
                <a:solidFill>
                  <a:schemeClr val="bg1">
                    <a:lumMod val="95000"/>
                  </a:schemeClr>
                </a:solidFill>
                <a:latin typeface="+mn-ea"/>
                <a:cs typeface="Times New Roman" panose="02020603050405020304" pitchFamily="18" charset="0"/>
              </a:endParaRPr>
            </a:p>
          </p:txBody>
        </p:sp>
        <p:sp>
          <p:nvSpPr>
            <p:cNvPr id="9" name="矩形 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0" name="文本框 9"/>
            <p:cNvSpPr txBox="1"/>
            <p:nvPr/>
          </p:nvSpPr>
          <p:spPr>
            <a:xfrm>
              <a:off x="1912259" y="2448380"/>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问题的提出</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组合 10"/>
          <p:cNvGrpSpPr/>
          <p:nvPr/>
        </p:nvGrpSpPr>
        <p:grpSpPr>
          <a:xfrm>
            <a:off x="214039" y="3108348"/>
            <a:ext cx="2430270" cy="479860"/>
            <a:chOff x="1343472" y="2420888"/>
            <a:chExt cx="3240360" cy="639812"/>
          </a:xfrm>
        </p:grpSpPr>
        <p:sp>
          <p:nvSpPr>
            <p:cNvPr id="12" name="矩形 1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3" name="文本框 12"/>
            <p:cNvSpPr txBox="1"/>
            <p:nvPr/>
          </p:nvSpPr>
          <p:spPr>
            <a:xfrm>
              <a:off x="1346259" y="2463800"/>
              <a:ext cx="828907"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02</a:t>
              </a:r>
              <a:endParaRPr lang="zh-CN" altLang="en-US" sz="2100" dirty="0">
                <a:solidFill>
                  <a:schemeClr val="bg1">
                    <a:lumMod val="95000"/>
                  </a:schemeClr>
                </a:solidFill>
                <a:latin typeface="+mn-ea"/>
                <a:cs typeface="Times New Roman" panose="02020603050405020304" pitchFamily="18" charset="0"/>
              </a:endParaRPr>
            </a:p>
          </p:txBody>
        </p:sp>
        <p:sp>
          <p:nvSpPr>
            <p:cNvPr id="14" name="矩形 1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5" name="文本框 14"/>
            <p:cNvSpPr txBox="1"/>
            <p:nvPr/>
          </p:nvSpPr>
          <p:spPr>
            <a:xfrm>
              <a:off x="1905023" y="2443385"/>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文献评述</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6" name="组合 15"/>
          <p:cNvGrpSpPr/>
          <p:nvPr/>
        </p:nvGrpSpPr>
        <p:grpSpPr>
          <a:xfrm>
            <a:off x="203154" y="4285366"/>
            <a:ext cx="3132749" cy="479860"/>
            <a:chOff x="1343472" y="2420888"/>
            <a:chExt cx="4176998" cy="639812"/>
          </a:xfrm>
        </p:grpSpPr>
        <p:sp>
          <p:nvSpPr>
            <p:cNvPr id="17" name="矩形 1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18" name="文本框 17"/>
            <p:cNvSpPr txBox="1"/>
            <p:nvPr/>
          </p:nvSpPr>
          <p:spPr>
            <a:xfrm>
              <a:off x="1346259" y="2463800"/>
              <a:ext cx="767845"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03</a:t>
              </a:r>
              <a:endParaRPr lang="zh-CN" altLang="en-US" sz="2100" dirty="0">
                <a:solidFill>
                  <a:schemeClr val="bg1">
                    <a:lumMod val="95000"/>
                  </a:schemeClr>
                </a:solidFill>
                <a:latin typeface="+mn-ea"/>
                <a:cs typeface="Times New Roman" panose="02020603050405020304" pitchFamily="18" charset="0"/>
              </a:endParaRPr>
            </a:p>
          </p:txBody>
        </p:sp>
        <p:sp>
          <p:nvSpPr>
            <p:cNvPr id="19" name="矩形 1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0" name="文本框 19"/>
            <p:cNvSpPr txBox="1"/>
            <p:nvPr/>
          </p:nvSpPr>
          <p:spPr>
            <a:xfrm>
              <a:off x="1900281" y="2436308"/>
              <a:ext cx="3620189"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研究方法与技术路线</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 name="组合 20"/>
          <p:cNvGrpSpPr/>
          <p:nvPr/>
        </p:nvGrpSpPr>
        <p:grpSpPr>
          <a:xfrm>
            <a:off x="6516867" y="2001990"/>
            <a:ext cx="2494736" cy="482680"/>
            <a:chOff x="1343472" y="2417128"/>
            <a:chExt cx="3326314" cy="643572"/>
          </a:xfrm>
        </p:grpSpPr>
        <p:sp>
          <p:nvSpPr>
            <p:cNvPr id="22" name="矩形 2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3" name="文本框 22"/>
            <p:cNvSpPr txBox="1"/>
            <p:nvPr/>
          </p:nvSpPr>
          <p:spPr>
            <a:xfrm>
              <a:off x="1346259" y="2463800"/>
              <a:ext cx="897381"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04</a:t>
              </a:r>
              <a:endParaRPr lang="zh-CN" altLang="en-US" sz="2100" dirty="0">
                <a:solidFill>
                  <a:schemeClr val="bg1">
                    <a:lumMod val="95000"/>
                  </a:schemeClr>
                </a:solidFill>
                <a:latin typeface="+mn-ea"/>
                <a:cs typeface="Times New Roman" panose="02020603050405020304" pitchFamily="18" charset="0"/>
              </a:endParaRPr>
            </a:p>
          </p:txBody>
        </p:sp>
        <p:sp>
          <p:nvSpPr>
            <p:cNvPr id="24" name="矩形 2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5" name="文本框 24"/>
            <p:cNvSpPr txBox="1"/>
            <p:nvPr/>
          </p:nvSpPr>
          <p:spPr>
            <a:xfrm>
              <a:off x="1900336" y="2417128"/>
              <a:ext cx="2769450"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研究内容与结果</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6" name="组合 25"/>
          <p:cNvGrpSpPr/>
          <p:nvPr/>
        </p:nvGrpSpPr>
        <p:grpSpPr>
          <a:xfrm>
            <a:off x="6518957" y="3097462"/>
            <a:ext cx="2625044" cy="479860"/>
            <a:chOff x="1332580" y="2420888"/>
            <a:chExt cx="3251252" cy="639812"/>
          </a:xfrm>
        </p:grpSpPr>
        <p:sp>
          <p:nvSpPr>
            <p:cNvPr id="27" name="矩形 26"/>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28" name="文本框 27"/>
            <p:cNvSpPr txBox="1"/>
            <p:nvPr/>
          </p:nvSpPr>
          <p:spPr>
            <a:xfrm>
              <a:off x="1332580" y="2446304"/>
              <a:ext cx="882868"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05</a:t>
              </a:r>
              <a:endParaRPr lang="zh-CN" altLang="en-US" sz="2100" dirty="0">
                <a:solidFill>
                  <a:schemeClr val="bg1">
                    <a:lumMod val="95000"/>
                  </a:schemeClr>
                </a:solidFill>
                <a:latin typeface="+mn-ea"/>
                <a:cs typeface="Times New Roman" panose="02020603050405020304" pitchFamily="18" charset="0"/>
              </a:endParaRPr>
            </a:p>
          </p:txBody>
        </p:sp>
        <p:sp>
          <p:nvSpPr>
            <p:cNvPr id="29" name="矩形 28"/>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0" name="文本框 29"/>
            <p:cNvSpPr txBox="1"/>
            <p:nvPr/>
          </p:nvSpPr>
          <p:spPr>
            <a:xfrm>
              <a:off x="1880896" y="2433596"/>
              <a:ext cx="2667929"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研究结论与建议</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1" name="组合 30"/>
          <p:cNvGrpSpPr/>
          <p:nvPr/>
        </p:nvGrpSpPr>
        <p:grpSpPr>
          <a:xfrm>
            <a:off x="6527752" y="4284006"/>
            <a:ext cx="2430270" cy="479860"/>
            <a:chOff x="1343472" y="2420888"/>
            <a:chExt cx="3240360" cy="639812"/>
          </a:xfrm>
        </p:grpSpPr>
        <p:sp>
          <p:nvSpPr>
            <p:cNvPr id="32" name="矩形 31"/>
            <p:cNvSpPr/>
            <p:nvPr/>
          </p:nvSpPr>
          <p:spPr>
            <a:xfrm>
              <a:off x="1343472" y="2420888"/>
              <a:ext cx="612328" cy="612328"/>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3" name="文本框 32"/>
            <p:cNvSpPr txBox="1"/>
            <p:nvPr/>
          </p:nvSpPr>
          <p:spPr>
            <a:xfrm>
              <a:off x="1346257" y="2463800"/>
              <a:ext cx="755329" cy="553996"/>
            </a:xfrm>
            <a:prstGeom prst="rect">
              <a:avLst/>
            </a:prstGeom>
            <a:solidFill>
              <a:srgbClr val="071F65"/>
            </a:solidFill>
          </p:spPr>
          <p:txBody>
            <a:bodyPr wrap="square" rtlCol="0">
              <a:spAutoFit/>
            </a:bodyPr>
            <a:lstStyle/>
            <a:p>
              <a:r>
                <a:rPr lang="en-US" altLang="zh-CN" sz="2100" dirty="0">
                  <a:solidFill>
                    <a:schemeClr val="bg1">
                      <a:lumMod val="95000"/>
                    </a:schemeClr>
                  </a:solidFill>
                  <a:latin typeface="+mn-ea"/>
                  <a:cs typeface="Times New Roman" panose="02020603050405020304" pitchFamily="18" charset="0"/>
                </a:rPr>
                <a:t>06</a:t>
              </a:r>
              <a:endParaRPr lang="zh-CN" altLang="en-US" sz="2100" dirty="0">
                <a:solidFill>
                  <a:schemeClr val="bg1">
                    <a:lumMod val="95000"/>
                  </a:schemeClr>
                </a:solidFill>
                <a:latin typeface="+mn-ea"/>
                <a:cs typeface="Times New Roman" panose="02020603050405020304" pitchFamily="18" charset="0"/>
              </a:endParaRPr>
            </a:p>
          </p:txBody>
        </p:sp>
        <p:sp>
          <p:nvSpPr>
            <p:cNvPr id="34" name="矩形 33"/>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050">
                <a:latin typeface="Times New Roman" panose="02020603050405020304" pitchFamily="18" charset="0"/>
                <a:cs typeface="Times New Roman" panose="02020603050405020304" pitchFamily="18" charset="0"/>
              </a:endParaRPr>
            </a:p>
          </p:txBody>
        </p:sp>
        <p:sp>
          <p:nvSpPr>
            <p:cNvPr id="35" name="文本框 34"/>
            <p:cNvSpPr txBox="1"/>
            <p:nvPr/>
          </p:nvSpPr>
          <p:spPr>
            <a:xfrm>
              <a:off x="1919536" y="2445481"/>
              <a:ext cx="2340192" cy="553996"/>
            </a:xfrm>
            <a:prstGeom prst="rect">
              <a:avLst/>
            </a:prstGeom>
            <a:noFill/>
          </p:spPr>
          <p:txBody>
            <a:bodyPr wrap="square" rtlCol="0">
              <a:spAutoFit/>
            </a:bodyPr>
            <a:lstStyle/>
            <a:p>
              <a:r>
                <a:rPr lang="zh-CN" altLang="en-US" sz="2100" dirty="0" smtClean="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创新与不足</a:t>
              </a:r>
              <a:endParaRPr lang="zh-CN" altLang="en-US" sz="21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44256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）生产要素亩均投入与规模的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779873" y="4167936"/>
            <a:ext cx="3810613" cy="2286368"/>
          </a:xfrm>
          <a:prstGeom prst="rect">
            <a:avLst/>
          </a:prstGeom>
        </p:spPr>
      </p:pic>
      <p:pic>
        <p:nvPicPr>
          <p:cNvPr id="9" name="图片 8"/>
          <p:cNvPicPr>
            <a:picLocks noChangeAspect="1"/>
          </p:cNvPicPr>
          <p:nvPr/>
        </p:nvPicPr>
        <p:blipFill>
          <a:blip r:embed="rId4"/>
          <a:stretch>
            <a:fillRect/>
          </a:stretch>
        </p:blipFill>
        <p:spPr>
          <a:xfrm>
            <a:off x="4590483" y="1882741"/>
            <a:ext cx="3810613" cy="2286368"/>
          </a:xfrm>
          <a:prstGeom prst="rect">
            <a:avLst/>
          </a:prstGeom>
        </p:spPr>
      </p:pic>
      <p:pic>
        <p:nvPicPr>
          <p:cNvPr id="12" name="图片 11"/>
          <p:cNvPicPr>
            <a:picLocks noChangeAspect="1"/>
          </p:cNvPicPr>
          <p:nvPr/>
        </p:nvPicPr>
        <p:blipFill>
          <a:blip r:embed="rId5"/>
          <a:stretch>
            <a:fillRect/>
          </a:stretch>
        </p:blipFill>
        <p:spPr>
          <a:xfrm>
            <a:off x="779873" y="1882741"/>
            <a:ext cx="3810613" cy="2286368"/>
          </a:xfrm>
          <a:prstGeom prst="rect">
            <a:avLst/>
          </a:prstGeom>
        </p:spPr>
      </p:pic>
      <p:pic>
        <p:nvPicPr>
          <p:cNvPr id="13" name="图片 12"/>
          <p:cNvPicPr>
            <a:picLocks noChangeAspect="1"/>
          </p:cNvPicPr>
          <p:nvPr/>
        </p:nvPicPr>
        <p:blipFill>
          <a:blip r:embed="rId6"/>
          <a:stretch>
            <a:fillRect/>
          </a:stretch>
        </p:blipFill>
        <p:spPr>
          <a:xfrm>
            <a:off x="4590484" y="4167936"/>
            <a:ext cx="3810613" cy="2286368"/>
          </a:xfrm>
          <a:prstGeom prst="rect">
            <a:avLst/>
          </a:prstGeom>
        </p:spPr>
      </p:pic>
      <p:sp>
        <p:nvSpPr>
          <p:cNvPr id="14" name="文本框 13"/>
          <p:cNvSpPr txBox="1"/>
          <p:nvPr/>
        </p:nvSpPr>
        <p:spPr>
          <a:xfrm>
            <a:off x="3079471" y="6349917"/>
            <a:ext cx="4052713" cy="452432"/>
          </a:xfrm>
          <a:prstGeom prst="rect">
            <a:avLst/>
          </a:prstGeom>
          <a:noFill/>
        </p:spPr>
        <p:txBody>
          <a:bodyPr wrap="none" rtlCol="0">
            <a:spAutoFit/>
          </a:bodyPr>
          <a:lstStyle/>
          <a:p>
            <a:pPr>
              <a:lnSpc>
                <a:spcPct val="130000"/>
              </a:lnSpc>
            </a:pPr>
            <a:r>
              <a:rPr lang="zh-CN" altLang="en-US" sz="1800" b="1" dirty="0" smtClean="0">
                <a:latin typeface="Times New Roman" panose="02020603050405020304" pitchFamily="18" charset="0"/>
                <a:ea typeface="华文楷体" panose="02010600040101010101" pitchFamily="2" charset="-122"/>
                <a:cs typeface="Times New Roman" panose="02020603050405020304" pitchFamily="18" charset="0"/>
              </a:rPr>
              <a:t>图</a:t>
            </a:r>
            <a:r>
              <a:rPr lang="en-US" altLang="zh-CN" sz="1800" b="1" dirty="0" smtClean="0">
                <a:latin typeface="Times New Roman" panose="02020603050405020304" pitchFamily="18" charset="0"/>
                <a:ea typeface="华文楷体" panose="02010600040101010101" pitchFamily="2" charset="-122"/>
                <a:cs typeface="Times New Roman" panose="02020603050405020304" pitchFamily="18" charset="0"/>
              </a:rPr>
              <a:t>4-1  </a:t>
            </a:r>
            <a:r>
              <a:rPr lang="zh-CN" altLang="en-US" sz="1800" b="1" dirty="0" smtClean="0">
                <a:latin typeface="Times New Roman" panose="02020603050405020304" pitchFamily="18" charset="0"/>
                <a:ea typeface="华文楷体" panose="02010600040101010101" pitchFamily="2" charset="-122"/>
                <a:cs typeface="Times New Roman" panose="02020603050405020304" pitchFamily="18" charset="0"/>
              </a:rPr>
              <a:t>不同种植制度粮食</a:t>
            </a:r>
            <a:r>
              <a:rPr lang="zh-CN" altLang="en-US" sz="18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亩均劳动</a:t>
            </a:r>
            <a:r>
              <a:rPr lang="zh-CN" altLang="en-US" sz="1800" b="1" dirty="0" smtClean="0">
                <a:latin typeface="Times New Roman" panose="02020603050405020304" pitchFamily="18" charset="0"/>
                <a:ea typeface="华文楷体" panose="02010600040101010101" pitchFamily="2" charset="-122"/>
                <a:cs typeface="Times New Roman" panose="02020603050405020304" pitchFamily="18" charset="0"/>
              </a:rPr>
              <a:t>投入</a:t>
            </a:r>
          </a:p>
        </p:txBody>
      </p:sp>
      <p:sp>
        <p:nvSpPr>
          <p:cNvPr id="2" name="灯片编号占位符 1"/>
          <p:cNvSpPr>
            <a:spLocks noGrp="1"/>
          </p:cNvSpPr>
          <p:nvPr>
            <p:ph type="sldNum" sz="quarter" idx="4"/>
          </p:nvPr>
        </p:nvSpPr>
        <p:spPr/>
        <p:txBody>
          <a:bodyPr/>
          <a:lstStyle/>
          <a:p>
            <a:r>
              <a:rPr lang="en-US" altLang="zh-CN" dirty="0" smtClean="0"/>
              <a:t>11</a:t>
            </a:r>
            <a:r>
              <a:rPr lang="en-US" altLang="zh-CN" dirty="0" smtClean="0"/>
              <a:t>/22</a:t>
            </a:r>
            <a:endParaRPr lang="zh-CN" altLang="en-US" dirty="0"/>
          </a:p>
        </p:txBody>
      </p:sp>
      <p:sp>
        <p:nvSpPr>
          <p:cNvPr id="15" name="矩形 14"/>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6" name="表格 15"/>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7" name="流程图: 合并 16"/>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7668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079471" y="6349917"/>
            <a:ext cx="4070345" cy="452432"/>
          </a:xfrm>
          <a:prstGeom prst="rect">
            <a:avLst/>
          </a:prstGeom>
          <a:noFill/>
        </p:spPr>
        <p:txBody>
          <a:bodyPr wrap="none" rtlCol="0">
            <a:spAutoFit/>
          </a:bodyPr>
          <a:lstStyle>
            <a:defPPr>
              <a:defRPr lang="zh-CN"/>
            </a:defPPr>
            <a:lvl1pPr>
              <a:lnSpc>
                <a:spcPct val="130000"/>
              </a:lnSpc>
              <a:defRPr sz="1800" b="1">
                <a:latin typeface="Times New Roman" panose="02020603050405020304" pitchFamily="18" charset="0"/>
                <a:ea typeface="华文楷体" panose="02010600040101010101" pitchFamily="2" charset="-122"/>
                <a:cs typeface="Times New Roman" panose="02020603050405020304" pitchFamily="18" charset="0"/>
              </a:defRPr>
            </a:lvl1pPr>
          </a:lstStyle>
          <a:p>
            <a:r>
              <a:rPr lang="zh-CN" altLang="en-US" dirty="0"/>
              <a:t>图</a:t>
            </a:r>
            <a:r>
              <a:rPr lang="en-US" altLang="zh-CN" dirty="0"/>
              <a:t>4-2  </a:t>
            </a:r>
            <a:r>
              <a:rPr lang="zh-CN" altLang="en-US" dirty="0"/>
              <a:t>不同种植制度粮食</a:t>
            </a:r>
            <a:r>
              <a:rPr lang="zh-CN" altLang="en-US" dirty="0">
                <a:solidFill>
                  <a:srgbClr val="FF0000"/>
                </a:solidFill>
              </a:rPr>
              <a:t>亩均化肥</a:t>
            </a:r>
            <a:r>
              <a:rPr lang="zh-CN" altLang="en-US" dirty="0"/>
              <a:t>投入</a:t>
            </a:r>
          </a:p>
        </p:txBody>
      </p:sp>
      <p:pic>
        <p:nvPicPr>
          <p:cNvPr id="15" name="图片 14"/>
          <p:cNvPicPr>
            <a:picLocks noChangeAspect="1"/>
          </p:cNvPicPr>
          <p:nvPr/>
        </p:nvPicPr>
        <p:blipFill>
          <a:blip r:embed="rId3"/>
          <a:stretch>
            <a:fillRect/>
          </a:stretch>
        </p:blipFill>
        <p:spPr>
          <a:xfrm>
            <a:off x="910360" y="1915487"/>
            <a:ext cx="3755060" cy="2253036"/>
          </a:xfrm>
          <a:prstGeom prst="rect">
            <a:avLst/>
          </a:prstGeom>
        </p:spPr>
      </p:pic>
      <p:pic>
        <p:nvPicPr>
          <p:cNvPr id="16" name="图片 15"/>
          <p:cNvPicPr>
            <a:picLocks noChangeAspect="1"/>
          </p:cNvPicPr>
          <p:nvPr/>
        </p:nvPicPr>
        <p:blipFill>
          <a:blip r:embed="rId4"/>
          <a:stretch>
            <a:fillRect/>
          </a:stretch>
        </p:blipFill>
        <p:spPr>
          <a:xfrm>
            <a:off x="4665420" y="1915486"/>
            <a:ext cx="3755060" cy="2253036"/>
          </a:xfrm>
          <a:prstGeom prst="rect">
            <a:avLst/>
          </a:prstGeom>
        </p:spPr>
      </p:pic>
      <p:pic>
        <p:nvPicPr>
          <p:cNvPr id="17" name="图片 16"/>
          <p:cNvPicPr>
            <a:picLocks noChangeAspect="1"/>
          </p:cNvPicPr>
          <p:nvPr/>
        </p:nvPicPr>
        <p:blipFill>
          <a:blip r:embed="rId5"/>
          <a:stretch>
            <a:fillRect/>
          </a:stretch>
        </p:blipFill>
        <p:spPr>
          <a:xfrm>
            <a:off x="910360" y="4168523"/>
            <a:ext cx="3755060" cy="2253036"/>
          </a:xfrm>
          <a:prstGeom prst="rect">
            <a:avLst/>
          </a:prstGeom>
        </p:spPr>
      </p:pic>
      <p:pic>
        <p:nvPicPr>
          <p:cNvPr id="18" name="图片 17"/>
          <p:cNvPicPr>
            <a:picLocks noChangeAspect="1"/>
          </p:cNvPicPr>
          <p:nvPr/>
        </p:nvPicPr>
        <p:blipFill>
          <a:blip r:embed="rId6"/>
          <a:stretch>
            <a:fillRect/>
          </a:stretch>
        </p:blipFill>
        <p:spPr>
          <a:xfrm>
            <a:off x="4665420" y="4168523"/>
            <a:ext cx="3755060" cy="2253036"/>
          </a:xfrm>
          <a:prstGeom prst="rect">
            <a:avLst/>
          </a:prstGeom>
        </p:spPr>
      </p:pic>
      <p:sp>
        <p:nvSpPr>
          <p:cNvPr id="2" name="灯片编号占位符 1"/>
          <p:cNvSpPr>
            <a:spLocks noGrp="1"/>
          </p:cNvSpPr>
          <p:nvPr>
            <p:ph type="sldNum" sz="quarter" idx="4"/>
          </p:nvPr>
        </p:nvSpPr>
        <p:spPr/>
        <p:txBody>
          <a:bodyPr/>
          <a:lstStyle/>
          <a:p>
            <a:r>
              <a:rPr lang="en-US" altLang="zh-CN" dirty="0" smtClean="0"/>
              <a:t>12/22</a:t>
            </a:r>
            <a:endParaRPr lang="zh-CN" altLang="en-US" dirty="0"/>
          </a:p>
        </p:txBody>
      </p:sp>
      <p:sp>
        <p:nvSpPr>
          <p:cNvPr id="12" name="矩形 11"/>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9" name="流程图: 合并 1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）生产要素亩均投入与规模的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34255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079471" y="6349917"/>
            <a:ext cx="4070345" cy="452432"/>
          </a:xfrm>
          <a:prstGeom prst="rect">
            <a:avLst/>
          </a:prstGeom>
          <a:noFill/>
        </p:spPr>
        <p:txBody>
          <a:bodyPr wrap="none" rtlCol="0">
            <a:spAutoFit/>
          </a:bodyPr>
          <a:lstStyle>
            <a:defPPr>
              <a:defRPr lang="zh-CN"/>
            </a:defPPr>
            <a:lvl1pPr>
              <a:lnSpc>
                <a:spcPct val="130000"/>
              </a:lnSpc>
              <a:defRPr sz="1800" b="1">
                <a:latin typeface="Times New Roman" panose="02020603050405020304" pitchFamily="18" charset="0"/>
                <a:ea typeface="华文楷体" panose="02010600040101010101" pitchFamily="2" charset="-122"/>
                <a:cs typeface="Times New Roman" panose="02020603050405020304" pitchFamily="18" charset="0"/>
              </a:defRPr>
            </a:lvl1pPr>
          </a:lstStyle>
          <a:p>
            <a:r>
              <a:rPr lang="zh-CN" altLang="en-US" dirty="0"/>
              <a:t>图</a:t>
            </a:r>
            <a:r>
              <a:rPr lang="en-US" altLang="zh-CN" dirty="0"/>
              <a:t>4-3  </a:t>
            </a:r>
            <a:r>
              <a:rPr lang="zh-CN" altLang="en-US" dirty="0"/>
              <a:t>不同种植制度粮食</a:t>
            </a:r>
            <a:r>
              <a:rPr lang="zh-CN" altLang="en-US" dirty="0">
                <a:solidFill>
                  <a:srgbClr val="FF0000"/>
                </a:solidFill>
              </a:rPr>
              <a:t>亩均化肥</a:t>
            </a:r>
            <a:r>
              <a:rPr lang="zh-CN" altLang="en-US" dirty="0"/>
              <a:t>投入</a:t>
            </a:r>
          </a:p>
        </p:txBody>
      </p:sp>
      <p:pic>
        <p:nvPicPr>
          <p:cNvPr id="12" name="图片 11"/>
          <p:cNvPicPr>
            <a:picLocks noChangeAspect="1"/>
          </p:cNvPicPr>
          <p:nvPr/>
        </p:nvPicPr>
        <p:blipFill>
          <a:blip r:embed="rId3"/>
          <a:stretch>
            <a:fillRect/>
          </a:stretch>
        </p:blipFill>
        <p:spPr>
          <a:xfrm>
            <a:off x="1169043" y="1974212"/>
            <a:ext cx="3646421" cy="2187853"/>
          </a:xfrm>
          <a:prstGeom prst="rect">
            <a:avLst/>
          </a:prstGeom>
        </p:spPr>
      </p:pic>
      <p:pic>
        <p:nvPicPr>
          <p:cNvPr id="13" name="图片 12"/>
          <p:cNvPicPr>
            <a:picLocks noChangeAspect="1"/>
          </p:cNvPicPr>
          <p:nvPr/>
        </p:nvPicPr>
        <p:blipFill>
          <a:blip r:embed="rId4"/>
          <a:stretch>
            <a:fillRect/>
          </a:stretch>
        </p:blipFill>
        <p:spPr>
          <a:xfrm>
            <a:off x="4815463" y="1974212"/>
            <a:ext cx="3646421" cy="2187853"/>
          </a:xfrm>
          <a:prstGeom prst="rect">
            <a:avLst/>
          </a:prstGeom>
        </p:spPr>
      </p:pic>
      <p:pic>
        <p:nvPicPr>
          <p:cNvPr id="19" name="图片 18"/>
          <p:cNvPicPr>
            <a:picLocks noChangeAspect="1"/>
          </p:cNvPicPr>
          <p:nvPr/>
        </p:nvPicPr>
        <p:blipFill>
          <a:blip r:embed="rId5"/>
          <a:stretch>
            <a:fillRect/>
          </a:stretch>
        </p:blipFill>
        <p:spPr>
          <a:xfrm>
            <a:off x="1169043" y="4162065"/>
            <a:ext cx="3646421" cy="2187853"/>
          </a:xfrm>
          <a:prstGeom prst="rect">
            <a:avLst/>
          </a:prstGeom>
        </p:spPr>
      </p:pic>
      <p:pic>
        <p:nvPicPr>
          <p:cNvPr id="20" name="图片 19"/>
          <p:cNvPicPr>
            <a:picLocks noChangeAspect="1"/>
          </p:cNvPicPr>
          <p:nvPr/>
        </p:nvPicPr>
        <p:blipFill>
          <a:blip r:embed="rId6"/>
          <a:stretch>
            <a:fillRect/>
          </a:stretch>
        </p:blipFill>
        <p:spPr>
          <a:xfrm>
            <a:off x="4815464" y="4162064"/>
            <a:ext cx="3646421" cy="2187853"/>
          </a:xfrm>
          <a:prstGeom prst="rect">
            <a:avLst/>
          </a:prstGeom>
        </p:spPr>
      </p:pic>
      <p:sp>
        <p:nvSpPr>
          <p:cNvPr id="2" name="灯片编号占位符 1"/>
          <p:cNvSpPr>
            <a:spLocks noGrp="1"/>
          </p:cNvSpPr>
          <p:nvPr>
            <p:ph type="sldNum" sz="quarter" idx="4"/>
          </p:nvPr>
        </p:nvSpPr>
        <p:spPr/>
        <p:txBody>
          <a:bodyPr/>
          <a:lstStyle/>
          <a:p>
            <a:r>
              <a:rPr lang="en-US" altLang="zh-CN" dirty="0" smtClean="0"/>
              <a:t>13/22</a:t>
            </a:r>
            <a:endParaRPr lang="zh-CN" altLang="en-US" dirty="0"/>
          </a:p>
        </p:txBody>
      </p:sp>
      <p:sp>
        <p:nvSpPr>
          <p:cNvPr id="15" name="矩形 14"/>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6" name="表格 15"/>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7" name="流程图: 合并 16"/>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596" y="1048409"/>
            <a:ext cx="9051403" cy="938719"/>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）生产要素亩均投入与规模的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回归分析</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362904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1862048"/>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5</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聚类稳健标准误的固定效应模型的估计结果</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880514799"/>
              </p:ext>
            </p:extLst>
          </p:nvPr>
        </p:nvGraphicFramePr>
        <p:xfrm>
          <a:off x="715700" y="2110565"/>
          <a:ext cx="7805196" cy="4079240"/>
        </p:xfrm>
        <a:graphic>
          <a:graphicData uri="http://schemas.openxmlformats.org/drawingml/2006/table">
            <a:tbl>
              <a:tblPr firstRow="1" bandRow="1">
                <a:tableStyleId>{5C22544A-7EE6-4342-B048-85BDC9FD1C3A}</a:tableStyleId>
              </a:tblPr>
              <a:tblGrid>
                <a:gridCol w="867244">
                  <a:extLst>
                    <a:ext uri="{9D8B030D-6E8A-4147-A177-3AD203B41FA5}">
                      <a16:colId xmlns:a16="http://schemas.microsoft.com/office/drawing/2014/main" val="2528480932"/>
                    </a:ext>
                  </a:extLst>
                </a:gridCol>
                <a:gridCol w="867244">
                  <a:extLst>
                    <a:ext uri="{9D8B030D-6E8A-4147-A177-3AD203B41FA5}">
                      <a16:colId xmlns:a16="http://schemas.microsoft.com/office/drawing/2014/main" val="1617275306"/>
                    </a:ext>
                  </a:extLst>
                </a:gridCol>
                <a:gridCol w="867244">
                  <a:extLst>
                    <a:ext uri="{9D8B030D-6E8A-4147-A177-3AD203B41FA5}">
                      <a16:colId xmlns:a16="http://schemas.microsoft.com/office/drawing/2014/main" val="352453581"/>
                    </a:ext>
                  </a:extLst>
                </a:gridCol>
                <a:gridCol w="867244">
                  <a:extLst>
                    <a:ext uri="{9D8B030D-6E8A-4147-A177-3AD203B41FA5}">
                      <a16:colId xmlns:a16="http://schemas.microsoft.com/office/drawing/2014/main" val="2989998316"/>
                    </a:ext>
                  </a:extLst>
                </a:gridCol>
                <a:gridCol w="867244">
                  <a:extLst>
                    <a:ext uri="{9D8B030D-6E8A-4147-A177-3AD203B41FA5}">
                      <a16:colId xmlns:a16="http://schemas.microsoft.com/office/drawing/2014/main" val="3101900358"/>
                    </a:ext>
                  </a:extLst>
                </a:gridCol>
                <a:gridCol w="867244">
                  <a:extLst>
                    <a:ext uri="{9D8B030D-6E8A-4147-A177-3AD203B41FA5}">
                      <a16:colId xmlns:a16="http://schemas.microsoft.com/office/drawing/2014/main" val="912070763"/>
                    </a:ext>
                  </a:extLst>
                </a:gridCol>
                <a:gridCol w="867244">
                  <a:extLst>
                    <a:ext uri="{9D8B030D-6E8A-4147-A177-3AD203B41FA5}">
                      <a16:colId xmlns:a16="http://schemas.microsoft.com/office/drawing/2014/main" val="1220163282"/>
                    </a:ext>
                  </a:extLst>
                </a:gridCol>
                <a:gridCol w="867244">
                  <a:extLst>
                    <a:ext uri="{9D8B030D-6E8A-4147-A177-3AD203B41FA5}">
                      <a16:colId xmlns:a16="http://schemas.microsoft.com/office/drawing/2014/main" val="3428326527"/>
                    </a:ext>
                  </a:extLst>
                </a:gridCol>
                <a:gridCol w="867244">
                  <a:extLst>
                    <a:ext uri="{9D8B030D-6E8A-4147-A177-3AD203B41FA5}">
                      <a16:colId xmlns:a16="http://schemas.microsoft.com/office/drawing/2014/main" val="1059676330"/>
                    </a:ext>
                  </a:extLst>
                </a:gridCol>
              </a:tblGrid>
              <a:tr h="370840">
                <a:tc>
                  <a:txBody>
                    <a:bodyPr/>
                    <a:lstStyle/>
                    <a:p>
                      <a:pPr algn="ctr" fontAlgn="ctr"/>
                      <a:r>
                        <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变量</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rtl="0" fontAlgn="ctr"/>
                      <a:r>
                        <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altLang="en-US" sz="1600" b="1" i="0" u="none" strike="noStrike" dirty="0" smtClean="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两熟区冬小麦</a:t>
                      </a:r>
                      <a:endPar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altLang="en-US" sz="1600" b="1" i="0" u="none" strike="noStrike" dirty="0" smtClean="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两熟区夏玉米</a:t>
                      </a:r>
                      <a:endParaRPr lang="zh-CN" sz="1600" b="1"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rtl="0" fontAlgn="ctr"/>
                      <a:r>
                        <a:rPr lang="zh-CN" altLang="en-US"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一熟区春玉米</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014131486"/>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lnland</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-0.029***</a:t>
                      </a:r>
                      <a:endParaRPr lang="zh-CN" sz="1600" b="0"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0"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(0.010)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0.029**</a:t>
                      </a:r>
                      <a:endParaRPr lang="zh-CN" sz="1600" b="0" i="0" u="none" strike="noStrike">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FF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7687756"/>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land</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6682817"/>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train</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0.035***</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39246602"/>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health</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0.006*</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 ***</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0.023***</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6397148"/>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plots</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-0.009***</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3845002"/>
                  </a:ext>
                </a:extLst>
              </a:tr>
              <a:tr h="370840">
                <a:tc>
                  <a:txBody>
                    <a:bodyPr/>
                    <a:lstStyle/>
                    <a:p>
                      <a:pPr algn="l"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job</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-0.002</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-0.041**</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4451005"/>
                  </a:ext>
                </a:extLst>
              </a:tr>
              <a:tr h="370840">
                <a:tc>
                  <a:txBody>
                    <a:bodyPr/>
                    <a:lstStyle/>
                    <a:p>
                      <a:pPr algn="l"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_cons</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6.761***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(0.416)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4.981***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(0.546)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5.881***</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(0.493)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5.006***</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(0.393)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3403511"/>
                  </a:ext>
                </a:extLst>
              </a:tr>
              <a:tr h="370840">
                <a:tc>
                  <a:txBody>
                    <a:bodyPr/>
                    <a:lstStyle/>
                    <a:p>
                      <a:pPr algn="just" fontAlgn="ctr"/>
                      <a:r>
                        <a:rPr lang="zh-CN" altLang="en-US"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规模弹性</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-0.038</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altLang="zh-CN" sz="16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a:t>
                      </a:r>
                      <a:endParaRPr lang="zh-CN" sz="16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1723891808"/>
                  </a:ext>
                </a:extLst>
              </a:tr>
              <a:tr h="370840">
                <a:tc>
                  <a:txBody>
                    <a:bodyPr/>
                    <a:lstStyle/>
                    <a:p>
                      <a:pPr algn="just" fontAlgn="ctr"/>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样本数量</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N=9790，n=3132</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N=9275，n=2794</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N=9713，n=3123</a:t>
                      </a:r>
                      <a:endParaRPr lang="zh-CN" sz="16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gridSpan="2">
                  <a:txBody>
                    <a:bodyPr/>
                    <a:lstStyle/>
                    <a:p>
                      <a:pPr algn="ctr" fontAlgn="ctr"/>
                      <a:r>
                        <a:rPr lang="en-US"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N=17859，n=5294</a:t>
                      </a:r>
                      <a:endPar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extLst>
                  <a:ext uri="{0D108BD9-81ED-4DB2-BD59-A6C34878D82A}">
                    <a16:rowId xmlns:a16="http://schemas.microsoft.com/office/drawing/2014/main" val="2585377614"/>
                  </a:ext>
                </a:extLst>
              </a:tr>
              <a:tr h="370840">
                <a:tc gridSpan="9">
                  <a:txBody>
                    <a:bodyPr/>
                    <a:lstStyle/>
                    <a:p>
                      <a:pPr algn="l" fontAlgn="ctr"/>
                      <a:r>
                        <a:rPr lang="zh-CN" sz="16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说明：***、**和*分别表示1%、5%和10%的显著性水平。</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l" fontAlgn="ct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14495"/>
                  </a:ext>
                </a:extLst>
              </a:tr>
            </a:tbl>
          </a:graphicData>
        </a:graphic>
      </p:graphicFrame>
      <p:sp>
        <p:nvSpPr>
          <p:cNvPr id="2" name="灯片编号占位符 1"/>
          <p:cNvSpPr>
            <a:spLocks noGrp="1"/>
          </p:cNvSpPr>
          <p:nvPr>
            <p:ph type="sldNum" sz="quarter" idx="4"/>
          </p:nvPr>
        </p:nvSpPr>
        <p:spPr/>
        <p:txBody>
          <a:bodyPr/>
          <a:lstStyle/>
          <a:p>
            <a:r>
              <a:rPr lang="en-US" altLang="zh-CN" dirty="0" smtClean="0"/>
              <a:t>14/22</a:t>
            </a:r>
            <a:endParaRPr lang="zh-CN" altLang="en-US" dirty="0"/>
          </a:p>
        </p:txBody>
      </p:sp>
      <p:sp>
        <p:nvSpPr>
          <p:cNvPr id="8" name="矩形 7"/>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2" name="流程图: 合并 11"/>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327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3507" y="158512"/>
            <a:ext cx="4376978" cy="2962274"/>
          </a:xfrm>
          <a:prstGeom prst="rect">
            <a:avLst/>
          </a:prstGeom>
        </p:spPr>
      </p:pic>
      <p:pic>
        <p:nvPicPr>
          <p:cNvPr id="5" name="图片 4"/>
          <p:cNvPicPr>
            <a:picLocks noChangeAspect="1"/>
          </p:cNvPicPr>
          <p:nvPr/>
        </p:nvPicPr>
        <p:blipFill>
          <a:blip r:embed="rId4"/>
          <a:stretch>
            <a:fillRect/>
          </a:stretch>
        </p:blipFill>
        <p:spPr>
          <a:xfrm>
            <a:off x="4593528" y="153631"/>
            <a:ext cx="4362207" cy="2962273"/>
          </a:xfrm>
          <a:prstGeom prst="rect">
            <a:avLst/>
          </a:prstGeom>
        </p:spPr>
      </p:pic>
      <p:pic>
        <p:nvPicPr>
          <p:cNvPr id="7" name="图片 6"/>
          <p:cNvPicPr>
            <a:picLocks noChangeAspect="1"/>
          </p:cNvPicPr>
          <p:nvPr/>
        </p:nvPicPr>
        <p:blipFill>
          <a:blip r:embed="rId5"/>
          <a:stretch>
            <a:fillRect/>
          </a:stretch>
        </p:blipFill>
        <p:spPr>
          <a:xfrm>
            <a:off x="231321" y="3165703"/>
            <a:ext cx="4362207" cy="3100665"/>
          </a:xfrm>
          <a:prstGeom prst="rect">
            <a:avLst/>
          </a:prstGeom>
        </p:spPr>
      </p:pic>
      <p:pic>
        <p:nvPicPr>
          <p:cNvPr id="13" name="图片 12"/>
          <p:cNvPicPr>
            <a:picLocks noChangeAspect="1"/>
          </p:cNvPicPr>
          <p:nvPr/>
        </p:nvPicPr>
        <p:blipFill>
          <a:blip r:embed="rId6"/>
          <a:stretch>
            <a:fillRect/>
          </a:stretch>
        </p:blipFill>
        <p:spPr>
          <a:xfrm>
            <a:off x="4599615" y="3115904"/>
            <a:ext cx="4504989" cy="3196835"/>
          </a:xfrm>
          <a:prstGeom prst="rect">
            <a:avLst/>
          </a:prstGeom>
        </p:spPr>
      </p:pic>
      <p:sp>
        <p:nvSpPr>
          <p:cNvPr id="14" name="文本框 13"/>
          <p:cNvSpPr txBox="1"/>
          <p:nvPr/>
        </p:nvSpPr>
        <p:spPr>
          <a:xfrm>
            <a:off x="1942372" y="2229867"/>
            <a:ext cx="543739"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水稻</a:t>
            </a:r>
          </a:p>
        </p:txBody>
      </p:sp>
      <p:sp>
        <p:nvSpPr>
          <p:cNvPr id="16" name="文本框 15"/>
          <p:cNvSpPr txBox="1"/>
          <p:nvPr/>
        </p:nvSpPr>
        <p:spPr>
          <a:xfrm>
            <a:off x="6774631" y="3390860"/>
            <a:ext cx="1261884"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一熟区春玉米</a:t>
            </a:r>
          </a:p>
        </p:txBody>
      </p:sp>
      <p:sp>
        <p:nvSpPr>
          <p:cNvPr id="17" name="文本框 16"/>
          <p:cNvSpPr txBox="1"/>
          <p:nvPr/>
        </p:nvSpPr>
        <p:spPr>
          <a:xfrm>
            <a:off x="1756150" y="3390860"/>
            <a:ext cx="1261884"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两熟区夏玉米</a:t>
            </a:r>
          </a:p>
        </p:txBody>
      </p:sp>
      <p:sp>
        <p:nvSpPr>
          <p:cNvPr id="18" name="文本框 17"/>
          <p:cNvSpPr txBox="1"/>
          <p:nvPr/>
        </p:nvSpPr>
        <p:spPr>
          <a:xfrm>
            <a:off x="6319350" y="2229867"/>
            <a:ext cx="1261884"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两熟区冬小麦</a:t>
            </a:r>
          </a:p>
        </p:txBody>
      </p:sp>
      <p:sp>
        <p:nvSpPr>
          <p:cNvPr id="11" name="文本框 10"/>
          <p:cNvSpPr txBox="1"/>
          <p:nvPr/>
        </p:nvSpPr>
        <p:spPr>
          <a:xfrm>
            <a:off x="2894277" y="6311285"/>
            <a:ext cx="3647152" cy="426720"/>
          </a:xfrm>
          <a:prstGeom prst="rect">
            <a:avLst/>
          </a:prstGeom>
          <a:noFill/>
        </p:spPr>
        <p:txBody>
          <a:bodyPr wrap="none" rtlCol="0">
            <a:spAutoFit/>
          </a:bodyPr>
          <a:lstStyle/>
          <a:p>
            <a:pPr>
              <a:lnSpc>
                <a:spcPct val="130000"/>
              </a:lnSpc>
            </a:pPr>
            <a:r>
              <a:rPr lang="zh-CN" altLang="en-US" sz="1800" b="1" dirty="0" smtClean="0">
                <a:latin typeface="华文楷体" panose="02010600040101010101" pitchFamily="2" charset="-122"/>
                <a:ea typeface="华文楷体" panose="02010600040101010101" pitchFamily="2" charset="-122"/>
              </a:rPr>
              <a:t>不同种植制度</a:t>
            </a:r>
            <a:r>
              <a:rPr lang="zh-CN" altLang="en-US" sz="1800" b="1" dirty="0" smtClean="0">
                <a:solidFill>
                  <a:srgbClr val="FF0000"/>
                </a:solidFill>
                <a:latin typeface="华文楷体" panose="02010600040101010101" pitchFamily="2" charset="-122"/>
                <a:ea typeface="华文楷体" panose="02010600040101010101" pitchFamily="2" charset="-122"/>
              </a:rPr>
              <a:t>粮食生产率</a:t>
            </a:r>
            <a:r>
              <a:rPr lang="zh-CN" altLang="en-US" sz="1800" b="1" dirty="0" smtClean="0">
                <a:latin typeface="华文楷体" panose="02010600040101010101" pitchFamily="2" charset="-122"/>
                <a:ea typeface="华文楷体" panose="02010600040101010101" pitchFamily="2" charset="-122"/>
              </a:rPr>
              <a:t>变化规律</a:t>
            </a:r>
          </a:p>
        </p:txBody>
      </p:sp>
      <p:sp>
        <p:nvSpPr>
          <p:cNvPr id="2" name="灯片编号占位符 1"/>
          <p:cNvSpPr>
            <a:spLocks noGrp="1"/>
          </p:cNvSpPr>
          <p:nvPr>
            <p:ph type="sldNum" sz="quarter" idx="4"/>
          </p:nvPr>
        </p:nvSpPr>
        <p:spPr/>
        <p:txBody>
          <a:bodyPr/>
          <a:lstStyle/>
          <a:p>
            <a:r>
              <a:rPr lang="en-US" altLang="zh-CN" dirty="0" smtClean="0"/>
              <a:t>15/22</a:t>
            </a:r>
            <a:endParaRPr lang="zh-CN" altLang="en-US" dirty="0"/>
          </a:p>
        </p:txBody>
      </p:sp>
    </p:spTree>
    <p:extLst>
      <p:ext uri="{BB962C8B-B14F-4D97-AF65-F5344CB8AC3E}">
        <p14:creationId xmlns:p14="http://schemas.microsoft.com/office/powerpoint/2010/main" val="567564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1862048"/>
          </a:xfrm>
          <a:prstGeom prst="rect">
            <a:avLst/>
          </a:prstGeom>
        </p:spPr>
        <p:txBody>
          <a:bodyPr wrap="square">
            <a:spAutoFit/>
          </a:bodyPr>
          <a:lstStyle/>
          <a:p>
            <a:pPr>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（三）水稻</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、两熟区冬小麦、两熟区夏玉米和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单一玉米的实证分析</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）不同</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规模亩均要素</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产出</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弹性计算</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631650360"/>
              </p:ext>
            </p:extLst>
          </p:nvPr>
        </p:nvGraphicFramePr>
        <p:xfrm>
          <a:off x="522000" y="2122669"/>
          <a:ext cx="8100000" cy="3708400"/>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961372101"/>
                    </a:ext>
                  </a:extLst>
                </a:gridCol>
                <a:gridCol w="900000">
                  <a:extLst>
                    <a:ext uri="{9D8B030D-6E8A-4147-A177-3AD203B41FA5}">
                      <a16:colId xmlns:a16="http://schemas.microsoft.com/office/drawing/2014/main" val="1320837168"/>
                    </a:ext>
                  </a:extLst>
                </a:gridCol>
                <a:gridCol w="900000">
                  <a:extLst>
                    <a:ext uri="{9D8B030D-6E8A-4147-A177-3AD203B41FA5}">
                      <a16:colId xmlns:a16="http://schemas.microsoft.com/office/drawing/2014/main" val="1872058265"/>
                    </a:ext>
                  </a:extLst>
                </a:gridCol>
                <a:gridCol w="900000">
                  <a:extLst>
                    <a:ext uri="{9D8B030D-6E8A-4147-A177-3AD203B41FA5}">
                      <a16:colId xmlns:a16="http://schemas.microsoft.com/office/drawing/2014/main" val="4226400500"/>
                    </a:ext>
                  </a:extLst>
                </a:gridCol>
                <a:gridCol w="900000">
                  <a:extLst>
                    <a:ext uri="{9D8B030D-6E8A-4147-A177-3AD203B41FA5}">
                      <a16:colId xmlns:a16="http://schemas.microsoft.com/office/drawing/2014/main" val="827882423"/>
                    </a:ext>
                  </a:extLst>
                </a:gridCol>
                <a:gridCol w="900000">
                  <a:extLst>
                    <a:ext uri="{9D8B030D-6E8A-4147-A177-3AD203B41FA5}">
                      <a16:colId xmlns:a16="http://schemas.microsoft.com/office/drawing/2014/main" val="1649272740"/>
                    </a:ext>
                  </a:extLst>
                </a:gridCol>
                <a:gridCol w="900000">
                  <a:extLst>
                    <a:ext uri="{9D8B030D-6E8A-4147-A177-3AD203B41FA5}">
                      <a16:colId xmlns:a16="http://schemas.microsoft.com/office/drawing/2014/main" val="1768502336"/>
                    </a:ext>
                  </a:extLst>
                </a:gridCol>
                <a:gridCol w="900000">
                  <a:extLst>
                    <a:ext uri="{9D8B030D-6E8A-4147-A177-3AD203B41FA5}">
                      <a16:colId xmlns:a16="http://schemas.microsoft.com/office/drawing/2014/main" val="1765845716"/>
                    </a:ext>
                  </a:extLst>
                </a:gridCol>
                <a:gridCol w="900000">
                  <a:extLst>
                    <a:ext uri="{9D8B030D-6E8A-4147-A177-3AD203B41FA5}">
                      <a16:colId xmlns:a16="http://schemas.microsoft.com/office/drawing/2014/main" val="3105182915"/>
                    </a:ext>
                  </a:extLst>
                </a:gridCol>
              </a:tblGrid>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b"/>
                      <a:r>
                        <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水稻</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b"/>
                      <a:r>
                        <a:rPr lang="zh-CN" altLang="en-US" sz="18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两熟区冬小麦</a:t>
                      </a:r>
                      <a:endPar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70086954"/>
                  </a:ext>
                </a:extLst>
              </a:tr>
              <a:tr h="370840">
                <a:tc>
                  <a:txBody>
                    <a:bodyPr/>
                    <a:lstStyle/>
                    <a:p>
                      <a:pPr algn="ctr" fontAlgn="b"/>
                      <a:endPar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0134472"/>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劳动</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0.034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0.010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-0.011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67460668"/>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化肥</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0.043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0.041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0.022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0.019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158717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机械</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0.012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0.013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0.014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0.015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0.016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1198584"/>
                  </a:ext>
                </a:extLst>
              </a:tr>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fontAlgn="b"/>
                      <a:r>
                        <a:rPr lang="zh-CN" altLang="en-US" sz="18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两熟区夏玉米</a:t>
                      </a:r>
                      <a:endPar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b"/>
                      <a:r>
                        <a:rPr lang="zh-CN" altLang="en-US" sz="1800" b="1" i="0" u="none" strike="noStrike" dirty="0" smtClean="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一熟区春玉米</a:t>
                      </a:r>
                      <a:endParaRPr lang="zh-CN" altLang="en-US" sz="1800" b="1"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58491641"/>
                  </a:ext>
                </a:extLst>
              </a:tr>
              <a:tr h="370840">
                <a:tc>
                  <a:txBody>
                    <a:bodyPr/>
                    <a:lstStyle/>
                    <a:p>
                      <a:pPr algn="ctr" fontAlgn="b"/>
                      <a:endPar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总体</a:t>
                      </a:r>
                    </a:p>
                  </a:txBody>
                  <a:tcPr marL="9525" marR="9525" marT="9525" marB="0"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小</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中</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zh-CN" altLang="en-US"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大</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393202"/>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劳动</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0.007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-0.018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0.045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0.029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0.004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993051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化肥</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0.081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0.082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0.094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0.054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0.056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0.048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0.045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69190184"/>
                  </a:ext>
                </a:extLst>
              </a:tr>
              <a:tr h="370840">
                <a:tc>
                  <a:txBody>
                    <a:bodyPr/>
                    <a:lstStyle/>
                    <a:p>
                      <a:pPr algn="ctr" fontAlgn="b"/>
                      <a:r>
                        <a:rPr lang="zh-CN" altLang="en-US"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机械</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0.030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0.032 </a:t>
                      </a:r>
                    </a:p>
                  </a:txBody>
                  <a:tcPr marL="9525" marR="9525" marT="9525"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0.027 </a:t>
                      </a:r>
                    </a:p>
                  </a:txBody>
                  <a:tcPr marL="9525" marR="9525" marT="9525"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0.026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0.027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altLang="zh-CN" sz="1800" b="0" i="0" u="none" strike="noStrike" dirty="0">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0.028 </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3464752"/>
                  </a:ext>
                </a:extLst>
              </a:tr>
            </a:tbl>
          </a:graphicData>
        </a:graphic>
      </p:graphicFrame>
      <p:sp>
        <p:nvSpPr>
          <p:cNvPr id="2" name="灯片编号占位符 1"/>
          <p:cNvSpPr>
            <a:spLocks noGrp="1"/>
          </p:cNvSpPr>
          <p:nvPr>
            <p:ph type="sldNum" sz="quarter" idx="4"/>
          </p:nvPr>
        </p:nvSpPr>
        <p:spPr/>
        <p:txBody>
          <a:bodyPr/>
          <a:lstStyle/>
          <a:p>
            <a:r>
              <a:rPr lang="en-US" altLang="zh-CN" dirty="0" smtClean="0"/>
              <a:t>16/22</a:t>
            </a:r>
            <a:endParaRPr lang="zh-CN" altLang="en-US" dirty="0"/>
          </a:p>
        </p:txBody>
      </p:sp>
      <p:sp>
        <p:nvSpPr>
          <p:cNvPr id="8" name="矩形 7"/>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2" name="流程图: 合并 11"/>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993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2596" y="1048409"/>
            <a:ext cx="9051403" cy="5247590"/>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（四）</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对粮食生产率与规模关系的探讨</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小麦</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、水稻和玉米的产品特性差异大。</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玉米原产于南美洲，人类栽培的历史大约有七千多年，传入我国却不到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500</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年，是</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利用杂种优势时间最早，面积较大的农作物。它适应性强，对土壤要求不十分</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严格，</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是一种较适合大规模种植的农作物；小麦和水稻则是精耕细作的产物，在中国的发展历史远超</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4000</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年，对土壤要求严格。</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三</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种粮食作物机械的可分性不同。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我国农业机械化水平经历了高速增长的阶段，当前农业机械总体水平较高，但仍然存在区域、农作物种类以及农业生产阶段机械化发展不平衡的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情况。</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在粮食作物上体现为小麦和水稻生产收获环节的机械化水平高于</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玉米，</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小麦和水稻种植户农业机械的“可分性”高于玉米种植</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户。</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）推测</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未来</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我国玉米单产随着规模的扩大，变化起伏较小。小麦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和水稻单产随着规模的扩大略微下降，但下降幅度小。但机械化的推进有利于提高粮食总产量，所以未来要不遗余力的坚持农机补贴政策，提高机械化水平，推进农业机械的技术变革。</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17/22</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2460181749"/>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2" name="流程图: 合并 11"/>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6078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5709255"/>
          </a:xfrm>
          <a:prstGeom prst="rect">
            <a:avLst/>
          </a:prstGeom>
        </p:spPr>
        <p:txBody>
          <a:bodyPr wrap="square">
            <a:spAutoFit/>
          </a:bodyPr>
          <a:lstStyle/>
          <a:p>
            <a:pPr>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（五）</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模型结果及含义</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粮食单产与规模的关系各异。</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两熟区冬小麦和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水稻土地生产率与规模变量呈显著负向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一熟区春玉米土地生产率</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与规模变量关系不</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显著，两熟区夏玉米土地生产率</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与规模变量呈显著的正向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。可能的解释是，玉米区别于小麦和水稻，是一种适合粗放式经营的作物。且玉米机械投入的可分性相对高于小麦和水稻，所以规模扩大时单产呈上升的趋势。</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劳动</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产出弹性随着规模扩大而降低，机械产出弹性随着规模扩大而提高</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两熟区冬小麦劳动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产出弹性为负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，其余劳动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产出弹性为正</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。机械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弹性均大于</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0</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按机械弹性由大到小排序</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为两熟区夏玉米、一熟区春玉米、两熟区冬小麦和</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一熟</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水稻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亩均生产要素投入与</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规模变量有显著</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关系。</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亩</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均投工量和亩均肥料使用量随着规模扩大而下降，亩均机械投入量随着规模的扩大呈现先增加后下降的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趋势。</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）文化程度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和农业技能培训变量显著为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正。耕地</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细碎化变量对单产</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造成</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影响随当地机械化水平不同，机械化程度高的地方为正向不显著，机械化程度较低的地方产生</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显著的负向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兼业水平对单产的</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影响显著为负。</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18/22</a:t>
            </a:r>
            <a:endParaRPr lang="zh-CN" altLang="en-US" dirty="0"/>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39936520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898248">
                  <a:extLst>
                    <a:ext uri="{9D8B030D-6E8A-4147-A177-3AD203B41FA5}">
                      <a16:colId xmlns:a16="http://schemas.microsoft.com/office/drawing/2014/main" val="2745346112"/>
                    </a:ext>
                  </a:extLst>
                </a:gridCol>
                <a:gridCol w="1342663">
                  <a:extLst>
                    <a:ext uri="{9D8B030D-6E8A-4147-A177-3AD203B41FA5}">
                      <a16:colId xmlns:a16="http://schemas.microsoft.com/office/drawing/2014/main" val="2906165216"/>
                    </a:ext>
                  </a:extLst>
                </a:gridCol>
                <a:gridCol w="1319514">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研究内容与结果</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5294936"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87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05. </a:t>
            </a:r>
            <a:r>
              <a:rPr lang="zh-CN" altLang="en-US" sz="3500" b="1" dirty="0">
                <a:solidFill>
                  <a:schemeClr val="bg1"/>
                </a:solidFill>
                <a:latin typeface="微软雅黑" panose="020B0503020204020204" pitchFamily="34" charset="-122"/>
                <a:ea typeface="微软雅黑" panose="020B0503020204020204" pitchFamily="34" charset="-122"/>
              </a:rPr>
              <a:t>研究</a:t>
            </a:r>
            <a:r>
              <a:rPr lang="zh-CN" altLang="en-US" sz="3500" b="1" dirty="0" smtClean="0">
                <a:solidFill>
                  <a:schemeClr val="bg1"/>
                </a:solidFill>
                <a:latin typeface="微软雅黑" panose="020B0503020204020204" pitchFamily="34" charset="-122"/>
                <a:ea typeface="微软雅黑" panose="020B0503020204020204" pitchFamily="34" charset="-122"/>
              </a:rPr>
              <a:t>结论与建议</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62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2008524671"/>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709255"/>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一</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主要结论</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粮食</a:t>
            </a:r>
            <a:r>
              <a:rPr lang="zh-CN" altLang="en-US" sz="2000" b="1" dirty="0" smtClean="0">
                <a:latin typeface="华文楷体" panose="02010600040101010101" pitchFamily="2" charset="-122"/>
                <a:ea typeface="华文楷体" panose="02010600040101010101" pitchFamily="2" charset="-122"/>
              </a:rPr>
              <a:t>单产变化特征及原因。</a:t>
            </a:r>
            <a:r>
              <a:rPr lang="zh-CN" altLang="en-US" sz="2000" dirty="0">
                <a:latin typeface="华文楷体" panose="02010600040101010101" pitchFamily="2" charset="-122"/>
                <a:ea typeface="华文楷体" panose="02010600040101010101" pitchFamily="2" charset="-122"/>
              </a:rPr>
              <a:t>两熟区冬小麦和水稻单产与规模呈显著负向关系，一熟和两熟</a:t>
            </a:r>
            <a:r>
              <a:rPr lang="zh-CN" altLang="en-US" sz="2000" dirty="0" smtClean="0">
                <a:latin typeface="华文楷体" panose="02010600040101010101" pitchFamily="2" charset="-122"/>
                <a:ea typeface="华文楷体" panose="02010600040101010101" pitchFamily="2" charset="-122"/>
              </a:rPr>
              <a:t>区玉米</a:t>
            </a:r>
            <a:r>
              <a:rPr lang="zh-CN" altLang="en-US" sz="2000" dirty="0">
                <a:latin typeface="华文楷体" panose="02010600040101010101" pitchFamily="2" charset="-122"/>
                <a:ea typeface="华文楷体" panose="02010600040101010101" pitchFamily="2" charset="-122"/>
              </a:rPr>
              <a:t>单产与规模呈现不显著与正向关系。总的来说，单产如何变化受农作物本身特性和要素可分性的影响很大，所以对于玉米这种相对适宜粗放式种植方式，以及机械不可分的农作物来说，单产随着规模扩大而上升。</a:t>
            </a:r>
            <a:endParaRPr lang="en-US" altLang="zh-CN" sz="2000" dirty="0">
              <a:latin typeface="华文楷体" panose="02010600040101010101" pitchFamily="2" charset="-122"/>
              <a:ea typeface="华文楷体" panose="02010600040101010101" pitchFamily="2" charset="-122"/>
            </a:endParaRP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2</a:t>
            </a:r>
            <a:r>
              <a:rPr lang="zh-CN" altLang="zh-CN" sz="2000" dirty="0" smtClean="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亩均投入要素、要素产出弹性与规模变量的关系。</a:t>
            </a:r>
            <a:r>
              <a:rPr lang="zh-CN" altLang="en-US" sz="2000" dirty="0">
                <a:latin typeface="华文楷体" panose="02010600040101010101" pitchFamily="2" charset="-122"/>
                <a:ea typeface="华文楷体" panose="02010600040101010101" pitchFamily="2" charset="-122"/>
              </a:rPr>
              <a:t>在规模范围内，</a:t>
            </a:r>
            <a:r>
              <a:rPr lang="zh-CN" altLang="zh-CN" sz="2000" dirty="0">
                <a:latin typeface="华文楷体" panose="02010600040101010101" pitchFamily="2" charset="-122"/>
                <a:ea typeface="华文楷体" panose="02010600040101010101" pitchFamily="2" charset="-122"/>
              </a:rPr>
              <a:t>亩均投工量和亩均肥料投入量与规模变量存在显著的负向关系，亩均机械投入量与规模变量呈“倒</a:t>
            </a:r>
            <a:r>
              <a:rPr lang="en-US" altLang="zh-CN" sz="2000" dirty="0">
                <a:latin typeface="华文楷体" panose="02010600040101010101" pitchFamily="2" charset="-122"/>
                <a:ea typeface="华文楷体" panose="02010600040101010101" pitchFamily="2" charset="-122"/>
              </a:rPr>
              <a:t>U</a:t>
            </a:r>
            <a:r>
              <a:rPr lang="zh-CN" altLang="zh-CN" sz="2000" dirty="0">
                <a:latin typeface="华文楷体" panose="02010600040101010101" pitchFamily="2" charset="-122"/>
                <a:ea typeface="华文楷体" panose="02010600040101010101" pitchFamily="2" charset="-122"/>
              </a:rPr>
              <a:t>型”关系。劳动产出弹性随着农户经营规模的扩大而降低，机械产出弹性随着农户经营规模的扩大而提高</a:t>
            </a:r>
            <a:r>
              <a:rPr lang="zh-CN" altLang="en-US" sz="2000" dirty="0">
                <a:latin typeface="华文楷体" panose="02010600040101010101" pitchFamily="2" charset="-122"/>
                <a:ea typeface="华文楷体" panose="02010600040101010101" pitchFamily="2" charset="-122"/>
              </a:rPr>
              <a:t>。</a:t>
            </a:r>
            <a:endParaRPr lang="zh-CN" altLang="zh-CN" sz="2000" dirty="0">
              <a:latin typeface="华文楷体" panose="02010600040101010101" pitchFamily="2" charset="-122"/>
              <a:ea typeface="华文楷体" panose="02010600040101010101" pitchFamily="2" charset="-122"/>
            </a:endParaRP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3</a:t>
            </a:r>
            <a:r>
              <a:rPr lang="zh-CN" altLang="zh-CN" sz="2000"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各规模农户家庭禀赋的共性与特性。</a:t>
            </a:r>
            <a:r>
              <a:rPr lang="zh-CN" altLang="zh-CN" sz="2000" dirty="0" smtClean="0">
                <a:latin typeface="华文楷体" panose="02010600040101010101" pitchFamily="2" charset="-122"/>
                <a:ea typeface="华文楷体" panose="02010600040101010101" pitchFamily="2" charset="-122"/>
              </a:rPr>
              <a:t>不同</a:t>
            </a:r>
            <a:r>
              <a:rPr lang="zh-CN" altLang="zh-CN" sz="2000" dirty="0">
                <a:latin typeface="华文楷体" panose="02010600040101010101" pitchFamily="2" charset="-122"/>
                <a:ea typeface="华文楷体" panose="02010600040101010101" pitchFamily="2" charset="-122"/>
              </a:rPr>
              <a:t>规模农户耕地细碎化水平、兼业水平和外部环境指标农业补贴水变量各组间有显著差异。耕地细碎化水平与规模变量呈现正向关系，兼业水平和农业补贴额与规模变量负相关</a:t>
            </a:r>
            <a:r>
              <a:rPr lang="zh-CN" altLang="zh-CN" sz="2000" dirty="0" smtClean="0">
                <a:latin typeface="华文楷体" panose="02010600040101010101" pitchFamily="2" charset="-122"/>
                <a:ea typeface="华文楷体" panose="02010600040101010101" pitchFamily="2" charset="-122"/>
              </a:rPr>
              <a:t>。不同</a:t>
            </a:r>
            <a:r>
              <a:rPr lang="zh-CN" altLang="zh-CN" sz="2000" dirty="0">
                <a:latin typeface="华文楷体" panose="02010600040101010101" pitchFamily="2" charset="-122"/>
                <a:ea typeface="华文楷体" panose="02010600040101010101" pitchFamily="2" charset="-122"/>
              </a:rPr>
              <a:t>规模间农户的年龄、性别、文化水平、家庭人口结构和农业技术培训组间情况相似。</a:t>
            </a:r>
          </a:p>
          <a:p>
            <a:pPr algn="just">
              <a:spcBef>
                <a:spcPts val="600"/>
              </a:spcBef>
              <a:spcAft>
                <a:spcPts val="600"/>
              </a:spcAft>
            </a:pPr>
            <a:r>
              <a:rPr lang="zh-CN" altLang="zh-CN"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4</a:t>
            </a:r>
            <a:r>
              <a:rPr lang="zh-CN" altLang="zh-CN" sz="2000"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家庭禀赋变量对单产的影响。</a:t>
            </a:r>
            <a:r>
              <a:rPr lang="zh-CN" altLang="zh-CN" sz="2000" dirty="0" smtClean="0">
                <a:latin typeface="华文楷体" panose="02010600040101010101" pitchFamily="2" charset="-122"/>
                <a:ea typeface="华文楷体" panose="02010600040101010101" pitchFamily="2" charset="-122"/>
              </a:rPr>
              <a:t>文化程度和农业技能培训与单产显著正相关，耕地细碎化</a:t>
            </a:r>
            <a:r>
              <a:rPr lang="zh-CN" altLang="en-US" sz="2000" dirty="0" smtClean="0">
                <a:latin typeface="华文楷体" panose="02010600040101010101" pitchFamily="2" charset="-122"/>
                <a:ea typeface="华文楷体" panose="02010600040101010101" pitchFamily="2" charset="-122"/>
              </a:rPr>
              <a:t>对单产的影响取决于当地机械化水平，</a:t>
            </a:r>
            <a:r>
              <a:rPr lang="zh-CN" altLang="zh-CN" sz="2000" dirty="0" smtClean="0">
                <a:latin typeface="华文楷体" panose="02010600040101010101" pitchFamily="2" charset="-122"/>
                <a:ea typeface="华文楷体" panose="02010600040101010101" pitchFamily="2" charset="-122"/>
              </a:rPr>
              <a:t>兼业水平对单产有显著的负向影响。</a:t>
            </a: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19/22</a:t>
            </a:r>
            <a:endParaRPr lang="zh-CN" altLang="en-US" dirty="0"/>
          </a:p>
        </p:txBody>
      </p:sp>
    </p:spTree>
    <p:extLst>
      <p:ext uri="{BB962C8B-B14F-4D97-AF65-F5344CB8AC3E}">
        <p14:creationId xmlns:p14="http://schemas.microsoft.com/office/powerpoint/2010/main" val="2837091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7" y="3067169"/>
            <a:ext cx="4084098" cy="630942"/>
          </a:xfrm>
          <a:prstGeom prst="rect">
            <a:avLst/>
          </a:prstGeom>
          <a:noFill/>
        </p:spPr>
        <p:txBody>
          <a:bodyPr wrap="square" rtlCol="0">
            <a:spAutoFit/>
          </a:bodyPr>
          <a:lstStyle/>
          <a:p>
            <a:r>
              <a:rPr lang="en-US" altLang="zh-CN" sz="3500" b="1" dirty="0">
                <a:solidFill>
                  <a:schemeClr val="bg1"/>
                </a:solidFill>
                <a:latin typeface="+mn-ea"/>
                <a:cs typeface="Times New Roman" panose="02020603050405020304" pitchFamily="18" charset="0"/>
              </a:rPr>
              <a:t>01. </a:t>
            </a:r>
            <a:r>
              <a:rPr lang="zh-CN" altLang="en-US" sz="3500" b="1" dirty="0" smtClean="0">
                <a:solidFill>
                  <a:schemeClr val="bg1"/>
                </a:solidFill>
                <a:latin typeface="+mn-ea"/>
              </a:rPr>
              <a:t>问题</a:t>
            </a:r>
            <a:r>
              <a:rPr lang="zh-CN" altLang="en-US" sz="3500" b="1" dirty="0" smtClean="0">
                <a:solidFill>
                  <a:schemeClr val="bg1"/>
                </a:solidFill>
                <a:latin typeface="微软雅黑" panose="020B0503020204020204" pitchFamily="34" charset="-122"/>
                <a:ea typeface="微软雅黑" panose="020B0503020204020204" pitchFamily="34" charset="-122"/>
              </a:rPr>
              <a:t>的提出</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72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90640586"/>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结论与建议</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6869093" y="760772"/>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96" y="1048409"/>
            <a:ext cx="9051403" cy="5709255"/>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（二）</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政策建议</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zh-CN" sz="2000"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注重人力资源培训。</a:t>
            </a:r>
            <a:r>
              <a:rPr lang="zh-CN" altLang="en-US" sz="2000" dirty="0" smtClean="0">
                <a:latin typeface="华文楷体" panose="02010600040101010101" pitchFamily="2" charset="-122"/>
                <a:ea typeface="华文楷体" panose="02010600040101010101" pitchFamily="2" charset="-122"/>
              </a:rPr>
              <a:t>农户培训</a:t>
            </a:r>
            <a:r>
              <a:rPr lang="zh-CN" altLang="zh-CN" sz="2000" dirty="0" smtClean="0">
                <a:latin typeface="华文楷体" panose="02010600040101010101" pitchFamily="2" charset="-122"/>
                <a:ea typeface="华文楷体" panose="02010600040101010101" pitchFamily="2" charset="-122"/>
              </a:rPr>
              <a:t>对</a:t>
            </a:r>
            <a:r>
              <a:rPr lang="zh-CN" altLang="zh-CN" sz="2000" dirty="0">
                <a:latin typeface="华文楷体" panose="02010600040101010101" pitchFamily="2" charset="-122"/>
                <a:ea typeface="华文楷体" panose="02010600040101010101" pitchFamily="2" charset="-122"/>
              </a:rPr>
              <a:t>单产的提升作用是显见的，线上线下两开花帮助农户最快最有效的掌握农业知识和前沿生产技术，农业生产提质增效。线下可以通过开展农业技能培训活动，邀请专家向农户传递前沿的种植技术。线上可为广大农户搭建农业技术分享的网站，让农户随时随地掌握最新知识。</a:t>
            </a: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zh-CN" sz="2000" dirty="0">
                <a:latin typeface="华文楷体" panose="02010600040101010101" pitchFamily="2" charset="-122"/>
                <a:ea typeface="华文楷体" panose="02010600040101010101" pitchFamily="2" charset="-122"/>
              </a:rPr>
              <a:t>）</a:t>
            </a:r>
            <a:r>
              <a:rPr lang="zh-CN" altLang="zh-CN" sz="2000" b="1" dirty="0">
                <a:latin typeface="华文楷体" panose="02010600040101010101" pitchFamily="2" charset="-122"/>
                <a:ea typeface="华文楷体" panose="02010600040101010101" pitchFamily="2" charset="-122"/>
              </a:rPr>
              <a:t>进一步落实农机补贴政策的</a:t>
            </a:r>
            <a:r>
              <a:rPr lang="zh-CN" altLang="zh-CN" sz="2000" b="1" dirty="0" smtClean="0">
                <a:latin typeface="华文楷体" panose="02010600040101010101" pitchFamily="2" charset="-122"/>
                <a:ea typeface="华文楷体" panose="02010600040101010101" pitchFamily="2" charset="-122"/>
              </a:rPr>
              <a:t>实施</a:t>
            </a:r>
            <a:r>
              <a:rPr lang="zh-CN" altLang="en-US" sz="2000" b="1" dirty="0" smtClean="0">
                <a:latin typeface="华文楷体" panose="02010600040101010101" pitchFamily="2" charset="-122"/>
                <a:ea typeface="华文楷体" panose="02010600040101010101" pitchFamily="2" charset="-122"/>
              </a:rPr>
              <a:t>。</a:t>
            </a:r>
            <a:r>
              <a:rPr lang="zh-CN" altLang="zh-CN" sz="2000" dirty="0" smtClean="0">
                <a:latin typeface="华文楷体" panose="02010600040101010101" pitchFamily="2" charset="-122"/>
                <a:ea typeface="华文楷体" panose="02010600040101010101" pitchFamily="2" charset="-122"/>
              </a:rPr>
              <a:t>侧重</a:t>
            </a:r>
            <a:r>
              <a:rPr lang="zh-CN" altLang="zh-CN" sz="2000" dirty="0">
                <a:latin typeface="华文楷体" panose="02010600040101010101" pitchFamily="2" charset="-122"/>
                <a:ea typeface="华文楷体" panose="02010600040101010101" pitchFamily="2" charset="-122"/>
              </a:rPr>
              <a:t>提高玉米耕种收环节的机械化水平，推动小麦和水稻农业机械的技术变革。小麦和水稻耕种收环节的机械化水平远远高于玉米，从农户平均投入水平来看，种植玉米的农户在机械上的花费仅有小麦、水稻农户的一半。小麦</a:t>
            </a:r>
            <a:r>
              <a:rPr lang="zh-CN" altLang="zh-CN" sz="2000" dirty="0" smtClean="0">
                <a:latin typeface="华文楷体" panose="02010600040101010101" pitchFamily="2" charset="-122"/>
                <a:ea typeface="华文楷体" panose="02010600040101010101" pitchFamily="2" charset="-122"/>
              </a:rPr>
              <a:t>和</a:t>
            </a:r>
            <a:r>
              <a:rPr lang="zh-CN" altLang="en-US" sz="2000" dirty="0">
                <a:latin typeface="华文楷体" panose="02010600040101010101" pitchFamily="2" charset="-122"/>
                <a:ea typeface="华文楷体" panose="02010600040101010101" pitchFamily="2" charset="-122"/>
              </a:rPr>
              <a:t>水稻</a:t>
            </a:r>
            <a:r>
              <a:rPr lang="zh-CN" altLang="zh-CN" sz="2000" dirty="0" smtClean="0">
                <a:latin typeface="华文楷体" panose="02010600040101010101" pitchFamily="2" charset="-122"/>
                <a:ea typeface="华文楷体" panose="02010600040101010101" pitchFamily="2" charset="-122"/>
              </a:rPr>
              <a:t>的</a:t>
            </a:r>
            <a:r>
              <a:rPr lang="zh-CN" altLang="zh-CN" sz="2000" dirty="0">
                <a:latin typeface="华文楷体" panose="02010600040101010101" pitchFamily="2" charset="-122"/>
                <a:ea typeface="华文楷体" panose="02010600040101010101" pitchFamily="2" charset="-122"/>
              </a:rPr>
              <a:t>负向关系一方面是劳动力冗余导致的，另一方面与玉米的机械产出弹性相比，水稻和小麦机械产出弹性较低，导致规模扩大过程中增加亩均机械的投入不能扭转负向关系。</a:t>
            </a:r>
          </a:p>
          <a:p>
            <a:pPr algn="just">
              <a:spcBef>
                <a:spcPts val="600"/>
              </a:spcBef>
              <a:spcAft>
                <a:spcPts val="600"/>
              </a:spcAft>
            </a:pP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zh-CN" sz="2000" dirty="0" smtClean="0">
                <a:latin typeface="华文楷体" panose="02010600040101010101" pitchFamily="2" charset="-122"/>
                <a:ea typeface="华文楷体" panose="02010600040101010101" pitchFamily="2" charset="-122"/>
              </a:rPr>
              <a:t>）</a:t>
            </a:r>
            <a:r>
              <a:rPr lang="zh-CN" altLang="zh-CN" sz="2000" b="1" dirty="0" smtClean="0">
                <a:latin typeface="华文楷体" panose="02010600040101010101" pitchFamily="2" charset="-122"/>
                <a:ea typeface="华文楷体" panose="02010600040101010101" pitchFamily="2" charset="-122"/>
              </a:rPr>
              <a:t>推动</a:t>
            </a:r>
            <a:r>
              <a:rPr lang="zh-CN" altLang="zh-CN" sz="2000" b="1" dirty="0">
                <a:latin typeface="华文楷体" panose="02010600040101010101" pitchFamily="2" charset="-122"/>
                <a:ea typeface="华文楷体" panose="02010600040101010101" pitchFamily="2" charset="-122"/>
              </a:rPr>
              <a:t>土地确权进度，减少农户流转土地需要办理的手续，让土地流转更加</a:t>
            </a:r>
            <a:r>
              <a:rPr lang="zh-CN" altLang="zh-CN" sz="2000" b="1" dirty="0" smtClean="0">
                <a:latin typeface="华文楷体" panose="02010600040101010101" pitchFamily="2" charset="-122"/>
                <a:ea typeface="华文楷体" panose="02010600040101010101" pitchFamily="2" charset="-122"/>
              </a:rPr>
              <a:t>便利</a:t>
            </a:r>
            <a:r>
              <a:rPr lang="zh-CN" altLang="en-US" sz="2000" b="1" dirty="0" smtClean="0">
                <a:latin typeface="华文楷体" panose="02010600040101010101" pitchFamily="2" charset="-122"/>
                <a:ea typeface="华文楷体" panose="02010600040101010101" pitchFamily="2" charset="-122"/>
              </a:rPr>
              <a:t>。</a:t>
            </a:r>
            <a:r>
              <a:rPr lang="zh-CN" altLang="zh-CN" sz="2000" dirty="0" smtClean="0">
                <a:latin typeface="华文楷体" panose="02010600040101010101" pitchFamily="2" charset="-122"/>
                <a:ea typeface="华文楷体" panose="02010600040101010101" pitchFamily="2" charset="-122"/>
              </a:rPr>
              <a:t>将</a:t>
            </a:r>
            <a:r>
              <a:rPr lang="zh-CN" altLang="zh-CN" sz="2000" dirty="0">
                <a:latin typeface="华文楷体" panose="02010600040101010101" pitchFamily="2" charset="-122"/>
                <a:ea typeface="华文楷体" panose="02010600040101010101" pitchFamily="2" charset="-122"/>
              </a:rPr>
              <a:t>土地从低效率的大农户</a:t>
            </a:r>
            <a:r>
              <a:rPr lang="zh-CN" altLang="zh-CN" sz="2000" dirty="0" smtClean="0">
                <a:latin typeface="华文楷体" panose="02010600040101010101" pitchFamily="2" charset="-122"/>
                <a:ea typeface="华文楷体" panose="02010600040101010101" pitchFamily="2" charset="-122"/>
              </a:rPr>
              <a:t>处</a:t>
            </a:r>
            <a:r>
              <a:rPr lang="zh-CN" altLang="en-US" sz="2000" dirty="0" smtClean="0">
                <a:latin typeface="华文楷体" panose="02010600040101010101" pitchFamily="2" charset="-122"/>
                <a:ea typeface="华文楷体" panose="02010600040101010101" pitchFamily="2" charset="-122"/>
              </a:rPr>
              <a:t>集中</a:t>
            </a:r>
            <a:r>
              <a:rPr lang="zh-CN" altLang="zh-CN" sz="2000" dirty="0" smtClean="0">
                <a:latin typeface="华文楷体" panose="02010600040101010101" pitchFamily="2" charset="-122"/>
                <a:ea typeface="华文楷体" panose="02010600040101010101" pitchFamily="2" charset="-122"/>
              </a:rPr>
              <a:t>到</a:t>
            </a:r>
            <a:r>
              <a:rPr lang="zh-CN" altLang="zh-CN" sz="2000" dirty="0">
                <a:latin typeface="华文楷体" panose="02010600040101010101" pitchFamily="2" charset="-122"/>
                <a:ea typeface="华文楷体" panose="02010600040101010101" pitchFamily="2" charset="-122"/>
              </a:rPr>
              <a:t>高效率的小农户手中</a:t>
            </a:r>
            <a:r>
              <a:rPr lang="zh-CN"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不仅有利于机械发挥更高的效率，更有利于解决农户农业收入低的问题，解决城乡居民收入差距。</a:t>
            </a:r>
            <a:endParaRPr lang="zh-CN" altLang="zh-CN" sz="2000" dirty="0">
              <a:latin typeface="华文楷体" panose="02010600040101010101" pitchFamily="2" charset="-122"/>
              <a:ea typeface="华文楷体" panose="02010600040101010101" pitchFamily="2" charset="-122"/>
            </a:endParaRPr>
          </a:p>
          <a:p>
            <a:pPr algn="just">
              <a:spcBef>
                <a:spcPts val="600"/>
              </a:spcBef>
              <a:spcAft>
                <a:spcPts val="600"/>
              </a:spcAft>
              <a:buClr>
                <a:srgbClr val="071F65"/>
              </a:buClr>
            </a:pPr>
            <a:endParaRPr lang="en-US" altLang="zh-CN" sz="2000" b="1"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20/22</a:t>
            </a:r>
            <a:endParaRPr lang="zh-CN" altLang="en-US" dirty="0"/>
          </a:p>
        </p:txBody>
      </p:sp>
    </p:spTree>
    <p:extLst>
      <p:ext uri="{BB962C8B-B14F-4D97-AF65-F5344CB8AC3E}">
        <p14:creationId xmlns:p14="http://schemas.microsoft.com/office/powerpoint/2010/main" val="74067522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4392852" cy="630942"/>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06. </a:t>
            </a:r>
            <a:r>
              <a:rPr lang="zh-CN" altLang="en-US" sz="3500" b="1" dirty="0" smtClean="0">
                <a:solidFill>
                  <a:schemeClr val="bg1"/>
                </a:solidFill>
                <a:latin typeface="微软雅黑" panose="020B0503020204020204" pitchFamily="34" charset="-122"/>
                <a:ea typeface="微软雅黑" panose="020B0503020204020204" pitchFamily="34" charset="-122"/>
              </a:rPr>
              <a:t>创新与不足</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37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08155824"/>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创新与不足</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8258055" y="757126"/>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2596" y="1048409"/>
            <a:ext cx="9051403" cy="5709255"/>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（一）研究的创新</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）前人</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粮食作物土地生产率与种植规模之间关系的研究都是针对整个产品，本文对根据我国的种植制度选择主产区域，对小麦、玉米和水稻三种粮食作物进行了实证研究，研究对象覆盖面广。中国幅员辽阔，气候差异大，农业种植在不同区域有着各有特色。论文从种植制度的视角出发</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，也</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可以从源头上消除种植制度和种植结构对分析造成的影响</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）本文尝试构建更为灵活的实证</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模型。在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超越对数生产函数的基础上，引入规模变量的对数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线性组合。对数</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线性组合能够避免常用的二次函数的对称性约束，拟合出单产与规模的非线性非对称</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1200"/>
              </a:spcBef>
              <a:spcAft>
                <a:spcPts val="1200"/>
              </a:spcAft>
              <a:buClr>
                <a:srgbClr val="071F65"/>
              </a:buClr>
            </a:pPr>
            <a:r>
              <a:rPr lang="zh-CN" altLang="en-US" sz="2000" b="1" dirty="0" smtClean="0">
                <a:latin typeface="+mn-ea"/>
                <a:cs typeface="Times New Roman" panose="02020603050405020304" pitchFamily="18" charset="0"/>
              </a:rPr>
              <a:t>（二）研究的不足</a:t>
            </a:r>
            <a:endParaRPr lang="en-US" altLang="zh-CN" sz="2000" b="1" dirty="0" smtClean="0">
              <a:latin typeface="+mn-ea"/>
              <a:cs typeface="Times New Roman" panose="02020603050405020304" pitchFamily="18" charset="0"/>
            </a:endParaRP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筛选水稻农户</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样本时，</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由于不同熟区无法</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进一步区分</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，只能</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筛选</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出水稻主</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产省份的农户数据进行研究。所以</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，研究</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关于水稻的</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估计结果可能</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存在偏差</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p>
          <a:p>
            <a:pPr algn="just">
              <a:spcBef>
                <a:spcPts val="600"/>
              </a:spcBef>
              <a:spcAft>
                <a:spcPts val="600"/>
              </a:spcAft>
              <a:buClr>
                <a:srgbClr val="071F65"/>
              </a:buCl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）本文所使用的样本中，</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只有水稻和一熟区春玉米大于</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亩的样本超过</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500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户，冬小麦</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夏玉米种植区的农户样本中，大农户非常少，导致目前的研究结果可能对于</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亩以下农户经营更有参考意义。</a:t>
            </a:r>
          </a:p>
        </p:txBody>
      </p:sp>
      <p:sp>
        <p:nvSpPr>
          <p:cNvPr id="2" name="灯片编号占位符 1"/>
          <p:cNvSpPr>
            <a:spLocks noGrp="1"/>
          </p:cNvSpPr>
          <p:nvPr>
            <p:ph type="sldNum" sz="quarter" idx="4"/>
          </p:nvPr>
        </p:nvSpPr>
        <p:spPr/>
        <p:txBody>
          <a:bodyPr/>
          <a:lstStyle/>
          <a:p>
            <a:r>
              <a:rPr lang="en-US" altLang="zh-CN" dirty="0" smtClean="0"/>
              <a:t>21/22</a:t>
            </a:r>
            <a:endParaRPr lang="zh-CN" altLang="en-US" dirty="0"/>
          </a:p>
        </p:txBody>
      </p:sp>
    </p:spTree>
    <p:extLst>
      <p:ext uri="{BB962C8B-B14F-4D97-AF65-F5344CB8AC3E}">
        <p14:creationId xmlns:p14="http://schemas.microsoft.com/office/powerpoint/2010/main" val="103311685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0" name="表格 9"/>
          <p:cNvGraphicFramePr>
            <a:graphicFrameLocks noGrp="1"/>
          </p:cNvGraphicFramePr>
          <p:nvPr>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创新与不足</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11" name="流程图: 合并 10"/>
          <p:cNvSpPr/>
          <p:nvPr/>
        </p:nvSpPr>
        <p:spPr>
          <a:xfrm>
            <a:off x="8258055" y="757126"/>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2596" y="1048409"/>
            <a:ext cx="9051403" cy="400110"/>
          </a:xfrm>
          <a:prstGeom prst="rect">
            <a:avLst/>
          </a:prstGeom>
        </p:spPr>
        <p:txBody>
          <a:bodyPr wrap="square">
            <a:spAutoFit/>
          </a:bodyPr>
          <a:lstStyle/>
          <a:p>
            <a:pPr algn="just">
              <a:spcBef>
                <a:spcPts val="1200"/>
              </a:spcBef>
              <a:spcAft>
                <a:spcPts val="1200"/>
              </a:spcAft>
              <a:buClr>
                <a:srgbClr val="071F65"/>
              </a:buClr>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（三）评审建议修改情况</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4"/>
          </p:nvPr>
        </p:nvSpPr>
        <p:spPr/>
        <p:txBody>
          <a:bodyPr/>
          <a:lstStyle/>
          <a:p>
            <a:r>
              <a:rPr lang="en-US" altLang="zh-CN" dirty="0" smtClean="0"/>
              <a:t>22/22</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717656151"/>
              </p:ext>
            </p:extLst>
          </p:nvPr>
        </p:nvGraphicFramePr>
        <p:xfrm>
          <a:off x="416686" y="1563025"/>
          <a:ext cx="8403221" cy="4965097"/>
        </p:xfrm>
        <a:graphic>
          <a:graphicData uri="http://schemas.openxmlformats.org/drawingml/2006/table">
            <a:tbl>
              <a:tblPr>
                <a:tableStyleId>{5C22544A-7EE6-4342-B048-85BDC9FD1C3A}</a:tableStyleId>
              </a:tblPr>
              <a:tblGrid>
                <a:gridCol w="3379810">
                  <a:extLst>
                    <a:ext uri="{9D8B030D-6E8A-4147-A177-3AD203B41FA5}">
                      <a16:colId xmlns:a16="http://schemas.microsoft.com/office/drawing/2014/main" val="956354448"/>
                    </a:ext>
                  </a:extLst>
                </a:gridCol>
                <a:gridCol w="5023411">
                  <a:extLst>
                    <a:ext uri="{9D8B030D-6E8A-4147-A177-3AD203B41FA5}">
                      <a16:colId xmlns:a16="http://schemas.microsoft.com/office/drawing/2014/main" val="2607529526"/>
                    </a:ext>
                  </a:extLst>
                </a:gridCol>
              </a:tblGrid>
              <a:tr h="348871">
                <a:tc>
                  <a:txBody>
                    <a:bodyPr/>
                    <a:lstStyle/>
                    <a:p>
                      <a:pPr algn="ctr">
                        <a:spcAft>
                          <a:spcPts val="0"/>
                        </a:spcAft>
                      </a:pPr>
                      <a:r>
                        <a:rPr lang="zh-CN" sz="2000" kern="100" dirty="0">
                          <a:effectLst/>
                          <a:latin typeface="华文楷体" panose="02010600040101010101" pitchFamily="2" charset="-122"/>
                          <a:ea typeface="华文楷体" panose="02010600040101010101" pitchFamily="2" charset="-122"/>
                        </a:rPr>
                        <a:t>评阅专家意见</a:t>
                      </a: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zh-CN" sz="2000" kern="100" dirty="0">
                          <a:effectLst/>
                          <a:latin typeface="华文楷体" panose="02010600040101010101" pitchFamily="2" charset="-122"/>
                          <a:ea typeface="华文楷体" panose="02010600040101010101" pitchFamily="2" charset="-122"/>
                        </a:rPr>
                        <a:t>针对评阅专家意见修改</a:t>
                      </a:r>
                      <a:r>
                        <a:rPr lang="en-US" sz="2000" kern="100" dirty="0">
                          <a:effectLst/>
                          <a:latin typeface="华文楷体" panose="02010600040101010101" pitchFamily="2" charset="-122"/>
                          <a:ea typeface="华文楷体" panose="02010600040101010101" pitchFamily="2" charset="-122"/>
                        </a:rPr>
                        <a:t> </a:t>
                      </a:r>
                      <a:endParaRPr lang="zh-CN" sz="2000" kern="100" dirty="0">
                        <a:effectLst/>
                        <a:latin typeface="华文楷体" panose="02010600040101010101" pitchFamily="2" charset="-122"/>
                        <a:ea typeface="华文楷体" panose="0201060004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9563547"/>
                  </a:ext>
                </a:extLst>
              </a:tr>
              <a:tr h="4616226">
                <a:tc>
                  <a:txBody>
                    <a:bodyPr/>
                    <a:lstStyle/>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1</a:t>
                      </a:r>
                      <a:r>
                        <a:rPr lang="zh-CN" sz="2000" kern="100" dirty="0" smtClean="0">
                          <a:effectLst/>
                          <a:latin typeface="华文楷体" panose="02010600040101010101" pitchFamily="2" charset="-122"/>
                          <a:ea typeface="华文楷体" panose="02010600040101010101" pitchFamily="2" charset="-122"/>
                        </a:rPr>
                        <a:t>）</a:t>
                      </a:r>
                      <a:r>
                        <a:rPr lang="zh-CN" sz="2000" kern="100" dirty="0">
                          <a:effectLst/>
                          <a:latin typeface="华文楷体" panose="02010600040101010101" pitchFamily="2" charset="-122"/>
                          <a:ea typeface="华文楷体" panose="02010600040101010101" pitchFamily="2" charset="-122"/>
                        </a:rPr>
                        <a:t>文中提到的用固定效应控制自然环境，应具体说明使用的是哪个层面的固定效应；</a:t>
                      </a:r>
                    </a:p>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2</a:t>
                      </a:r>
                      <a:r>
                        <a:rPr lang="zh-CN" sz="2000" kern="100" dirty="0" smtClean="0">
                          <a:effectLst/>
                          <a:latin typeface="华文楷体" panose="02010600040101010101" pitchFamily="2" charset="-122"/>
                          <a:ea typeface="华文楷体" panose="02010600040101010101" pitchFamily="2" charset="-122"/>
                        </a:rPr>
                        <a:t>）</a:t>
                      </a:r>
                      <a:r>
                        <a:rPr lang="zh-CN" sz="2000" kern="100" dirty="0">
                          <a:effectLst/>
                          <a:latin typeface="华文楷体" panose="02010600040101010101" pitchFamily="2" charset="-122"/>
                          <a:ea typeface="华文楷体" panose="02010600040101010101" pitchFamily="2" charset="-122"/>
                        </a:rPr>
                        <a:t>劳动等要素总体产出弹性应给予估算过程，并对结果有所解释；</a:t>
                      </a:r>
                    </a:p>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3</a:t>
                      </a:r>
                      <a:r>
                        <a:rPr lang="zh-CN" sz="2000" kern="100" dirty="0" smtClean="0">
                          <a:effectLst/>
                          <a:latin typeface="华文楷体" panose="02010600040101010101" pitchFamily="2" charset="-122"/>
                          <a:ea typeface="华文楷体" panose="02010600040101010101" pitchFamily="2" charset="-122"/>
                        </a:rPr>
                        <a:t>）</a:t>
                      </a:r>
                      <a:r>
                        <a:rPr lang="zh-CN" sz="2000" kern="100" dirty="0">
                          <a:effectLst/>
                          <a:latin typeface="华文楷体" panose="02010600040101010101" pitchFamily="2" charset="-122"/>
                          <a:ea typeface="华文楷体" panose="02010600040101010101" pitchFamily="2" charset="-122"/>
                        </a:rPr>
                        <a:t>对玉米种植的规模经济的解释建议用“可分性”或生产函数的规模报酬递增之类的技术属性来</a:t>
                      </a:r>
                      <a:r>
                        <a:rPr lang="zh-CN" sz="2000" kern="100" dirty="0" smtClean="0">
                          <a:effectLst/>
                          <a:latin typeface="华文楷体" panose="02010600040101010101" pitchFamily="2" charset="-122"/>
                          <a:ea typeface="华文楷体" panose="02010600040101010101" pitchFamily="2" charset="-122"/>
                        </a:rPr>
                        <a:t>解释</a:t>
                      </a:r>
                      <a:r>
                        <a:rPr lang="zh-CN" altLang="en-US" sz="2000" kern="100" dirty="0" smtClean="0">
                          <a:effectLst/>
                          <a:latin typeface="华文楷体" panose="02010600040101010101" pitchFamily="2" charset="-122"/>
                          <a:ea typeface="华文楷体" panose="02010600040101010101" pitchFamily="2" charset="-122"/>
                        </a:rPr>
                        <a:t>；</a:t>
                      </a:r>
                      <a:endParaRPr lang="en-US" altLang="zh-CN" sz="2000" kern="100" dirty="0" smtClean="0">
                        <a:effectLst/>
                        <a:latin typeface="华文楷体" panose="02010600040101010101" pitchFamily="2" charset="-122"/>
                        <a:ea typeface="华文楷体" panose="02010600040101010101" pitchFamily="2" charset="-122"/>
                      </a:endParaRPr>
                    </a:p>
                    <a:p>
                      <a:pPr marL="0" marR="0" lvl="0" indent="0" algn="just" defTabSz="685800" rtl="0" eaLnBrk="1" fontAlgn="auto" latinLnBrk="0" hangingPunct="1">
                        <a:lnSpc>
                          <a:spcPct val="100000"/>
                        </a:lnSpc>
                        <a:spcBef>
                          <a:spcPts val="0"/>
                        </a:spcBef>
                        <a:spcAft>
                          <a:spcPts val="0"/>
                        </a:spcAft>
                        <a:buClrTx/>
                        <a:buSzTx/>
                        <a:buFontTx/>
                        <a:buNone/>
                        <a:tabLst/>
                        <a:defRPr/>
                      </a:pPr>
                      <a:r>
                        <a:rPr lang="zh-CN" altLang="zh-CN" sz="2000" kern="100" dirty="0" smtClean="0">
                          <a:effectLst/>
                          <a:latin typeface="华文楷体" panose="02010600040101010101" pitchFamily="2" charset="-122"/>
                          <a:ea typeface="华文楷体" panose="02010600040101010101" pitchFamily="2" charset="-122"/>
                        </a:rPr>
                        <a:t>（</a:t>
                      </a:r>
                      <a:r>
                        <a:rPr lang="en-US" altLang="zh-CN" sz="2000" kern="100" dirty="0" smtClean="0">
                          <a:effectLst/>
                          <a:latin typeface="华文楷体" panose="02010600040101010101" pitchFamily="2" charset="-122"/>
                          <a:ea typeface="华文楷体" panose="02010600040101010101" pitchFamily="2" charset="-122"/>
                        </a:rPr>
                        <a:t>4</a:t>
                      </a:r>
                      <a:r>
                        <a:rPr lang="zh-CN" altLang="zh-CN" sz="2000" kern="100" dirty="0" smtClean="0">
                          <a:effectLst/>
                          <a:latin typeface="华文楷体" panose="02010600040101010101" pitchFamily="2" charset="-122"/>
                          <a:ea typeface="华文楷体" panose="02010600040101010101" pitchFamily="2" charset="-122"/>
                        </a:rPr>
                        <a:t>）在小麦、稻米分析部分，出现了玉米字样，请全文核对文字；部分文字表述含义含糊、不准确</a:t>
                      </a:r>
                      <a:r>
                        <a:rPr lang="zh-CN" altLang="en-US" sz="2000" kern="100" dirty="0" smtClean="0">
                          <a:effectLst/>
                          <a:latin typeface="华文楷体" panose="02010600040101010101" pitchFamily="2" charset="-122"/>
                          <a:ea typeface="华文楷体" panose="02010600040101010101" pitchFamily="2" charset="-122"/>
                        </a:rPr>
                        <a:t>，</a:t>
                      </a:r>
                      <a:r>
                        <a:rPr lang="zh-CN" altLang="zh-CN" sz="2000" kern="100" dirty="0" smtClean="0">
                          <a:effectLst/>
                          <a:latin typeface="华文楷体" panose="02010600040101010101" pitchFamily="2" charset="-122"/>
                          <a:ea typeface="华文楷体" panose="02010600040101010101" pitchFamily="2" charset="-122"/>
                        </a:rPr>
                        <a:t>请修改。</a:t>
                      </a:r>
                      <a:endParaRPr lang="zh-CN" sz="2000" kern="100" dirty="0">
                        <a:effectLst/>
                        <a:latin typeface="华文楷体" panose="02010600040101010101" pitchFamily="2" charset="-122"/>
                        <a:ea typeface="华文楷体" panose="02010600040101010101" pitchFamily="2" charset="-122"/>
                      </a:endParaRPr>
                    </a:p>
                  </a:txBody>
                  <a:tcPr marL="68580" marR="68580"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1</a:t>
                      </a:r>
                      <a:r>
                        <a:rPr lang="zh-CN" sz="2000" kern="100" dirty="0" smtClean="0">
                          <a:effectLst/>
                          <a:latin typeface="华文楷体" panose="02010600040101010101" pitchFamily="2" charset="-122"/>
                          <a:ea typeface="华文楷体" panose="02010600040101010101" pitchFamily="2" charset="-122"/>
                        </a:rPr>
                        <a:t>）</a:t>
                      </a:r>
                      <a:r>
                        <a:rPr lang="zh-CN" altLang="en-US" sz="2000" kern="100" dirty="0" smtClean="0">
                          <a:effectLst/>
                          <a:latin typeface="华文楷体" panose="02010600040101010101" pitchFamily="2" charset="-122"/>
                          <a:ea typeface="华文楷体" panose="02010600040101010101" pitchFamily="2" charset="-122"/>
                        </a:rPr>
                        <a:t>已完成修改。</a:t>
                      </a:r>
                      <a:r>
                        <a:rPr lang="zh-CN" sz="2000" kern="100" dirty="0" smtClean="0">
                          <a:effectLst/>
                          <a:latin typeface="华文楷体" panose="02010600040101010101" pitchFamily="2" charset="-122"/>
                          <a:ea typeface="华文楷体" panose="02010600040101010101" pitchFamily="2" charset="-122"/>
                        </a:rPr>
                        <a:t>本人</a:t>
                      </a:r>
                      <a:r>
                        <a:rPr lang="zh-CN" sz="2000" kern="100" dirty="0">
                          <a:effectLst/>
                          <a:latin typeface="华文楷体" panose="02010600040101010101" pitchFamily="2" charset="-122"/>
                          <a:ea typeface="华文楷体" panose="02010600040101010101" pitchFamily="2" charset="-122"/>
                        </a:rPr>
                        <a:t>修改了对于自然环境控制的描述。分种植制度研究单产与规模的关系，自然环境已经得到控制，所以论文实证中不通过设置虚拟变量进一步控制自然环境。通过</a:t>
                      </a:r>
                      <a:r>
                        <a:rPr lang="en-US" sz="2000" kern="100" dirty="0" err="1">
                          <a:effectLst/>
                          <a:latin typeface="华文楷体" panose="02010600040101010101" pitchFamily="2" charset="-122"/>
                          <a:ea typeface="华文楷体" panose="02010600040101010101" pitchFamily="2" charset="-122"/>
                        </a:rPr>
                        <a:t>Hausman</a:t>
                      </a:r>
                      <a:r>
                        <a:rPr lang="zh-CN" sz="2000" kern="100" dirty="0">
                          <a:effectLst/>
                          <a:latin typeface="华文楷体" panose="02010600040101010101" pitchFamily="2" charset="-122"/>
                          <a:ea typeface="华文楷体" panose="02010600040101010101" pitchFamily="2" charset="-122"/>
                        </a:rPr>
                        <a:t>检验，论文使用的面板数据应使用个体固定效应的方法估计。</a:t>
                      </a:r>
                    </a:p>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2</a:t>
                      </a:r>
                      <a:r>
                        <a:rPr lang="zh-CN" sz="2000" kern="100" dirty="0" smtClean="0">
                          <a:effectLst/>
                          <a:latin typeface="华文楷体" panose="02010600040101010101" pitchFamily="2" charset="-122"/>
                          <a:ea typeface="华文楷体" panose="02010600040101010101" pitchFamily="2" charset="-122"/>
                        </a:rPr>
                        <a:t>）</a:t>
                      </a:r>
                      <a:r>
                        <a:rPr lang="zh-CN" altLang="en-US" sz="2000" kern="100" dirty="0" smtClean="0">
                          <a:effectLst/>
                          <a:latin typeface="华文楷体" panose="02010600040101010101" pitchFamily="2" charset="-122"/>
                          <a:ea typeface="华文楷体" panose="02010600040101010101" pitchFamily="2" charset="-122"/>
                        </a:rPr>
                        <a:t>已完成修改。</a:t>
                      </a:r>
                      <a:r>
                        <a:rPr lang="zh-CN" sz="2000" kern="100" dirty="0" smtClean="0">
                          <a:effectLst/>
                          <a:latin typeface="华文楷体" panose="02010600040101010101" pitchFamily="2" charset="-122"/>
                          <a:ea typeface="华文楷体" panose="02010600040101010101" pitchFamily="2" charset="-122"/>
                        </a:rPr>
                        <a:t>论文</a:t>
                      </a:r>
                      <a:r>
                        <a:rPr lang="zh-CN" sz="2000" kern="100" dirty="0">
                          <a:effectLst/>
                          <a:latin typeface="华文楷体" panose="02010600040101010101" pitchFamily="2" charset="-122"/>
                          <a:ea typeface="华文楷体" panose="02010600040101010101" pitchFamily="2" charset="-122"/>
                        </a:rPr>
                        <a:t>提供了规模、劳动、肥料和机械的产出弹性计算估计，并补充了对实证结果的解释。</a:t>
                      </a:r>
                    </a:p>
                    <a:p>
                      <a:pPr algn="just">
                        <a:spcAft>
                          <a:spcPts val="0"/>
                        </a:spcAft>
                      </a:pPr>
                      <a:r>
                        <a:rPr lang="zh-CN" sz="2000" kern="100" dirty="0" smtClean="0">
                          <a:effectLst/>
                          <a:latin typeface="华文楷体" panose="02010600040101010101" pitchFamily="2" charset="-122"/>
                          <a:ea typeface="华文楷体" panose="02010600040101010101" pitchFamily="2" charset="-122"/>
                        </a:rPr>
                        <a:t>（</a:t>
                      </a:r>
                      <a:r>
                        <a:rPr lang="en-US" sz="2000" kern="100" dirty="0" smtClean="0">
                          <a:effectLst/>
                          <a:latin typeface="华文楷体" panose="02010600040101010101" pitchFamily="2" charset="-122"/>
                          <a:ea typeface="华文楷体" panose="02010600040101010101" pitchFamily="2" charset="-122"/>
                        </a:rPr>
                        <a:t>3</a:t>
                      </a:r>
                      <a:r>
                        <a:rPr lang="zh-CN" sz="2000" kern="100" dirty="0" smtClean="0">
                          <a:effectLst/>
                          <a:latin typeface="华文楷体" panose="02010600040101010101" pitchFamily="2" charset="-122"/>
                          <a:ea typeface="华文楷体" panose="02010600040101010101" pitchFamily="2" charset="-122"/>
                        </a:rPr>
                        <a:t>）</a:t>
                      </a:r>
                      <a:r>
                        <a:rPr lang="zh-CN" altLang="en-US" sz="2000" kern="100" dirty="0" smtClean="0">
                          <a:effectLst/>
                          <a:latin typeface="华文楷体" panose="02010600040101010101" pitchFamily="2" charset="-122"/>
                          <a:ea typeface="华文楷体" panose="02010600040101010101" pitchFamily="2" charset="-122"/>
                        </a:rPr>
                        <a:t>已完成修改。</a:t>
                      </a:r>
                      <a:r>
                        <a:rPr lang="zh-CN" sz="2000" kern="100" dirty="0" smtClean="0">
                          <a:effectLst/>
                          <a:latin typeface="华文楷体" panose="02010600040101010101" pitchFamily="2" charset="-122"/>
                          <a:ea typeface="华文楷体" panose="02010600040101010101" pitchFamily="2" charset="-122"/>
                        </a:rPr>
                        <a:t>论文</a:t>
                      </a:r>
                      <a:r>
                        <a:rPr lang="zh-CN" sz="2000" kern="100" dirty="0">
                          <a:effectLst/>
                          <a:latin typeface="华文楷体" panose="02010600040101010101" pitchFamily="2" charset="-122"/>
                          <a:ea typeface="华文楷体" panose="02010600040101010101" pitchFamily="2" charset="-122"/>
                        </a:rPr>
                        <a:t>用生产函数的规模报酬变化特点和要素的可分性来解释研究结果，补充玉米、小麦和水稻产品本身的种植特性来解释粮食单产为何呈现不同的变化</a:t>
                      </a:r>
                      <a:r>
                        <a:rPr lang="zh-CN" sz="2000" kern="100" dirty="0" smtClean="0">
                          <a:effectLst/>
                          <a:latin typeface="华文楷体" panose="02010600040101010101" pitchFamily="2" charset="-122"/>
                          <a:ea typeface="华文楷体" panose="02010600040101010101" pitchFamily="2" charset="-122"/>
                        </a:rPr>
                        <a:t>。</a:t>
                      </a:r>
                      <a:endParaRPr lang="en-US" altLang="zh-CN" sz="2000" kern="100" dirty="0" smtClean="0">
                        <a:effectLst/>
                        <a:latin typeface="华文楷体" panose="02010600040101010101" pitchFamily="2" charset="-122"/>
                        <a:ea typeface="华文楷体" panose="02010600040101010101" pitchFamily="2" charset="-122"/>
                      </a:endParaRPr>
                    </a:p>
                    <a:p>
                      <a:pPr marL="0" marR="0" lvl="0" indent="0" algn="just" defTabSz="685800" rtl="0" eaLnBrk="1" fontAlgn="auto" latinLnBrk="0" hangingPunct="1">
                        <a:lnSpc>
                          <a:spcPct val="100000"/>
                        </a:lnSpc>
                        <a:spcBef>
                          <a:spcPts val="0"/>
                        </a:spcBef>
                        <a:spcAft>
                          <a:spcPts val="0"/>
                        </a:spcAft>
                        <a:buClrTx/>
                        <a:buSzTx/>
                        <a:buFontTx/>
                        <a:buNone/>
                        <a:tabLst/>
                        <a:defRPr/>
                      </a:pPr>
                      <a:r>
                        <a:rPr lang="zh-CN" altLang="en-US" sz="2000" kern="100" dirty="0" smtClean="0">
                          <a:effectLst/>
                          <a:latin typeface="华文楷体" panose="02010600040101010101" pitchFamily="2" charset="-122"/>
                          <a:ea typeface="华文楷体" panose="02010600040101010101" pitchFamily="2" charset="-122"/>
                        </a:rPr>
                        <a:t>（</a:t>
                      </a:r>
                      <a:r>
                        <a:rPr lang="en-US" altLang="zh-CN" sz="2000" kern="100" dirty="0" smtClean="0">
                          <a:effectLst/>
                          <a:latin typeface="华文楷体" panose="02010600040101010101" pitchFamily="2" charset="-122"/>
                          <a:ea typeface="华文楷体" panose="02010600040101010101" pitchFamily="2" charset="-122"/>
                        </a:rPr>
                        <a:t>4</a:t>
                      </a:r>
                      <a:r>
                        <a:rPr lang="zh-CN" altLang="en-US" sz="2000" kern="100" dirty="0" smtClean="0">
                          <a:effectLst/>
                          <a:latin typeface="华文楷体" panose="02010600040101010101" pitchFamily="2" charset="-122"/>
                          <a:ea typeface="华文楷体" panose="02010600040101010101" pitchFamily="2" charset="-122"/>
                        </a:rPr>
                        <a:t>）</a:t>
                      </a:r>
                      <a:r>
                        <a:rPr lang="zh-CN" altLang="zh-CN" sz="2000" kern="100" dirty="0" smtClean="0">
                          <a:effectLst/>
                          <a:latin typeface="华文楷体" panose="02010600040101010101" pitchFamily="2" charset="-122"/>
                          <a:ea typeface="华文楷体" panose="02010600040101010101" pitchFamily="2" charset="-122"/>
                        </a:rPr>
                        <a:t>通读全文，已针对表述含义不清、不准确的文字及语句予以修改。</a:t>
                      </a:r>
                      <a:endParaRPr lang="zh-CN" sz="2000" kern="100" dirty="0">
                        <a:effectLst/>
                        <a:latin typeface="华文楷体" panose="02010600040101010101" pitchFamily="2" charset="-122"/>
                        <a:ea typeface="华文楷体" panose="02010600040101010101" pitchFamily="2" charset="-122"/>
                      </a:endParaRPr>
                    </a:p>
                  </a:txBody>
                  <a:tcPr marL="68580" marR="68580"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6396033"/>
                  </a:ext>
                </a:extLst>
              </a:tr>
            </a:tbl>
          </a:graphicData>
        </a:graphic>
      </p:graphicFrame>
    </p:spTree>
    <p:extLst>
      <p:ext uri="{BB962C8B-B14F-4D97-AF65-F5344CB8AC3E}">
        <p14:creationId xmlns:p14="http://schemas.microsoft.com/office/powerpoint/2010/main" val="600696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2731581"/>
            <a:ext cx="5839485" cy="530915"/>
          </a:xfrm>
          <a:prstGeom prst="rect">
            <a:avLst/>
          </a:prstGeom>
        </p:spPr>
        <p:txBody>
          <a:bodyPr wrap="square" lIns="68580" tIns="34290" rIns="68580" bIns="34290">
            <a:spAutoFit/>
          </a:bodyPr>
          <a:lstStyle/>
          <a:p>
            <a:r>
              <a:rPr lang="zh-CN" altLang="en-US" sz="3000" b="1" dirty="0" smtClean="0">
                <a:solidFill>
                  <a:srgbClr val="071F65"/>
                </a:solidFill>
                <a:latin typeface="+mj-ea"/>
                <a:ea typeface="+mj-ea"/>
              </a:rPr>
              <a:t>汇报完毕 请老师批评指正！</a:t>
            </a:r>
            <a:endParaRPr lang="zh-CN" altLang="en-US" sz="3000" b="1" dirty="0">
              <a:solidFill>
                <a:srgbClr val="071F65"/>
              </a:solidFill>
              <a:latin typeface="+mj-ea"/>
              <a:ea typeface="+mj-ea"/>
            </a:endParaRPr>
          </a:p>
        </p:txBody>
      </p:sp>
      <p:sp>
        <p:nvSpPr>
          <p:cNvPr id="31" name="Freeform 5"/>
          <p:cNvSpPr>
            <a:spLocks noEditPoints="1"/>
          </p:cNvSpPr>
          <p:nvPr/>
        </p:nvSpPr>
        <p:spPr bwMode="auto">
          <a:xfrm>
            <a:off x="6" y="1552170"/>
            <a:ext cx="1790977" cy="3826418"/>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p:cNvSpPr>
            <a:spLocks noEditPoints="1"/>
          </p:cNvSpPr>
          <p:nvPr/>
        </p:nvSpPr>
        <p:spPr bwMode="auto">
          <a:xfrm>
            <a:off x="1722420" y="2937550"/>
            <a:ext cx="137114" cy="2259004"/>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46752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26108" y="1038221"/>
            <a:ext cx="9017891" cy="3170099"/>
          </a:xfrm>
          <a:prstGeom prst="rect">
            <a:avLst/>
          </a:prstGeom>
        </p:spPr>
        <p:txBody>
          <a:bodyPr wrap="square">
            <a:spAutoFit/>
          </a:bodyPr>
          <a:lstStyle/>
          <a:p>
            <a:pPr>
              <a:spcAft>
                <a:spcPts val="1200"/>
              </a:spcAft>
              <a:buClr>
                <a:srgbClr val="071F65"/>
              </a:buClr>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土地生产率与农地经营规模的关系没有确切的答案。</a:t>
            </a:r>
            <a:r>
              <a:rPr lang="zh-CN" altLang="en-US" sz="2000" dirty="0">
                <a:latin typeface="华文楷体" panose="02010600040101010101" pitchFamily="2" charset="-122"/>
                <a:ea typeface="华文楷体" panose="02010600040101010101" pitchFamily="2" charset="-122"/>
              </a:rPr>
              <a:t>土地生产率与农地经营规模的关系在农经学界的争议由来已久，但多年来始终没有一个令人共同信服的结果，现有研究结果丰富多彩，认为呈正向、负向以及复合型关系的皆有之。</a:t>
            </a:r>
          </a:p>
          <a:p>
            <a:pPr>
              <a:spcAft>
                <a:spcPts val="1200"/>
              </a:spcAft>
              <a:buClr>
                <a:srgbClr val="071F65"/>
              </a:buClr>
              <a:buFont typeface="Wingdings" panose="05000000000000000000" pitchFamily="2" charset="2"/>
              <a:buChar char="Ø"/>
            </a:pPr>
            <a:r>
              <a:rPr lang="zh-CN" altLang="en-US" sz="2000" b="1" dirty="0" smtClean="0">
                <a:latin typeface="华文楷体" panose="02010600040101010101" pitchFamily="2" charset="-122"/>
                <a:ea typeface="华文楷体" panose="02010600040101010101" pitchFamily="2" charset="-122"/>
              </a:rPr>
              <a:t>产业结构调整带动劳动力转移，农村</a:t>
            </a:r>
            <a:r>
              <a:rPr lang="zh-CN" altLang="en-US" sz="2000" b="1" dirty="0">
                <a:latin typeface="华文楷体" panose="02010600040101010101" pitchFamily="2" charset="-122"/>
                <a:ea typeface="华文楷体" panose="02010600040101010101" pitchFamily="2" charset="-122"/>
              </a:rPr>
              <a:t>劳动力规模持续缩小。</a:t>
            </a:r>
            <a:r>
              <a:rPr lang="zh-CN" altLang="en-US" sz="2000" dirty="0" smtClean="0">
                <a:latin typeface="华文楷体" panose="02010600040101010101" pitchFamily="2" charset="-122"/>
                <a:ea typeface="华文楷体" panose="02010600040101010101" pitchFamily="2" charset="-122"/>
              </a:rPr>
              <a:t>中国</a:t>
            </a:r>
            <a:r>
              <a:rPr lang="zh-CN" altLang="en-US" sz="2000" dirty="0">
                <a:latin typeface="华文楷体" panose="02010600040101010101" pitchFamily="2" charset="-122"/>
                <a:ea typeface="华文楷体" panose="02010600040101010101" pitchFamily="2" charset="-122"/>
              </a:rPr>
              <a:t>经历了四十年的高速发展，</a:t>
            </a:r>
            <a:r>
              <a:rPr lang="zh-CN" altLang="en-US" sz="2000" dirty="0" smtClean="0">
                <a:latin typeface="华文楷体" panose="02010600040101010101" pitchFamily="2" charset="-122"/>
                <a:ea typeface="华文楷体" panose="02010600040101010101" pitchFamily="2" charset="-122"/>
              </a:rPr>
              <a:t>产业结构间劳动报酬的差异带来劳动力在产业间的流动，具体表现为大量</a:t>
            </a:r>
            <a:r>
              <a:rPr lang="zh-CN" altLang="en-US" sz="2000" dirty="0">
                <a:latin typeface="华文楷体" panose="02010600040101010101" pitchFamily="2" charset="-122"/>
                <a:ea typeface="华文楷体" panose="02010600040101010101" pitchFamily="2" charset="-122"/>
              </a:rPr>
              <a:t>农业劳动力</a:t>
            </a:r>
            <a:r>
              <a:rPr lang="zh-CN" altLang="en-US" sz="2000" dirty="0" smtClean="0">
                <a:latin typeface="华文楷体" panose="02010600040101010101" pitchFamily="2" charset="-122"/>
                <a:ea typeface="华文楷体" panose="02010600040101010101" pitchFamily="2" charset="-122"/>
              </a:rPr>
              <a:t>流出至工业和服务业，</a:t>
            </a:r>
            <a:r>
              <a:rPr lang="zh-CN" altLang="en-US" sz="2000" dirty="0">
                <a:latin typeface="华文楷体" panose="02010600040101010101" pitchFamily="2" charset="-122"/>
                <a:ea typeface="华文楷体" panose="02010600040101010101" pitchFamily="2" charset="-122"/>
              </a:rPr>
              <a:t>农村劳动力规模持续降低</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pPr>
              <a:spcAft>
                <a:spcPts val="1200"/>
              </a:spcAft>
              <a:buClr>
                <a:srgbClr val="071F65"/>
              </a:buClr>
              <a:buFont typeface="Wingdings" panose="05000000000000000000" pitchFamily="2" charset="2"/>
              <a:buChar char="Ø"/>
            </a:pPr>
            <a:r>
              <a:rPr lang="zh-CN" altLang="en-US" sz="2000" b="1" dirty="0">
                <a:latin typeface="华文楷体" panose="02010600040101010101" pitchFamily="2" charset="-122"/>
                <a:ea typeface="华文楷体" panose="02010600040101010101" pitchFamily="2" charset="-122"/>
              </a:rPr>
              <a:t>农地制度进一步完善，农地流转更加便利。</a:t>
            </a:r>
            <a:r>
              <a:rPr lang="zh-CN" altLang="en-US" sz="2000" dirty="0">
                <a:latin typeface="华文楷体" panose="02010600040101010101" pitchFamily="2" charset="-122"/>
                <a:ea typeface="华文楷体" panose="02010600040101010101" pitchFamily="2" charset="-122"/>
              </a:rPr>
              <a:t>政府近几年农村的土地制度的深刻改革，在宅基地和农用地相关政策方面持续发力，鼓励农户合理配置土地资源，激励低效率农户的土地向高效率农户转移</a:t>
            </a:r>
            <a:r>
              <a:rPr lang="zh-CN" altLang="en-US" sz="2000" dirty="0" smtClean="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
        <p:nvSpPr>
          <p:cNvPr id="36" name="矩形 35"/>
          <p:cNvSpPr>
            <a:spLocks noChangeArrowheads="1"/>
          </p:cNvSpPr>
          <p:nvPr/>
        </p:nvSpPr>
        <p:spPr bwMode="auto">
          <a:xfrm>
            <a:off x="141364" y="4945807"/>
            <a:ext cx="9017890" cy="784830"/>
          </a:xfrm>
          <a:prstGeom prst="rect">
            <a:avLst/>
          </a:prstGeom>
          <a:extLst/>
        </p:spPr>
        <p:txBody>
          <a:bodyPr wrap="square">
            <a:spAutoFit/>
          </a:bodyPr>
          <a:lstStyle/>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土地生产率与农地经营规模是否具有显著的关系？两者呈现何种的关系？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理论与现实之间的差异是怎么形成的？</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7" name="矩形 36"/>
          <p:cNvSpPr/>
          <p:nvPr/>
        </p:nvSpPr>
        <p:spPr>
          <a:xfrm>
            <a:off x="417801" y="4466834"/>
            <a:ext cx="8664961" cy="400110"/>
          </a:xfrm>
          <a:prstGeom prst="rect">
            <a:avLst/>
          </a:prstGeom>
        </p:spPr>
        <p:txBody>
          <a:bodyPr wrap="square">
            <a:spAutoFit/>
          </a:bodyPr>
          <a:lstStyle/>
          <a:p>
            <a:pPr>
              <a:buClr>
                <a:srgbClr val="071F65"/>
              </a:buClr>
            </a:pPr>
            <a:r>
              <a:rPr lang="zh-CN" altLang="en-US" sz="2000" b="1" dirty="0" smtClean="0">
                <a:solidFill>
                  <a:schemeClr val="tx1">
                    <a:lumMod val="85000"/>
                    <a:lumOff val="15000"/>
                  </a:schemeClr>
                </a:solidFill>
                <a:latin typeface="微软雅黑" pitchFamily="34" charset="-122"/>
                <a:ea typeface="微软雅黑" pitchFamily="34" charset="-122"/>
              </a:rPr>
              <a:t>值得关注的问题</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2" name="右箭头 1"/>
          <p:cNvSpPr/>
          <p:nvPr/>
        </p:nvSpPr>
        <p:spPr>
          <a:xfrm>
            <a:off x="190981" y="4562376"/>
            <a:ext cx="242076" cy="1935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3227607690"/>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800" dirty="0" smtClean="0"/>
                        <a:t>问题的提出</a:t>
                      </a:r>
                      <a:endParaRPr lang="zh-CN" altLang="en-US" sz="1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文献评述</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4" name="流程图: 合并 3"/>
          <p:cNvSpPr/>
          <p:nvPr/>
        </p:nvSpPr>
        <p:spPr>
          <a:xfrm>
            <a:off x="402545" y="772347"/>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4"/>
          </p:nvPr>
        </p:nvSpPr>
        <p:spPr/>
        <p:txBody>
          <a:bodyPr/>
          <a:lstStyle/>
          <a:p>
            <a:r>
              <a:rPr lang="en-US" altLang="zh-CN" dirty="0" smtClean="0"/>
              <a:t>1/22</a:t>
            </a:r>
            <a:endParaRPr lang="zh-CN" altLang="en-US" dirty="0"/>
          </a:p>
        </p:txBody>
      </p:sp>
    </p:spTree>
    <p:extLst>
      <p:ext uri="{BB962C8B-B14F-4D97-AF65-F5344CB8AC3E}">
        <p14:creationId xmlns:p14="http://schemas.microsoft.com/office/powerpoint/2010/main" val="3610329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7" y="3067169"/>
            <a:ext cx="4084098" cy="630942"/>
          </a:xfrm>
          <a:prstGeom prst="rect">
            <a:avLst/>
          </a:prstGeom>
          <a:noFill/>
        </p:spPr>
        <p:txBody>
          <a:bodyPr wrap="square" rtlCol="0">
            <a:spAutoFit/>
          </a:bodyPr>
          <a:lstStyle/>
          <a:p>
            <a:r>
              <a:rPr lang="en-US" altLang="zh-CN" sz="3500" b="1" dirty="0" smtClean="0">
                <a:solidFill>
                  <a:schemeClr val="bg1"/>
                </a:solidFill>
                <a:latin typeface="+mn-ea"/>
                <a:cs typeface="Times New Roman" panose="02020603050405020304" pitchFamily="18" charset="0"/>
              </a:rPr>
              <a:t>02. </a:t>
            </a:r>
            <a:r>
              <a:rPr lang="zh-CN" altLang="en-US" sz="3500" b="1" dirty="0" smtClean="0">
                <a:solidFill>
                  <a:schemeClr val="bg1"/>
                </a:solidFill>
                <a:latin typeface="微软雅黑" panose="020B0503020204020204" pitchFamily="34" charset="-122"/>
                <a:ea typeface="微软雅黑" panose="020B0503020204020204" pitchFamily="34" charset="-122"/>
              </a:rPr>
              <a:t>文献评述</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38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770537"/>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（一）土地生产率的影响因素研究</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）自然因素</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天气：降水、日照和积温。</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地理状况：地形和土壤质量对农产品造成的实际影响。</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Aft>
                <a:spcPts val="600"/>
              </a:spcAft>
              <a:buClr>
                <a:srgbClr val="071F65"/>
              </a:buClr>
            </a:pP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侯麟科等，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吴</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绍兴等，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；周曙东</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等，</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；郑旭媛</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2017</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）社会因素</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生产者特征：年龄、性别、职业、文化程度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、劳动力</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结构、技术培训等。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政府力量：粮食补贴等。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外部</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市场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环境：劳动市场、土地市场和信贷市场等。</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Aft>
                <a:spcPts val="600"/>
              </a:spcAf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李宁等，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2017</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高鸣</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和宋洪远，</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2016</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苏小松和何广文，</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高原，</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2011</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；林本喜</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和邓衡山，</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2012</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；曾福生和高鸣，</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2012</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；黄</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季焜等，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2011</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Clr>
                <a:srgbClr val="071F65"/>
              </a:buClr>
              <a:buFont typeface="Arial" panose="020B0604020202020204" pitchFamily="34" charset="0"/>
              <a:buChar char="•"/>
            </a:pPr>
            <a:endParaRPr lang="zh-CN" altLang="en-US" sz="2000" dirty="0" smtClean="0">
              <a:latin typeface="华文楷体" panose="02010600040101010101" pitchFamily="2" charset="-122"/>
              <a:ea typeface="华文楷体" panose="02010600040101010101" pitchFamily="2" charset="-122"/>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814700068"/>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9" name="流程图: 合并 8"/>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2/22</a:t>
            </a:r>
            <a:endParaRPr lang="zh-CN" altLang="en-US" dirty="0"/>
          </a:p>
        </p:txBody>
      </p:sp>
    </p:spTree>
    <p:extLst>
      <p:ext uri="{BB962C8B-B14F-4D97-AF65-F5344CB8AC3E}">
        <p14:creationId xmlns:p14="http://schemas.microsoft.com/office/powerpoint/2010/main" val="2264960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92596" y="1048409"/>
            <a:ext cx="9051403" cy="5355312"/>
          </a:xfrm>
          <a:prstGeom prst="rect">
            <a:avLst/>
          </a:prstGeom>
        </p:spPr>
        <p:txBody>
          <a:bodyPr wrap="square">
            <a:spAutoFit/>
          </a:bodyPr>
          <a:lstStyle/>
          <a:p>
            <a:pPr>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（二</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规模</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对土地生产率影响的比较</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）运用历史数据进行</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比较</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）实证分析检验土地生产率与规模的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以亩均产量或亩均</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产值代表土地生产率。</a:t>
            </a:r>
            <a:endParaRPr lang="en-US" altLang="zh-CN" sz="20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以</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亩均利润衡量土地生产率。</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（张悦和刘文勇，</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2016</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；王建英等，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Deininger</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D, A</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；范红忠和周启良，</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；郭庆海，</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；罗丹等，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Barrett et al.</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2010</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；李谷成等，</a:t>
            </a:r>
            <a:r>
              <a:rPr lang="en-US" altLang="zh-CN" sz="1800" dirty="0" smtClean="0">
                <a:latin typeface="华文楷体" panose="02010600040101010101" pitchFamily="2" charset="-122"/>
                <a:ea typeface="华文楷体" panose="02010600040101010101" pitchFamily="2" charset="-122"/>
                <a:cs typeface="Times New Roman" panose="02020603050405020304" pitchFamily="18" charset="0"/>
              </a:rPr>
              <a:t>2009</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1800" dirty="0">
              <a:latin typeface="Times New Roman" panose="02020603050405020304" pitchFamily="18" charset="0"/>
              <a:ea typeface="楷体" panose="02010609060101010101" pitchFamily="49" charset="-122"/>
              <a:cs typeface="Times New Roman" panose="02020603050405020304" pitchFamily="18" charset="0"/>
            </a:endParaRPr>
          </a:p>
          <a:p>
            <a:pPr algn="just">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（三）负向关系可能的解释</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）要素市场不</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完善</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）遗漏土壤质量</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变量</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测量误差</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algn="just">
              <a:buClr>
                <a:srgbClr val="071F65"/>
              </a:buClr>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（王建英等，</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Deininger</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D A.</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2014</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Carletto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C et al.</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2013</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B, B.C., F, B.M., Y, H.J.</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2010</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Assuncao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J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J</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Braido</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L H B . 2007; </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Ayal</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 Kimhi</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2006</a:t>
            </a:r>
            <a:r>
              <a:rPr lang="zh-CN" altLang="en-US" sz="1800" dirty="0" smtClean="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dirty="0" smtClean="0">
              <a:latin typeface="华文楷体" panose="02010600040101010101" pitchFamily="2" charset="-122"/>
              <a:ea typeface="华文楷体" panose="02010600040101010101" pitchFamily="2" charset="-122"/>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961371972"/>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6" name="流程图: 合并 5"/>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3/22</a:t>
            </a:r>
            <a:endParaRPr lang="zh-CN" altLang="en-US" dirty="0"/>
          </a:p>
        </p:txBody>
      </p:sp>
    </p:spTree>
    <p:extLst>
      <p:ext uri="{BB962C8B-B14F-4D97-AF65-F5344CB8AC3E}">
        <p14:creationId xmlns:p14="http://schemas.microsoft.com/office/powerpoint/2010/main" val="304970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nvSpPr>
        <p:spPr>
          <a:xfrm>
            <a:off x="104172" y="1048409"/>
            <a:ext cx="9039828" cy="4939814"/>
          </a:xfrm>
          <a:prstGeom prst="rect">
            <a:avLst/>
          </a:prstGeom>
        </p:spPr>
        <p:txBody>
          <a:bodyPr wrap="square">
            <a:spAutoFit/>
          </a:bodyPr>
          <a:lstStyle/>
          <a:p>
            <a:pPr algn="just">
              <a:spcBef>
                <a:spcPts val="1200"/>
              </a:spcBef>
              <a:spcAft>
                <a:spcPts val="1200"/>
              </a:spcAft>
              <a:buClr>
                <a:srgbClr val="071F65"/>
              </a:buCl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（四）文献评述</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600"/>
              </a:spcBef>
              <a:spcAft>
                <a:spcPts val="600"/>
              </a:spcAft>
              <a:buClr>
                <a:srgbClr val="071F65"/>
              </a:buClr>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）当前</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研究的贡献</a:t>
            </a:r>
            <a:endParaRPr lang="en-US" altLang="zh-CN" sz="2000" b="1"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全方位</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的研究了可能影响农业生产的因素，从自然环境、农户家庭特征、政策力量到市场环境等方面提供了稳定成熟的指标选择</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方案。</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针对无法观测、对土地生产率有影响的</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因素提供可行</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的处理办法。</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给</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出了一套解释方法</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，从</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要素市场不完善、土壤质量遗漏和测量误差</a:t>
            </a:r>
            <a:r>
              <a:rPr lang="en-US" altLang="zh-CN" sz="20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个维度，诠释土地生产率与规模的正向、负向和复合型的关系。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algn="just">
              <a:spcBef>
                <a:spcPts val="600"/>
              </a:spcBef>
              <a:spcAft>
                <a:spcPts val="600"/>
              </a:spcAft>
              <a:buClr>
                <a:srgbClr val="071F65"/>
              </a:buClr>
            </a:pP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）当前研究待</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解决的</a:t>
            </a:r>
            <a:r>
              <a:rPr lang="zh-CN" altLang="en-US" sz="2000" b="1" dirty="0" smtClean="0">
                <a:latin typeface="华文楷体" panose="02010600040101010101" pitchFamily="2" charset="-122"/>
                <a:ea typeface="华文楷体" panose="02010600040101010101" pitchFamily="2" charset="-122"/>
                <a:cs typeface="Times New Roman" panose="02020603050405020304" pitchFamily="18" charset="0"/>
              </a:rPr>
              <a:t>问题</a:t>
            </a:r>
            <a:endParaRPr lang="en-US" altLang="zh-CN" sz="20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学者们多数采用亩均产值或者亩均利润的指标表征土地生产率，不区分种植的作物研究农户家庭整体的投入产出</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rPr>
              <a:t>关系。</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lgn="just">
              <a:spcBef>
                <a:spcPts val="600"/>
              </a:spcBef>
              <a:spcAft>
                <a:spcPts val="600"/>
              </a:spcAft>
              <a:buClr>
                <a:srgbClr val="071F65"/>
              </a:buCl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对关键变量的处理和遗漏不尽人意。产出与规模变量指标的选取未考虑种植结构和种植制度的影响，实证得出的结果可能是有偏的。</a:t>
            </a:r>
            <a:endParaRPr lang="en-US" altLang="zh-CN" sz="20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矩形 6"/>
          <p:cNvSpPr/>
          <p:nvPr/>
        </p:nvSpPr>
        <p:spPr>
          <a:xfrm>
            <a:off x="0" y="0"/>
            <a:ext cx="9144000" cy="772347"/>
          </a:xfrm>
          <a:prstGeom prst="rect">
            <a:avLst/>
          </a:prstGeom>
          <a:solidFill>
            <a:srgbClr val="071F65"/>
          </a:solidFill>
          <a:ln w="5"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159532140"/>
              </p:ext>
            </p:extLst>
          </p:nvPr>
        </p:nvGraphicFramePr>
        <p:xfrm>
          <a:off x="0" y="199598"/>
          <a:ext cx="9144000" cy="458243"/>
        </p:xfrm>
        <a:graphic>
          <a:graphicData uri="http://schemas.openxmlformats.org/drawingml/2006/table">
            <a:tbl>
              <a:tblPr firstRow="1" bandRow="1">
                <a:tableStyleId>{5C22544A-7EE6-4342-B048-85BDC9FD1C3A}</a:tableStyleId>
              </a:tblPr>
              <a:tblGrid>
                <a:gridCol w="1331089">
                  <a:extLst>
                    <a:ext uri="{9D8B030D-6E8A-4147-A177-3AD203B41FA5}">
                      <a16:colId xmlns:a16="http://schemas.microsoft.com/office/drawing/2014/main" val="2316111577"/>
                    </a:ext>
                  </a:extLst>
                </a:gridCol>
                <a:gridCol w="1099595">
                  <a:extLst>
                    <a:ext uri="{9D8B030D-6E8A-4147-A177-3AD203B41FA5}">
                      <a16:colId xmlns:a16="http://schemas.microsoft.com/office/drawing/2014/main" val="204147406"/>
                    </a:ext>
                  </a:extLst>
                </a:gridCol>
                <a:gridCol w="2152891">
                  <a:extLst>
                    <a:ext uri="{9D8B030D-6E8A-4147-A177-3AD203B41FA5}">
                      <a16:colId xmlns:a16="http://schemas.microsoft.com/office/drawing/2014/main" val="2603586595"/>
                    </a:ext>
                  </a:extLst>
                </a:gridCol>
                <a:gridCol w="1759974">
                  <a:extLst>
                    <a:ext uri="{9D8B030D-6E8A-4147-A177-3AD203B41FA5}">
                      <a16:colId xmlns:a16="http://schemas.microsoft.com/office/drawing/2014/main" val="2745346112"/>
                    </a:ext>
                  </a:extLst>
                </a:gridCol>
                <a:gridCol w="1356909">
                  <a:extLst>
                    <a:ext uri="{9D8B030D-6E8A-4147-A177-3AD203B41FA5}">
                      <a16:colId xmlns:a16="http://schemas.microsoft.com/office/drawing/2014/main" val="2906165216"/>
                    </a:ext>
                  </a:extLst>
                </a:gridCol>
                <a:gridCol w="1443542">
                  <a:extLst>
                    <a:ext uri="{9D8B030D-6E8A-4147-A177-3AD203B41FA5}">
                      <a16:colId xmlns:a16="http://schemas.microsoft.com/office/drawing/2014/main" val="2785191733"/>
                    </a:ext>
                  </a:extLst>
                </a:gridCol>
              </a:tblGrid>
              <a:tr h="458243">
                <a:tc>
                  <a:txBody>
                    <a:bodyPr/>
                    <a:lstStyle/>
                    <a:p>
                      <a:pPr algn="ctr"/>
                      <a:r>
                        <a:rPr lang="zh-CN" altLang="en-US" sz="1700" dirty="0" smtClean="0">
                          <a:solidFill>
                            <a:schemeClr val="bg1">
                              <a:lumMod val="75000"/>
                            </a:schemeClr>
                          </a:solidFill>
                        </a:rPr>
                        <a:t>问题的提出</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800" dirty="0" smtClean="0">
                          <a:solidFill>
                            <a:schemeClr val="bg1"/>
                          </a:solidFill>
                        </a:rPr>
                        <a:t>文献评述</a:t>
                      </a:r>
                      <a:endParaRPr lang="zh-CN" altLang="en-US" sz="18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研究目标与技术路线</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研究内容与结果</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结论与建议</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zh-CN" altLang="en-US" sz="1700" dirty="0" smtClean="0">
                          <a:solidFill>
                            <a:schemeClr val="bg1">
                              <a:lumMod val="75000"/>
                            </a:schemeClr>
                          </a:solidFill>
                        </a:rPr>
                        <a:t>可能的不足</a:t>
                      </a:r>
                      <a:endParaRPr lang="zh-CN" altLang="en-US" sz="1700" dirty="0">
                        <a:solidFill>
                          <a:schemeClr val="bg1">
                            <a:lumMod val="75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362077269"/>
                  </a:ext>
                </a:extLst>
              </a:tr>
            </a:tbl>
          </a:graphicData>
        </a:graphic>
      </p:graphicFrame>
      <p:sp>
        <p:nvSpPr>
          <p:cNvPr id="6" name="流程图: 合并 5"/>
          <p:cNvSpPr/>
          <p:nvPr/>
        </p:nvSpPr>
        <p:spPr>
          <a:xfrm>
            <a:off x="1698910" y="769050"/>
            <a:ext cx="380588" cy="176777"/>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r>
              <a:rPr lang="en-US" altLang="zh-CN" dirty="0" smtClean="0"/>
              <a:t>4/22</a:t>
            </a:r>
            <a:endParaRPr lang="zh-CN" altLang="en-US" dirty="0"/>
          </a:p>
        </p:txBody>
      </p:sp>
    </p:spTree>
    <p:extLst>
      <p:ext uri="{BB962C8B-B14F-4D97-AF65-F5344CB8AC3E}">
        <p14:creationId xmlns:p14="http://schemas.microsoft.com/office/powerpoint/2010/main" val="42630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542721" y="2458611"/>
            <a:ext cx="2354359" cy="1848058"/>
          </a:xfrm>
          <a:custGeom>
            <a:avLst/>
            <a:gdLst>
              <a:gd name="T0" fmla="*/ 534 w 2878"/>
              <a:gd name="T1" fmla="*/ 1131 h 2253"/>
              <a:gd name="T2" fmla="*/ 534 w 2878"/>
              <a:gd name="T3" fmla="*/ 1973 h 2253"/>
              <a:gd name="T4" fmla="*/ 1439 w 2878"/>
              <a:gd name="T5" fmla="*/ 2253 h 2253"/>
              <a:gd name="T6" fmla="*/ 2344 w 2878"/>
              <a:gd name="T7" fmla="*/ 1973 h 2253"/>
              <a:gd name="T8" fmla="*/ 2344 w 2878"/>
              <a:gd name="T9" fmla="*/ 1131 h 2253"/>
              <a:gd name="T10" fmla="*/ 1439 w 2878"/>
              <a:gd name="T11" fmla="*/ 1611 h 2253"/>
              <a:gd name="T12" fmla="*/ 534 w 2878"/>
              <a:gd name="T13" fmla="*/ 1131 h 2253"/>
              <a:gd name="T14" fmla="*/ 2706 w 2878"/>
              <a:gd name="T15" fmla="*/ 1195 h 2253"/>
              <a:gd name="T16" fmla="*/ 2706 w 2878"/>
              <a:gd name="T17" fmla="*/ 805 h 2253"/>
              <a:gd name="T18" fmla="*/ 2878 w 2878"/>
              <a:gd name="T19" fmla="*/ 724 h 2253"/>
              <a:gd name="T20" fmla="*/ 1439 w 2878"/>
              <a:gd name="T21" fmla="*/ 0 h 2253"/>
              <a:gd name="T22" fmla="*/ 0 w 2878"/>
              <a:gd name="T23" fmla="*/ 715 h 2253"/>
              <a:gd name="T24" fmla="*/ 1439 w 2878"/>
              <a:gd name="T25" fmla="*/ 1430 h 2253"/>
              <a:gd name="T26" fmla="*/ 2525 w 2878"/>
              <a:gd name="T27" fmla="*/ 887 h 2253"/>
              <a:gd name="T28" fmla="*/ 2525 w 2878"/>
              <a:gd name="T29" fmla="*/ 1185 h 2253"/>
              <a:gd name="T30" fmla="*/ 2434 w 2878"/>
              <a:gd name="T31" fmla="*/ 1339 h 2253"/>
              <a:gd name="T32" fmla="*/ 2615 w 2878"/>
              <a:gd name="T33" fmla="*/ 1520 h 2253"/>
              <a:gd name="T34" fmla="*/ 2796 w 2878"/>
              <a:gd name="T35" fmla="*/ 1339 h 2253"/>
              <a:gd name="T36" fmla="*/ 2706 w 2878"/>
              <a:gd name="T37" fmla="*/ 1195 h 2253"/>
              <a:gd name="T38" fmla="*/ 2706 w 2878"/>
              <a:gd name="T39" fmla="*/ 1195 h 2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78" h="2253">
                <a:moveTo>
                  <a:pt x="534" y="1131"/>
                </a:moveTo>
                <a:cubicBezTo>
                  <a:pt x="534" y="1973"/>
                  <a:pt x="534" y="1973"/>
                  <a:pt x="534" y="1973"/>
                </a:cubicBezTo>
                <a:cubicBezTo>
                  <a:pt x="778" y="2145"/>
                  <a:pt x="1095" y="2253"/>
                  <a:pt x="1439" y="2253"/>
                </a:cubicBezTo>
                <a:cubicBezTo>
                  <a:pt x="1783" y="2253"/>
                  <a:pt x="2100" y="2145"/>
                  <a:pt x="2344" y="1973"/>
                </a:cubicBezTo>
                <a:cubicBezTo>
                  <a:pt x="2344" y="1131"/>
                  <a:pt x="2344" y="1131"/>
                  <a:pt x="2344" y="1131"/>
                </a:cubicBezTo>
                <a:cubicBezTo>
                  <a:pt x="1439" y="1611"/>
                  <a:pt x="1439" y="1611"/>
                  <a:pt x="1439" y="1611"/>
                </a:cubicBezTo>
                <a:cubicBezTo>
                  <a:pt x="534" y="1131"/>
                  <a:pt x="534" y="1131"/>
                  <a:pt x="534" y="1131"/>
                </a:cubicBezTo>
                <a:close/>
                <a:moveTo>
                  <a:pt x="2706" y="1195"/>
                </a:moveTo>
                <a:cubicBezTo>
                  <a:pt x="2706" y="805"/>
                  <a:pt x="2706" y="805"/>
                  <a:pt x="2706" y="805"/>
                </a:cubicBezTo>
                <a:cubicBezTo>
                  <a:pt x="2878" y="724"/>
                  <a:pt x="2878" y="724"/>
                  <a:pt x="2878" y="724"/>
                </a:cubicBezTo>
                <a:cubicBezTo>
                  <a:pt x="1439" y="0"/>
                  <a:pt x="1439" y="0"/>
                  <a:pt x="1439" y="0"/>
                </a:cubicBezTo>
                <a:cubicBezTo>
                  <a:pt x="0" y="715"/>
                  <a:pt x="0" y="715"/>
                  <a:pt x="0" y="715"/>
                </a:cubicBezTo>
                <a:cubicBezTo>
                  <a:pt x="1439" y="1430"/>
                  <a:pt x="1439" y="1430"/>
                  <a:pt x="1439" y="1430"/>
                </a:cubicBezTo>
                <a:cubicBezTo>
                  <a:pt x="2525" y="887"/>
                  <a:pt x="2525" y="887"/>
                  <a:pt x="2525" y="887"/>
                </a:cubicBezTo>
                <a:cubicBezTo>
                  <a:pt x="2525" y="1185"/>
                  <a:pt x="2525" y="1185"/>
                  <a:pt x="2525" y="1185"/>
                </a:cubicBezTo>
                <a:cubicBezTo>
                  <a:pt x="2471" y="1213"/>
                  <a:pt x="2434" y="1276"/>
                  <a:pt x="2434" y="1339"/>
                </a:cubicBezTo>
                <a:cubicBezTo>
                  <a:pt x="2434" y="1439"/>
                  <a:pt x="2516" y="1520"/>
                  <a:pt x="2615" y="1520"/>
                </a:cubicBezTo>
                <a:cubicBezTo>
                  <a:pt x="2715" y="1520"/>
                  <a:pt x="2796" y="1439"/>
                  <a:pt x="2796" y="1339"/>
                </a:cubicBezTo>
                <a:cubicBezTo>
                  <a:pt x="2796" y="1285"/>
                  <a:pt x="2760" y="1222"/>
                  <a:pt x="2706" y="1195"/>
                </a:cubicBezTo>
                <a:cubicBezTo>
                  <a:pt x="2706" y="1195"/>
                  <a:pt x="2706" y="1195"/>
                  <a:pt x="2706" y="119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050"/>
          </a:p>
        </p:txBody>
      </p:sp>
      <p:sp>
        <p:nvSpPr>
          <p:cNvPr id="9" name="文本框 8"/>
          <p:cNvSpPr txBox="1"/>
          <p:nvPr/>
        </p:nvSpPr>
        <p:spPr>
          <a:xfrm>
            <a:off x="4276586" y="3067169"/>
            <a:ext cx="3698371" cy="1169551"/>
          </a:xfrm>
          <a:prstGeom prst="rect">
            <a:avLst/>
          </a:prstGeom>
          <a:noFill/>
        </p:spPr>
        <p:txBody>
          <a:bodyPr wrap="square" rtlCol="0">
            <a:spAutoFit/>
          </a:bodyPr>
          <a:lstStyle/>
          <a:p>
            <a:r>
              <a:rPr lang="en-US" altLang="zh-CN" sz="3500" b="1" dirty="0" smtClean="0">
                <a:solidFill>
                  <a:schemeClr val="bg1"/>
                </a:solidFill>
                <a:latin typeface="微软雅黑" panose="020B0503020204020204" pitchFamily="34" charset="-122"/>
                <a:ea typeface="微软雅黑" panose="020B0503020204020204" pitchFamily="34" charset="-122"/>
              </a:rPr>
              <a:t>03. </a:t>
            </a:r>
            <a:r>
              <a:rPr lang="zh-CN" altLang="en-US" sz="3500" b="1" dirty="0" smtClean="0">
                <a:solidFill>
                  <a:schemeClr val="bg1"/>
                </a:solidFill>
                <a:latin typeface="微软雅黑" panose="020B0503020204020204" pitchFamily="34" charset="-122"/>
                <a:ea typeface="微软雅黑" panose="020B0503020204020204" pitchFamily="34" charset="-122"/>
              </a:rPr>
              <a:t>研究目标与技术路线</a:t>
            </a:r>
            <a:endParaRPr lang="zh-CN" altLang="en-US" sz="3500" b="1"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a:cxnSpLocks/>
          </p:cNvCxnSpPr>
          <p:nvPr/>
        </p:nvCxnSpPr>
        <p:spPr>
          <a:xfrm>
            <a:off x="4110951" y="2170373"/>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3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A000120140627A33KPBG</Template>
  <TotalTime>10736</TotalTime>
  <Words>4107</Words>
  <Application>Microsoft Office PowerPoint</Application>
  <PresentationFormat>全屏显示(4:3)</PresentationFormat>
  <Paragraphs>548</Paragraphs>
  <Slides>34</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华文楷体</vt:lpstr>
      <vt:lpstr>楷体</vt:lpstr>
      <vt:lpstr>宋体</vt:lpstr>
      <vt:lpstr>微软雅黑</vt:lpstr>
      <vt:lpstr>幼圆</vt:lpstr>
      <vt:lpstr>Arial</vt:lpstr>
      <vt:lpstr>Arial Black</vt:lpstr>
      <vt:lpstr>Calibri</vt:lpstr>
      <vt:lpstr>Cambria Math</vt:lpstr>
      <vt:lpstr>Times New Roman</vt:lpstr>
      <vt:lpstr>Wingdings</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曾 翠红</cp:lastModifiedBy>
  <cp:revision>1206</cp:revision>
  <dcterms:created xsi:type="dcterms:W3CDTF">2014-06-03T07:56:23Z</dcterms:created>
  <dcterms:modified xsi:type="dcterms:W3CDTF">2019-05-18T17:13:20Z</dcterms:modified>
</cp:coreProperties>
</file>