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1" r:id="rId1"/>
  </p:sldMasterIdLst>
  <p:notesMasterIdLst>
    <p:notesMasterId r:id="rId16"/>
  </p:notesMasterIdLst>
  <p:handoutMasterIdLst>
    <p:handoutMasterId r:id="rId17"/>
  </p:handoutMasterIdLst>
  <p:sldIdLst>
    <p:sldId id="485" r:id="rId2"/>
    <p:sldId id="501" r:id="rId3"/>
    <p:sldId id="510" r:id="rId4"/>
    <p:sldId id="511" r:id="rId5"/>
    <p:sldId id="513" r:id="rId6"/>
    <p:sldId id="514" r:id="rId7"/>
    <p:sldId id="515" r:id="rId8"/>
    <p:sldId id="516" r:id="rId9"/>
    <p:sldId id="517" r:id="rId10"/>
    <p:sldId id="518" r:id="rId11"/>
    <p:sldId id="520" r:id="rId12"/>
    <p:sldId id="521" r:id="rId13"/>
    <p:sldId id="519" r:id="rId14"/>
    <p:sldId id="469" r:id="rId15"/>
  </p:sldIdLst>
  <p:sldSz cx="9144000" cy="6858000" type="screen4x3"/>
  <p:notesSz cx="6797675" cy="9929813"/>
  <p:custDataLst>
    <p:tags r:id="rId1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guide id="9" orient="horz" pos="2880">
          <p15:clr>
            <a:srgbClr val="A4A3A4"/>
          </p15:clr>
        </p15:guide>
        <p15:guide id="10" orient="horz" pos="2161">
          <p15:clr>
            <a:srgbClr val="A4A3A4"/>
          </p15:clr>
        </p15:guide>
        <p15:guide id="11" orient="horz" pos="907">
          <p15:clr>
            <a:srgbClr val="A4A3A4"/>
          </p15:clr>
        </p15:guide>
        <p15:guide id="12" orient="horz" pos="3902">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9090"/>
    <a:srgbClr val="071F65"/>
    <a:srgbClr val="F3970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5572" autoAdjust="0"/>
  </p:normalViewPr>
  <p:slideViewPr>
    <p:cSldViewPr snapToGrid="0" snapToObjects="1">
      <p:cViewPr varScale="1">
        <p:scale>
          <a:sx n="83" d="100"/>
          <a:sy n="83" d="100"/>
        </p:scale>
        <p:origin x="1614" y="84"/>
      </p:cViewPr>
      <p:guideLst>
        <p:guide orient="horz" pos="2160"/>
        <p:guide pos="3840"/>
        <p:guide orient="horz" pos="1621"/>
        <p:guide orient="horz" pos="680"/>
        <p:guide orient="horz" pos="2927"/>
        <p:guide pos="2875"/>
        <p:guide pos="373"/>
        <p:guide pos="5385"/>
        <p:guide orient="horz" pos="2880"/>
        <p:guide orient="horz" pos="2161"/>
        <p:guide orient="horz" pos="907"/>
        <p:guide orient="horz" pos="3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62"/>
    </p:cViewPr>
  </p:sorterViewPr>
  <p:notesViewPr>
    <p:cSldViewPr snapToGrid="0" snapToObjects="1">
      <p:cViewPr varScale="1">
        <p:scale>
          <a:sx n="51" d="100"/>
          <a:sy n="51" d="100"/>
        </p:scale>
        <p:origin x="-2910"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2019/3/1</a:t>
            </a:fld>
            <a:endParaRPr kumimoji="1"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0</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79009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403868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49810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318157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220497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185734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45435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393167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147221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275976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8136868" y="6382537"/>
            <a:ext cx="820283" cy="369332"/>
          </a:xfrm>
          <a:prstGeom prst="rect">
            <a:avLst/>
          </a:prstGeom>
        </p:spPr>
        <p:txBody>
          <a:bodyPr lIns="68580" tIns="34290" rIns="68580" bIns="34290"/>
          <a:lstStyle/>
          <a:p>
            <a:pPr algn="ctr">
              <a:defRPr/>
            </a:pPr>
            <a:fld id="{2EEF1883-7A0E-4F66-9932-E581691AD397}" type="slidenum">
              <a:rPr lang="zh-CN" altLang="en-US" sz="1200" smtClean="0">
                <a:solidFill>
                  <a:schemeClr val="tx1">
                    <a:lumMod val="65000"/>
                    <a:lumOff val="35000"/>
                  </a:schemeClr>
                </a:solidFill>
              </a:rPr>
              <a:pPr algn="ctr">
                <a:defRPr/>
              </a:pPr>
              <a:t>‹#›</a:t>
            </a:fld>
            <a:r>
              <a:rPr lang="en-US" altLang="zh-CN" sz="1200" dirty="0" smtClean="0">
                <a:solidFill>
                  <a:schemeClr val="tx1">
                    <a:lumMod val="65000"/>
                    <a:lumOff val="35000"/>
                  </a:schemeClr>
                </a:solidFill>
              </a:rPr>
              <a:t>/13</a:t>
            </a:r>
            <a:endParaRPr lang="zh-CN" altLang="en-US" sz="12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872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2542581" y="4067052"/>
            <a:ext cx="1839286" cy="284693"/>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a:rPr>
              <a:t>导   师：田志宏  教授</a:t>
            </a:r>
            <a:endParaRPr lang="zh-CN" altLang="en-US" b="1" dirty="0">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2542581" y="3687464"/>
            <a:ext cx="1395254" cy="284693"/>
          </a:xfrm>
          <a:prstGeom prst="rect">
            <a:avLst/>
          </a:prstGeom>
        </p:spPr>
        <p:txBody>
          <a:bodyPr wrap="none" lIns="68580" tIns="34290" rIns="68580" bIns="34290">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a:rPr>
              <a:t>汇报人：曾翠红</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58991" y="2537836"/>
            <a:ext cx="6350472" cy="931024"/>
          </a:xfrm>
          <a:prstGeom prst="rect">
            <a:avLst/>
          </a:prstGeom>
        </p:spPr>
        <p:txBody>
          <a:bodyPr wrap="square" lIns="68580" tIns="34290" rIns="68580" bIns="34290">
            <a:spAutoFit/>
          </a:bodyPr>
          <a:lstStyle/>
          <a:p>
            <a:r>
              <a:rPr lang="zh-CN" altLang="en-US" sz="2800" b="1" dirty="0" smtClean="0">
                <a:solidFill>
                  <a:srgbClr val="071F65"/>
                </a:solidFill>
                <a:latin typeface="+mj-ea"/>
              </a:rPr>
              <a:t>我国粮食生产率</a:t>
            </a:r>
            <a:r>
              <a:rPr lang="zh-CN" altLang="en-US" sz="2800" b="1" dirty="0" smtClean="0">
                <a:solidFill>
                  <a:srgbClr val="071F65"/>
                </a:solidFill>
                <a:latin typeface="+mj-ea"/>
                <a:ea typeface="+mj-ea"/>
              </a:rPr>
              <a:t>与</a:t>
            </a:r>
            <a:r>
              <a:rPr lang="zh-CN" altLang="en-US" sz="2800" b="1" dirty="0">
                <a:solidFill>
                  <a:srgbClr val="071F65"/>
                </a:solidFill>
                <a:latin typeface="+mj-ea"/>
              </a:rPr>
              <a:t>农地经营</a:t>
            </a:r>
            <a:r>
              <a:rPr lang="zh-CN" altLang="en-US" sz="2800" b="1" dirty="0" smtClean="0">
                <a:solidFill>
                  <a:srgbClr val="071F65"/>
                </a:solidFill>
                <a:latin typeface="+mj-ea"/>
              </a:rPr>
              <a:t>规模</a:t>
            </a:r>
            <a:endParaRPr lang="en-US" altLang="zh-CN" sz="2800" b="1" dirty="0" smtClean="0">
              <a:solidFill>
                <a:srgbClr val="071F65"/>
              </a:solidFill>
              <a:latin typeface="+mj-ea"/>
            </a:endParaRPr>
          </a:p>
          <a:p>
            <a:r>
              <a:rPr lang="zh-CN" altLang="en-US" sz="2800" b="1" dirty="0" smtClean="0">
                <a:solidFill>
                  <a:srgbClr val="071F65"/>
                </a:solidFill>
                <a:latin typeface="+mj-ea"/>
                <a:ea typeface="+mj-ea"/>
              </a:rPr>
              <a:t>关系的实证研究</a:t>
            </a:r>
            <a:endParaRPr lang="zh-CN" altLang="en-US" sz="2800" b="1" dirty="0">
              <a:solidFill>
                <a:srgbClr val="071F65"/>
              </a:solidFill>
              <a:latin typeface="+mj-ea"/>
              <a:ea typeface="+mj-ea"/>
            </a:endParaRPr>
          </a:p>
        </p:txBody>
      </p:sp>
      <p:cxnSp>
        <p:nvCxnSpPr>
          <p:cNvPr id="24" name="直接连接符 23"/>
          <p:cNvCxnSpPr/>
          <p:nvPr/>
        </p:nvCxnSpPr>
        <p:spPr>
          <a:xfrm flipH="1">
            <a:off x="2542580" y="3465379"/>
            <a:ext cx="6043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2542581" y="4425633"/>
            <a:ext cx="191302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专   业：农业经济管理</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9123187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938719"/>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（一）研究方案</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spcAft>
                <a:spcPts val="600"/>
              </a:spcAft>
              <a:buClr>
                <a:srgbClr val="071F65"/>
              </a:buClr>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）种植制度与农作物的</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选择</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研究内容与结果</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7" name="图片 6"/>
          <p:cNvPicPr>
            <a:picLocks noChangeAspect="1"/>
          </p:cNvPicPr>
          <p:nvPr/>
        </p:nvPicPr>
        <p:blipFill>
          <a:blip r:embed="rId4"/>
          <a:stretch>
            <a:fillRect/>
          </a:stretch>
        </p:blipFill>
        <p:spPr>
          <a:xfrm>
            <a:off x="81024" y="2219796"/>
            <a:ext cx="4475108" cy="3382350"/>
          </a:xfrm>
          <a:prstGeom prst="rect">
            <a:avLst/>
          </a:prstGeom>
        </p:spPr>
      </p:pic>
      <p:pic>
        <p:nvPicPr>
          <p:cNvPr id="19" name="图片 18"/>
          <p:cNvPicPr/>
          <p:nvPr/>
        </p:nvPicPr>
        <p:blipFill rotWithShape="1">
          <a:blip r:embed="rId5"/>
          <a:srcRect l="17240" t="16741" r="21988" b="9040"/>
          <a:stretch/>
        </p:blipFill>
        <p:spPr bwMode="auto">
          <a:xfrm>
            <a:off x="4556132" y="2219796"/>
            <a:ext cx="4526794" cy="33823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072477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938719"/>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（一）研究方案</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spcAft>
                <a:spcPts val="600"/>
              </a:spcAft>
              <a:buClr>
                <a:srgbClr val="071F65"/>
              </a:buClr>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）种植制度与农作物的</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选择</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研究内容与结果</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8" name="图片 7"/>
          <p:cNvPicPr/>
          <p:nvPr/>
        </p:nvPicPr>
        <p:blipFill rotWithShape="1">
          <a:blip r:embed="rId3"/>
          <a:srcRect l="16899" t="15904" r="22159" b="9040"/>
          <a:stretch/>
        </p:blipFill>
        <p:spPr bwMode="auto">
          <a:xfrm>
            <a:off x="40423" y="2219796"/>
            <a:ext cx="4488828" cy="3382350"/>
          </a:xfrm>
          <a:prstGeom prst="rect">
            <a:avLst/>
          </a:prstGeom>
          <a:ln>
            <a:noFill/>
          </a:ln>
          <a:extLst>
            <a:ext uri="{53640926-AAD7-44D8-BBD7-CCE9431645EC}">
              <a14:shadowObscured xmlns:a14="http://schemas.microsoft.com/office/drawing/2010/main"/>
            </a:ext>
          </a:extLst>
        </p:spPr>
      </p:pic>
      <p:pic>
        <p:nvPicPr>
          <p:cNvPr id="9" name="图片 8"/>
          <p:cNvPicPr/>
          <p:nvPr/>
        </p:nvPicPr>
        <p:blipFill rotWithShape="1">
          <a:blip r:embed="rId4"/>
          <a:srcRect l="16388" t="16462" r="22158" b="9319"/>
          <a:stretch/>
        </p:blipFill>
        <p:spPr bwMode="auto">
          <a:xfrm>
            <a:off x="4529251" y="2219796"/>
            <a:ext cx="4576695" cy="338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23067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938719"/>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（一）研究方案</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spcAft>
                <a:spcPts val="600"/>
              </a:spcAft>
              <a:buClr>
                <a:srgbClr val="071F65"/>
              </a:buClr>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）种植制度与农作物的</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选择</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研究内容与结果</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065705540"/>
              </p:ext>
            </p:extLst>
          </p:nvPr>
        </p:nvGraphicFramePr>
        <p:xfrm>
          <a:off x="1076446" y="1849615"/>
          <a:ext cx="6933236" cy="4636469"/>
        </p:xfrm>
        <a:graphic>
          <a:graphicData uri="http://schemas.openxmlformats.org/drawingml/2006/table">
            <a:tbl>
              <a:tblPr firstRow="1" firstCol="1" bandRow="1">
                <a:tableStyleId>{5C22544A-7EE6-4342-B048-85BDC9FD1C3A}</a:tableStyleId>
              </a:tblPr>
              <a:tblGrid>
                <a:gridCol w="1733309">
                  <a:extLst>
                    <a:ext uri="{9D8B030D-6E8A-4147-A177-3AD203B41FA5}">
                      <a16:colId xmlns:a16="http://schemas.microsoft.com/office/drawing/2014/main" val="1098648863"/>
                    </a:ext>
                  </a:extLst>
                </a:gridCol>
                <a:gridCol w="1733309">
                  <a:extLst>
                    <a:ext uri="{9D8B030D-6E8A-4147-A177-3AD203B41FA5}">
                      <a16:colId xmlns:a16="http://schemas.microsoft.com/office/drawing/2014/main" val="1640411296"/>
                    </a:ext>
                  </a:extLst>
                </a:gridCol>
                <a:gridCol w="1733309">
                  <a:extLst>
                    <a:ext uri="{9D8B030D-6E8A-4147-A177-3AD203B41FA5}">
                      <a16:colId xmlns:a16="http://schemas.microsoft.com/office/drawing/2014/main" val="2889518467"/>
                    </a:ext>
                  </a:extLst>
                </a:gridCol>
                <a:gridCol w="1733309">
                  <a:extLst>
                    <a:ext uri="{9D8B030D-6E8A-4147-A177-3AD203B41FA5}">
                      <a16:colId xmlns:a16="http://schemas.microsoft.com/office/drawing/2014/main" val="2269290650"/>
                    </a:ext>
                  </a:extLst>
                </a:gridCol>
              </a:tblGrid>
              <a:tr h="464261">
                <a:tc>
                  <a:txBody>
                    <a:bodyPr/>
                    <a:lstStyle/>
                    <a:p>
                      <a:pPr indent="0" algn="ctr">
                        <a:lnSpc>
                          <a:spcPct val="107000"/>
                        </a:lnSpc>
                        <a:spcAft>
                          <a:spcPts val="0"/>
                        </a:spcAft>
                      </a:pPr>
                      <a:r>
                        <a:rPr lang="zh-CN" sz="1700" dirty="0">
                          <a:effectLst/>
                        </a:rPr>
                        <a:t>农作物</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zh-CN" sz="1700" dirty="0">
                          <a:effectLst/>
                        </a:rPr>
                        <a:t>一熟区</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zh-CN" sz="1700">
                          <a:effectLst/>
                        </a:rPr>
                        <a:t>二熟区</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zh-CN" sz="1700">
                          <a:effectLst/>
                        </a:rPr>
                        <a:t>三熟区</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541022408"/>
                  </a:ext>
                </a:extLst>
              </a:tr>
              <a:tr h="347684">
                <a:tc>
                  <a:txBody>
                    <a:bodyPr/>
                    <a:lstStyle/>
                    <a:p>
                      <a:pPr indent="0" algn="ctr">
                        <a:lnSpc>
                          <a:spcPct val="107000"/>
                        </a:lnSpc>
                        <a:spcAft>
                          <a:spcPts val="0"/>
                        </a:spcAft>
                      </a:pPr>
                      <a:r>
                        <a:rPr lang="zh-CN" sz="1700" dirty="0">
                          <a:effectLst/>
                        </a:rPr>
                        <a:t>玉米</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37.2%</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26.4%</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5.9%</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1525506447"/>
                  </a:ext>
                </a:extLst>
              </a:tr>
              <a:tr h="347684">
                <a:tc>
                  <a:txBody>
                    <a:bodyPr/>
                    <a:lstStyle/>
                    <a:p>
                      <a:pPr indent="0" algn="ctr">
                        <a:lnSpc>
                          <a:spcPct val="107000"/>
                        </a:lnSpc>
                        <a:spcAft>
                          <a:spcPts val="0"/>
                        </a:spcAft>
                      </a:pPr>
                      <a:r>
                        <a:rPr lang="zh-CN" sz="1700" dirty="0">
                          <a:effectLst/>
                        </a:rPr>
                        <a:t>小麦</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10.1%</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34.3%</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0.0%</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834116928"/>
                  </a:ext>
                </a:extLst>
              </a:tr>
              <a:tr h="347684">
                <a:tc>
                  <a:txBody>
                    <a:bodyPr/>
                    <a:lstStyle/>
                    <a:p>
                      <a:pPr indent="0" algn="ctr">
                        <a:lnSpc>
                          <a:spcPct val="107000"/>
                        </a:lnSpc>
                        <a:spcAft>
                          <a:spcPts val="0"/>
                        </a:spcAft>
                      </a:pPr>
                      <a:r>
                        <a:rPr lang="zh-CN" sz="1700" dirty="0">
                          <a:effectLst/>
                        </a:rPr>
                        <a:t>稻谷</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10.9%</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11.1%</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36.0%</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381593825"/>
                  </a:ext>
                </a:extLst>
              </a:tr>
              <a:tr h="347684">
                <a:tc>
                  <a:txBody>
                    <a:bodyPr/>
                    <a:lstStyle/>
                    <a:p>
                      <a:pPr indent="0" algn="ctr">
                        <a:lnSpc>
                          <a:spcPct val="107000"/>
                        </a:lnSpc>
                        <a:spcAft>
                          <a:spcPts val="0"/>
                        </a:spcAft>
                      </a:pPr>
                      <a:r>
                        <a:rPr lang="zh-CN" sz="1700" dirty="0">
                          <a:effectLst/>
                        </a:rPr>
                        <a:t>豆类</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9.3%</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3.0%</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1.9%</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796831233"/>
                  </a:ext>
                </a:extLst>
              </a:tr>
              <a:tr h="347684">
                <a:tc>
                  <a:txBody>
                    <a:bodyPr/>
                    <a:lstStyle/>
                    <a:p>
                      <a:pPr indent="0" algn="ctr">
                        <a:lnSpc>
                          <a:spcPct val="107000"/>
                        </a:lnSpc>
                        <a:spcAft>
                          <a:spcPts val="0"/>
                        </a:spcAft>
                      </a:pPr>
                      <a:r>
                        <a:rPr lang="zh-CN" sz="1700" dirty="0">
                          <a:effectLst/>
                        </a:rPr>
                        <a:t>薯类</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5.2%</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1.0%</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5.1%</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791950610"/>
                  </a:ext>
                </a:extLst>
              </a:tr>
              <a:tr h="347684">
                <a:tc>
                  <a:txBody>
                    <a:bodyPr/>
                    <a:lstStyle/>
                    <a:p>
                      <a:pPr indent="0" algn="ctr">
                        <a:lnSpc>
                          <a:spcPct val="107000"/>
                        </a:lnSpc>
                        <a:spcAft>
                          <a:spcPts val="0"/>
                        </a:spcAft>
                      </a:pPr>
                      <a:r>
                        <a:rPr lang="zh-CN" sz="1700" dirty="0">
                          <a:effectLst/>
                        </a:rPr>
                        <a:t>油料</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6.7%</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6.5%</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5.4%</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4165850924"/>
                  </a:ext>
                </a:extLst>
              </a:tr>
              <a:tr h="347684">
                <a:tc>
                  <a:txBody>
                    <a:bodyPr/>
                    <a:lstStyle/>
                    <a:p>
                      <a:pPr indent="0" algn="ctr">
                        <a:lnSpc>
                          <a:spcPct val="107000"/>
                        </a:lnSpc>
                        <a:spcAft>
                          <a:spcPts val="0"/>
                        </a:spcAft>
                      </a:pPr>
                      <a:r>
                        <a:rPr lang="zh-CN" sz="1700" dirty="0">
                          <a:effectLst/>
                        </a:rPr>
                        <a:t>棉花</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3.2%</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1.1%</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0.0%</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2305812394"/>
                  </a:ext>
                </a:extLst>
              </a:tr>
              <a:tr h="347684">
                <a:tc>
                  <a:txBody>
                    <a:bodyPr/>
                    <a:lstStyle/>
                    <a:p>
                      <a:pPr indent="0" algn="ctr">
                        <a:lnSpc>
                          <a:spcPct val="107000"/>
                        </a:lnSpc>
                        <a:spcAft>
                          <a:spcPts val="0"/>
                        </a:spcAft>
                      </a:pPr>
                      <a:r>
                        <a:rPr lang="zh-CN" sz="1700" dirty="0">
                          <a:effectLst/>
                        </a:rPr>
                        <a:t>麻类</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0.1%</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0.0%</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0.0%</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455988394"/>
                  </a:ext>
                </a:extLst>
              </a:tr>
              <a:tr h="347684">
                <a:tc>
                  <a:txBody>
                    <a:bodyPr/>
                    <a:lstStyle/>
                    <a:p>
                      <a:pPr indent="0" algn="ctr">
                        <a:lnSpc>
                          <a:spcPct val="107000"/>
                        </a:lnSpc>
                        <a:spcAft>
                          <a:spcPts val="0"/>
                        </a:spcAft>
                      </a:pPr>
                      <a:r>
                        <a:rPr lang="zh-CN" sz="1700" dirty="0">
                          <a:effectLst/>
                        </a:rPr>
                        <a:t>糖料</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0.5%</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0.0%</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8.6%</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3886775646"/>
                  </a:ext>
                </a:extLst>
              </a:tr>
              <a:tr h="347684">
                <a:tc>
                  <a:txBody>
                    <a:bodyPr/>
                    <a:lstStyle/>
                    <a:p>
                      <a:pPr indent="0" algn="ctr">
                        <a:lnSpc>
                          <a:spcPct val="107000"/>
                        </a:lnSpc>
                        <a:spcAft>
                          <a:spcPts val="0"/>
                        </a:spcAft>
                      </a:pPr>
                      <a:r>
                        <a:rPr lang="zh-CN" sz="1700" dirty="0">
                          <a:effectLst/>
                        </a:rPr>
                        <a:t>烟叶</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0.7%</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0.3%</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0.7%</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1779999076"/>
                  </a:ext>
                </a:extLst>
              </a:tr>
              <a:tr h="347684">
                <a:tc>
                  <a:txBody>
                    <a:bodyPr/>
                    <a:lstStyle/>
                    <a:p>
                      <a:pPr indent="0" algn="ctr">
                        <a:lnSpc>
                          <a:spcPct val="107000"/>
                        </a:lnSpc>
                        <a:spcAft>
                          <a:spcPts val="0"/>
                        </a:spcAft>
                      </a:pPr>
                      <a:r>
                        <a:rPr lang="zh-CN" sz="1700" dirty="0">
                          <a:effectLst/>
                        </a:rPr>
                        <a:t>蔬菜</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7.0%</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a:effectLst/>
                        </a:rPr>
                        <a:t>11.9%</a:t>
                      </a:r>
                      <a:endParaRPr lang="zh-CN" sz="170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a:txBody>
                    <a:bodyPr/>
                    <a:lstStyle/>
                    <a:p>
                      <a:pPr indent="0" algn="ctr">
                        <a:lnSpc>
                          <a:spcPct val="107000"/>
                        </a:lnSpc>
                        <a:spcAft>
                          <a:spcPts val="0"/>
                        </a:spcAft>
                      </a:pPr>
                      <a:r>
                        <a:rPr lang="en-US" sz="1700" dirty="0">
                          <a:effectLst/>
                        </a:rPr>
                        <a:t>27.4%</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extLst>
                  <a:ext uri="{0D108BD9-81ED-4DB2-BD59-A6C34878D82A}">
                    <a16:rowId xmlns:a16="http://schemas.microsoft.com/office/drawing/2014/main" val="2912665729"/>
                  </a:ext>
                </a:extLst>
              </a:tr>
              <a:tr h="347684">
                <a:tc gridSpan="4">
                  <a:txBody>
                    <a:bodyPr/>
                    <a:lstStyle/>
                    <a:p>
                      <a:pPr algn="just">
                        <a:lnSpc>
                          <a:spcPct val="107000"/>
                        </a:lnSpc>
                        <a:spcAft>
                          <a:spcPts val="0"/>
                        </a:spcAft>
                      </a:pPr>
                      <a:r>
                        <a:rPr lang="zh-CN" sz="1500" dirty="0">
                          <a:effectLst/>
                        </a:rPr>
                        <a:t>数据来源：国家统计局。</a:t>
                      </a:r>
                      <a:endParaRPr lang="zh-CN" sz="1700" dirty="0">
                        <a:effectLst/>
                        <a:latin typeface="Calibri" panose="020F0502020204030204" pitchFamily="34" charset="0"/>
                        <a:ea typeface="宋体" panose="02010600030101010101" pitchFamily="2" charset="-122"/>
                        <a:cs typeface="Times New Roman" panose="02020603050405020304" pitchFamily="18" charset="0"/>
                      </a:endParaRPr>
                    </a:p>
                  </a:txBody>
                  <a:tcPr marL="110441" marR="11044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08646669"/>
                  </a:ext>
                </a:extLst>
              </a:tr>
            </a:tbl>
          </a:graphicData>
        </a:graphic>
      </p:graphicFrame>
    </p:spTree>
    <p:extLst>
      <p:ext uri="{BB962C8B-B14F-4D97-AF65-F5344CB8AC3E}">
        <p14:creationId xmlns:p14="http://schemas.microsoft.com/office/powerpoint/2010/main" val="14569198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6" name="矩形 95"/>
              <p:cNvSpPr/>
              <p:nvPr/>
            </p:nvSpPr>
            <p:spPr>
              <a:xfrm>
                <a:off x="515035" y="910896"/>
                <a:ext cx="8628965" cy="5018233"/>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（一）研究方案</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spcAft>
                    <a:spcPts val="600"/>
                  </a:spcAft>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）农业</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生产函数的构建</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latinLnBrk="1">
                  <a:lnSpc>
                    <a:spcPct val="150000"/>
                  </a:lnSpc>
                  <a:spcBef>
                    <a:spcPts val="2400"/>
                  </a:spcBef>
                  <a:tabLst>
                    <a:tab pos="0" algn="l"/>
                    <a:tab pos="4320000" algn="ctr"/>
                    <a:tab pos="8640000" algn="r"/>
                  </a:tabLst>
                </a:pPr>
                <a:r>
                  <a:rPr lang="en-US" altLang="zh-CN" sz="1800" dirty="0" smtClean="0"/>
                  <a:t>		</a:t>
                </a:r>
                <a14:m>
                  <m:oMath xmlns:m="http://schemas.openxmlformats.org/officeDocument/2006/math">
                    <m:r>
                      <m:rPr>
                        <m:sty m:val="p"/>
                      </m:rPr>
                      <a:rPr lang="en-US" altLang="zh-CN" sz="1800" i="1"/>
                      <m:t>ln</m:t>
                    </m:r>
                    <m:r>
                      <a:rPr lang="en-US" altLang="zh-CN" sz="1800" i="1"/>
                      <m:t>𝑦</m:t>
                    </m:r>
                    <m:r>
                      <a:rPr lang="en-US" altLang="zh-CN" sz="1800" i="1"/>
                      <m:t>=</m:t>
                    </m:r>
                    <m:sSub>
                      <m:sSubPr>
                        <m:ctrlPr>
                          <a:rPr lang="zh-CN" altLang="zh-CN" sz="1800" i="1"/>
                        </m:ctrlPr>
                      </m:sSubPr>
                      <m:e>
                        <m:r>
                          <a:rPr lang="en-US" altLang="zh-CN" sz="1800" i="1"/>
                          <m:t>𝑎</m:t>
                        </m:r>
                      </m:e>
                      <m:sub>
                        <m:r>
                          <a:rPr lang="en-US" altLang="zh-CN" sz="1800" i="1"/>
                          <m:t>0</m:t>
                        </m:r>
                      </m:sub>
                    </m:sSub>
                    <m:r>
                      <a:rPr lang="en-US" altLang="zh-CN" sz="1800" i="1"/>
                      <m:t>+</m:t>
                    </m:r>
                    <m:sSub>
                      <m:sSubPr>
                        <m:ctrlPr>
                          <a:rPr lang="zh-CN" altLang="zh-CN" sz="1800" i="1"/>
                        </m:ctrlPr>
                      </m:sSubPr>
                      <m:e>
                        <m:r>
                          <a:rPr lang="en-US" altLang="zh-CN" sz="1800" i="1"/>
                          <m:t>𝑎</m:t>
                        </m:r>
                      </m:e>
                      <m:sub>
                        <m:r>
                          <a:rPr lang="en-US" altLang="zh-CN" sz="1800" i="1"/>
                          <m:t>1</m:t>
                        </m:r>
                      </m:sub>
                    </m:sSub>
                    <m:sSub>
                      <m:sSubPr>
                        <m:ctrlPr>
                          <a:rPr lang="zh-CN" altLang="zh-CN" sz="1800" i="1"/>
                        </m:ctrlPr>
                      </m:sSubPr>
                      <m:e>
                        <m:r>
                          <m:rPr>
                            <m:sty m:val="p"/>
                          </m:rPr>
                          <a:rPr lang="en-US" altLang="zh-CN" sz="1800" i="1"/>
                          <m:t>ln</m:t>
                        </m:r>
                        <m:r>
                          <a:rPr lang="en-US" altLang="zh-CN" sz="1800" i="1"/>
                          <m:t>𝑙𝑎𝑛𝑑</m:t>
                        </m:r>
                      </m:e>
                      <m:sub>
                        <m:r>
                          <a:rPr lang="en-US" altLang="zh-CN" sz="1800" i="1"/>
                          <m:t>𝑖𝑡</m:t>
                        </m:r>
                      </m:sub>
                    </m:sSub>
                    <m:r>
                      <a:rPr lang="en-US" altLang="zh-CN" sz="1800" i="1"/>
                      <m:t>+</m:t>
                    </m:r>
                    <m:sSub>
                      <m:sSubPr>
                        <m:ctrlPr>
                          <a:rPr lang="zh-CN" altLang="zh-CN" sz="1800" i="1"/>
                        </m:ctrlPr>
                      </m:sSubPr>
                      <m:e>
                        <m:r>
                          <a:rPr lang="en-US" altLang="zh-CN" sz="1800" i="1"/>
                          <m:t>𝑎</m:t>
                        </m:r>
                      </m:e>
                      <m:sub>
                        <m:r>
                          <a:rPr lang="en-US" altLang="zh-CN" sz="1800" i="1"/>
                          <m:t>2</m:t>
                        </m:r>
                      </m:sub>
                    </m:sSub>
                    <m:sSub>
                      <m:sSubPr>
                        <m:ctrlPr>
                          <a:rPr lang="zh-CN" altLang="zh-CN" sz="1800" i="1"/>
                        </m:ctrlPr>
                      </m:sSubPr>
                      <m:e>
                        <m:r>
                          <a:rPr lang="en-US" altLang="zh-CN" sz="1800" i="1"/>
                          <m:t>𝑙𝑎𝑛𝑑</m:t>
                        </m:r>
                      </m:e>
                      <m:sub>
                        <m:r>
                          <a:rPr lang="en-US" altLang="zh-CN" sz="1800" i="1"/>
                          <m:t>𝑖𝑡</m:t>
                        </m:r>
                      </m:sub>
                    </m:sSub>
                    <m:r>
                      <a:rPr lang="en-US" altLang="zh-CN" sz="1800" i="1"/>
                      <m:t>+</m:t>
                    </m:r>
                    <m:sSub>
                      <m:sSubPr>
                        <m:ctrlPr>
                          <a:rPr lang="zh-CN" altLang="zh-CN" sz="1800" i="1"/>
                        </m:ctrlPr>
                      </m:sSubPr>
                      <m:e>
                        <m:r>
                          <m:rPr>
                            <m:sty m:val="p"/>
                          </m:rPr>
                          <a:rPr lang="en-US" altLang="zh-CN" sz="1800" i="1"/>
                          <m:t>Σ</m:t>
                        </m:r>
                      </m:e>
                      <m:sub>
                        <m:r>
                          <a:rPr lang="en-US" altLang="zh-CN" sz="1800" i="1"/>
                          <m:t>𝑖</m:t>
                        </m:r>
                      </m:sub>
                    </m:sSub>
                    <m:sSub>
                      <m:sSubPr>
                        <m:ctrlPr>
                          <a:rPr lang="zh-CN" altLang="zh-CN" sz="1800" i="1"/>
                        </m:ctrlPr>
                      </m:sSubPr>
                      <m:e>
                        <m:r>
                          <a:rPr lang="en-US" altLang="zh-CN" sz="1800" i="1"/>
                          <m:t>𝛽</m:t>
                        </m:r>
                      </m:e>
                      <m:sub>
                        <m:r>
                          <a:rPr lang="en-US" altLang="zh-CN" sz="1800" i="1"/>
                          <m:t>𝑖</m:t>
                        </m:r>
                      </m:sub>
                    </m:sSub>
                    <m:r>
                      <m:rPr>
                        <m:sty m:val="p"/>
                      </m:rPr>
                      <a:rPr lang="en-US" altLang="zh-CN" sz="1800" i="1"/>
                      <m:t>ln</m:t>
                    </m:r>
                    <m:sSub>
                      <m:sSubPr>
                        <m:ctrlPr>
                          <a:rPr lang="zh-CN" altLang="zh-CN" sz="1800" i="1"/>
                        </m:ctrlPr>
                      </m:sSubPr>
                      <m:e>
                        <m:r>
                          <a:rPr lang="en-US" altLang="zh-CN" sz="1800" i="1"/>
                          <m:t>𝑥</m:t>
                        </m:r>
                      </m:e>
                      <m:sub>
                        <m:r>
                          <a:rPr lang="en-US" altLang="zh-CN" sz="1800" i="1"/>
                          <m:t>𝑖</m:t>
                        </m:r>
                      </m:sub>
                    </m:sSub>
                    <m:sSub>
                      <m:sSubPr>
                        <m:ctrlPr>
                          <a:rPr lang="zh-CN" altLang="zh-CN" sz="1800" i="1"/>
                        </m:ctrlPr>
                      </m:sSubPr>
                      <m:e>
                        <m:r>
                          <a:rPr lang="en-US" altLang="zh-CN" sz="1800" i="1"/>
                          <m:t>+</m:t>
                        </m:r>
                        <m:r>
                          <m:rPr>
                            <m:sty m:val="p"/>
                          </m:rPr>
                          <a:rPr lang="en-US" altLang="zh-CN" sz="1800" i="1"/>
                          <m:t>Σ</m:t>
                        </m:r>
                      </m:e>
                      <m:sub>
                        <m:r>
                          <a:rPr lang="en-US" altLang="zh-CN" sz="1800" i="1"/>
                          <m:t>𝑖</m:t>
                        </m:r>
                      </m:sub>
                    </m:sSub>
                    <m:acc>
                      <m:accPr>
                        <m:chr m:val="̃"/>
                        <m:ctrlPr>
                          <a:rPr lang="zh-CN" altLang="zh-CN" sz="1800" i="1"/>
                        </m:ctrlPr>
                      </m:accPr>
                      <m:e>
                        <m:sSub>
                          <m:sSubPr>
                            <m:ctrlPr>
                              <a:rPr lang="zh-CN" altLang="zh-CN" sz="1800" i="1"/>
                            </m:ctrlPr>
                          </m:sSubPr>
                          <m:e>
                            <m:r>
                              <a:rPr lang="en-US" altLang="zh-CN" sz="1800" i="1"/>
                              <m:t>𝛽</m:t>
                            </m:r>
                          </m:e>
                          <m:sub>
                            <m:r>
                              <a:rPr lang="en-US" altLang="zh-CN" sz="1800" i="1"/>
                              <m:t>𝑖𝑖</m:t>
                            </m:r>
                          </m:sub>
                        </m:sSub>
                      </m:e>
                    </m:acc>
                    <m:sSup>
                      <m:sSupPr>
                        <m:ctrlPr>
                          <a:rPr lang="zh-CN" altLang="zh-CN" sz="1800" i="1"/>
                        </m:ctrlPr>
                      </m:sSupPr>
                      <m:e>
                        <m:d>
                          <m:dPr>
                            <m:ctrlPr>
                              <a:rPr lang="zh-CN" altLang="zh-CN" sz="1800" i="1"/>
                            </m:ctrlPr>
                          </m:dPr>
                          <m:e>
                            <m:r>
                              <m:rPr>
                                <m:sty m:val="p"/>
                              </m:rPr>
                              <a:rPr lang="en-US" altLang="zh-CN" sz="1800" i="1"/>
                              <m:t>ln</m:t>
                            </m:r>
                            <m:sSub>
                              <m:sSubPr>
                                <m:ctrlPr>
                                  <a:rPr lang="zh-CN" altLang="zh-CN" sz="1800" i="1"/>
                                </m:ctrlPr>
                              </m:sSubPr>
                              <m:e>
                                <m:r>
                                  <a:rPr lang="en-US" altLang="zh-CN" sz="1800" i="1"/>
                                  <m:t>𝑥</m:t>
                                </m:r>
                              </m:e>
                              <m:sub>
                                <m:r>
                                  <a:rPr lang="en-US" altLang="zh-CN" sz="1800" i="1"/>
                                  <m:t>𝑖</m:t>
                                </m:r>
                              </m:sub>
                            </m:sSub>
                          </m:e>
                        </m:d>
                      </m:e>
                      <m:sup>
                        <m:r>
                          <a:rPr lang="en-US" altLang="zh-CN" sz="1800" i="1"/>
                          <m:t>2</m:t>
                        </m:r>
                      </m:sup>
                    </m:sSup>
                    <m:r>
                      <a:rPr lang="en-US" altLang="zh-CN" sz="1800" i="1"/>
                      <m:t>+</m:t>
                    </m:r>
                  </m:oMath>
                </a14:m>
                <a:r>
                  <a:rPr lang="en-US" altLang="zh-CN" sz="1800" i="1" dirty="0" smtClean="0"/>
                  <a:t>	</a:t>
                </a:r>
                <a:endParaRPr lang="en-US" altLang="zh-CN" sz="1800" i="1" dirty="0"/>
              </a:p>
              <a:p>
                <a:pPr latinLnBrk="1">
                  <a:lnSpc>
                    <a:spcPct val="150000"/>
                  </a:lnSpc>
                  <a:spcAft>
                    <a:spcPts val="2400"/>
                  </a:spcAft>
                  <a:tabLst>
                    <a:tab pos="0" algn="l"/>
                    <a:tab pos="4320000" algn="ctr"/>
                    <a:tab pos="8640000" algn="r"/>
                  </a:tabLst>
                </a:pPr>
                <a:r>
                  <a:rPr lang="en-US" altLang="zh-CN" sz="1800" dirty="0" smtClean="0"/>
                  <a:t>		</a:t>
                </a:r>
                <a14:m>
                  <m:oMath xmlns:m="http://schemas.openxmlformats.org/officeDocument/2006/math">
                    <m:sSub>
                      <m:sSubPr>
                        <m:ctrlPr>
                          <a:rPr lang="zh-CN" altLang="zh-CN" sz="1800" i="1"/>
                        </m:ctrlPr>
                      </m:sSubPr>
                      <m:e>
                        <m:sSub>
                          <m:sSubPr>
                            <m:ctrlPr>
                              <a:rPr lang="zh-CN" altLang="zh-CN" sz="1800" i="1"/>
                            </m:ctrlPr>
                          </m:sSubPr>
                          <m:e>
                            <m:r>
                              <m:rPr>
                                <m:sty m:val="p"/>
                              </m:rPr>
                              <a:rPr lang="en-US" altLang="zh-CN" sz="1800" i="1"/>
                              <m:t>Σ</m:t>
                            </m:r>
                          </m:e>
                          <m:sub>
                            <m:r>
                              <a:rPr lang="en-US" altLang="zh-CN" sz="1800" i="1"/>
                              <m:t>𝑖</m:t>
                            </m:r>
                            <m:r>
                              <a:rPr lang="en-US" altLang="zh-CN" sz="1800" i="1"/>
                              <m:t>&lt;</m:t>
                            </m:r>
                            <m:r>
                              <a:rPr lang="en-US" altLang="zh-CN" sz="1800" i="1"/>
                              <m:t>𝑗</m:t>
                            </m:r>
                          </m:sub>
                        </m:sSub>
                        <m:sSub>
                          <m:sSubPr>
                            <m:ctrlPr>
                              <a:rPr lang="zh-CN" altLang="zh-CN" sz="1800" i="1"/>
                            </m:ctrlPr>
                          </m:sSubPr>
                          <m:e>
                            <m:r>
                              <m:rPr>
                                <m:sty m:val="p"/>
                              </m:rPr>
                              <a:rPr lang="en-US" altLang="zh-CN" sz="1800" i="1"/>
                              <m:t>Σ</m:t>
                            </m:r>
                          </m:e>
                          <m:sub>
                            <m:r>
                              <a:rPr lang="en-US" altLang="zh-CN" sz="1800" i="1"/>
                              <m:t>𝑗</m:t>
                            </m:r>
                          </m:sub>
                        </m:sSub>
                        <m:r>
                          <a:rPr lang="en-US" altLang="zh-CN" sz="1800" i="1"/>
                          <m:t>𝛽</m:t>
                        </m:r>
                      </m:e>
                      <m:sub>
                        <m:r>
                          <a:rPr lang="en-US" altLang="zh-CN" sz="1800" i="1"/>
                          <m:t>𝑖𝑗</m:t>
                        </m:r>
                      </m:sub>
                    </m:sSub>
                    <m:r>
                      <m:rPr>
                        <m:sty m:val="p"/>
                      </m:rPr>
                      <a:rPr lang="en-US" altLang="zh-CN" sz="1800" i="1"/>
                      <m:t>ln</m:t>
                    </m:r>
                    <m:sSub>
                      <m:sSubPr>
                        <m:ctrlPr>
                          <a:rPr lang="zh-CN" altLang="zh-CN" sz="1800" i="1"/>
                        </m:ctrlPr>
                      </m:sSubPr>
                      <m:e>
                        <m:r>
                          <a:rPr lang="en-US" altLang="zh-CN" sz="1800" i="1"/>
                          <m:t>𝑥</m:t>
                        </m:r>
                      </m:e>
                      <m:sub>
                        <m:r>
                          <a:rPr lang="en-US" altLang="zh-CN" sz="1800" i="1"/>
                          <m:t>𝑖</m:t>
                        </m:r>
                      </m:sub>
                    </m:sSub>
                    <m:r>
                      <m:rPr>
                        <m:sty m:val="p"/>
                      </m:rPr>
                      <a:rPr lang="en-US" altLang="zh-CN" sz="1800" i="1"/>
                      <m:t>ln</m:t>
                    </m:r>
                    <m:sSub>
                      <m:sSubPr>
                        <m:ctrlPr>
                          <a:rPr lang="zh-CN" altLang="zh-CN" sz="1800" i="1"/>
                        </m:ctrlPr>
                      </m:sSubPr>
                      <m:e>
                        <m:r>
                          <a:rPr lang="en-US" altLang="zh-CN" sz="1800" i="1"/>
                          <m:t>𝑥</m:t>
                        </m:r>
                      </m:e>
                      <m:sub>
                        <m:r>
                          <a:rPr lang="en-US" altLang="zh-CN" sz="1800" i="1"/>
                          <m:t>𝑗</m:t>
                        </m:r>
                      </m:sub>
                    </m:sSub>
                    <m:r>
                      <a:rPr lang="en-US" altLang="zh-CN" sz="1800" i="1"/>
                      <m:t>+</m:t>
                    </m:r>
                    <m:sSub>
                      <m:sSubPr>
                        <m:ctrlPr>
                          <a:rPr lang="zh-CN" altLang="zh-CN" sz="1800" i="1"/>
                        </m:ctrlPr>
                      </m:sSubPr>
                      <m:e>
                        <m:r>
                          <m:rPr>
                            <m:sty m:val="p"/>
                          </m:rPr>
                          <a:rPr lang="en-US" altLang="zh-CN" sz="1800" i="1"/>
                          <m:t>γ</m:t>
                        </m:r>
                      </m:e>
                      <m:sub>
                        <m:r>
                          <a:rPr lang="en-US" altLang="zh-CN" sz="1800" i="1"/>
                          <m:t>𝑖</m:t>
                        </m:r>
                      </m:sub>
                    </m:sSub>
                    <m:sSub>
                      <m:sSubPr>
                        <m:ctrlPr>
                          <a:rPr lang="zh-CN" altLang="zh-CN" sz="1800" i="1"/>
                        </m:ctrlPr>
                      </m:sSubPr>
                      <m:e>
                        <m:r>
                          <a:rPr lang="en-US" altLang="zh-CN" sz="1800" i="1"/>
                          <m:t>𝑍</m:t>
                        </m:r>
                      </m:e>
                      <m:sub>
                        <m:r>
                          <a:rPr lang="en-US" altLang="zh-CN" sz="1800" i="1"/>
                          <m:t>𝑖𝑡</m:t>
                        </m:r>
                      </m:sub>
                    </m:sSub>
                    <m:r>
                      <a:rPr lang="en-US" altLang="zh-CN" sz="1800" i="1"/>
                      <m:t>+</m:t>
                    </m:r>
                    <m:sSub>
                      <m:sSubPr>
                        <m:ctrlPr>
                          <a:rPr lang="zh-CN" altLang="zh-CN" sz="1800" i="1"/>
                        </m:ctrlPr>
                      </m:sSubPr>
                      <m:e>
                        <m:r>
                          <a:rPr lang="en-US" altLang="zh-CN" sz="1800" i="1"/>
                          <m:t>𝜇</m:t>
                        </m:r>
                      </m:e>
                      <m:sub>
                        <m:r>
                          <a:rPr lang="en-US" altLang="zh-CN" sz="1800" i="1"/>
                          <m:t>𝑖𝑡</m:t>
                        </m:r>
                      </m:sub>
                    </m:sSub>
                  </m:oMath>
                </a14:m>
                <a:r>
                  <a:rPr lang="en-US" altLang="zh-CN" sz="1800" i="1" dirty="0" smtClean="0"/>
                  <a:t>	</a:t>
                </a:r>
                <a:r>
                  <a:rPr lang="zh-CN" altLang="en-US" sz="1800" dirty="0" smtClean="0"/>
                  <a:t>（</a:t>
                </a:r>
                <a:r>
                  <a:rPr lang="en-US" altLang="zh-CN" sz="1800" dirty="0" smtClean="0"/>
                  <a:t>3</a:t>
                </a:r>
                <a:r>
                  <a:rPr lang="zh-CN" altLang="en-US" sz="1800" dirty="0" smtClean="0"/>
                  <a:t>）</a:t>
                </a:r>
                <a:endParaRPr lang="en-US" altLang="zh-CN" sz="1800" dirty="0" smtClean="0"/>
              </a:p>
              <a:p>
                <a:pPr indent="457200" latinLnBrk="1">
                  <a:lnSpc>
                    <a:spcPct val="150000"/>
                  </a:lnSpc>
                  <a:tabLst>
                    <a:tab pos="0" algn="l"/>
                    <a:tab pos="4320000" algn="ctr"/>
                    <a:tab pos="8640000" algn="r"/>
                  </a:tabLst>
                </a:pP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式中，</a:t>
                </a:r>
                <a:r>
                  <a:rPr lang="en-US" altLang="zh-CN" sz="1800" i="1" dirty="0" err="1">
                    <a:latin typeface="Times New Roman" panose="02020603050405020304" pitchFamily="18" charset="0"/>
                    <a:ea typeface="楷体" panose="02010609060101010101" pitchFamily="49" charset="-122"/>
                    <a:cs typeface="Times New Roman" panose="02020603050405020304" pitchFamily="18" charset="0"/>
                  </a:rPr>
                  <a:t>yit</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表示粮食作物单位面积产量；</a:t>
                </a:r>
                <a:r>
                  <a:rPr lang="en-US" altLang="zh-CN" sz="1800" i="1" dirty="0" err="1">
                    <a:latin typeface="Times New Roman" panose="02020603050405020304" pitchFamily="18" charset="0"/>
                    <a:ea typeface="楷体" panose="02010609060101010101" pitchFamily="49" charset="-122"/>
                    <a:cs typeface="Times New Roman" panose="02020603050405020304" pitchFamily="18" charset="0"/>
                  </a:rPr>
                  <a:t>landit</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表示农户实际经营的耕地面积；</a:t>
                </a:r>
                <a:r>
                  <a:rPr lang="en-US" altLang="zh-CN" sz="1800" i="1" dirty="0" err="1">
                    <a:latin typeface="Times New Roman" panose="02020603050405020304" pitchFamily="18" charset="0"/>
                    <a:ea typeface="楷体" panose="02010609060101010101" pitchFamily="49" charset="-122"/>
                    <a:cs typeface="Times New Roman" panose="02020603050405020304" pitchFamily="18" charset="0"/>
                  </a:rPr>
                  <a:t>xit</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表示机械投入和其他农资投入；</a:t>
                </a:r>
                <a:r>
                  <a:rPr lang="en-US" altLang="zh-CN" sz="1800" i="1" dirty="0">
                    <a:latin typeface="Times New Roman" panose="02020603050405020304" pitchFamily="18" charset="0"/>
                    <a:ea typeface="楷体" panose="02010609060101010101" pitchFamily="49" charset="-122"/>
                    <a:cs typeface="Times New Roman" panose="02020603050405020304" pitchFamily="18" charset="0"/>
                  </a:rPr>
                  <a:t>Zit</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为家庭禀赋和土壤细碎化、粮食补贴和农业保险支出变量等。</a:t>
                </a:r>
                <a:r>
                  <a:rPr lang="en-US" altLang="zh-CN" sz="1800" i="1" dirty="0" err="1">
                    <a:latin typeface="Times New Roman" panose="02020603050405020304" pitchFamily="18" charset="0"/>
                    <a:ea typeface="楷体" panose="02010609060101010101" pitchFamily="49" charset="-122"/>
                    <a:cs typeface="Times New Roman" panose="02020603050405020304" pitchFamily="18" charset="0"/>
                  </a:rPr>
                  <a:t>μit</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为随机干扰项，服从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σe2</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）分布。规模变量可直接作用于土地生产率，或者通过影响其他投入变量、家庭禀赋变量、外部环境变量等其他影响因素的作用于土地生产率。</a:t>
                </a:r>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a:p>
                <a:pPr latinLnBrk="1">
                  <a:lnSpc>
                    <a:spcPct val="150000"/>
                  </a:lnSpc>
                  <a:tabLst>
                    <a:tab pos="0" algn="l"/>
                    <a:tab pos="4320000" algn="ctr"/>
                    <a:tab pos="8640000" algn="r"/>
                  </a:tabLst>
                </a:pPr>
                <a:r>
                  <a:rPr lang="en-US" altLang="zh-CN" sz="1800" i="1" dirty="0" smtClean="0"/>
                  <a:t>	</a:t>
                </a:r>
                <a:endParaRPr lang="en-US" altLang="zh-CN" sz="1800" i="1" dirty="0"/>
              </a:p>
            </p:txBody>
          </p:sp>
        </mc:Choice>
        <mc:Fallback>
          <p:sp>
            <p:nvSpPr>
              <p:cNvPr id="96" name="矩形 95"/>
              <p:cNvSpPr>
                <a:spLocks noRot="1" noChangeAspect="1" noMove="1" noResize="1" noEditPoints="1" noAdjustHandles="1" noChangeArrowheads="1" noChangeShapeType="1" noTextEdit="1"/>
              </p:cNvSpPr>
              <p:nvPr/>
            </p:nvSpPr>
            <p:spPr>
              <a:xfrm>
                <a:off x="515035" y="910896"/>
                <a:ext cx="8628965" cy="5018233"/>
              </a:xfrm>
              <a:prstGeom prst="rect">
                <a:avLst/>
              </a:prstGeom>
              <a:blipFill>
                <a:blip r:embed="rId3"/>
                <a:stretch>
                  <a:fillRect l="-565" r="-565"/>
                </a:stretch>
              </a:blipFill>
            </p:spPr>
            <p:txBody>
              <a:bodyPr/>
              <a:lstStyle/>
              <a:p>
                <a:r>
                  <a:rPr lang="zh-CN" altLang="en-US">
                    <a:noFill/>
                  </a:rPr>
                  <a:t> </a:t>
                </a:r>
              </a:p>
            </p:txBody>
          </p:sp>
        </mc:Fallback>
      </mc:AlternateContent>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研究内容与结果</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矩形 1"/>
          <p:cNvSpPr/>
          <p:nvPr/>
        </p:nvSpPr>
        <p:spPr>
          <a:xfrm>
            <a:off x="3090439" y="2257062"/>
            <a:ext cx="2164467" cy="370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60036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2731581"/>
            <a:ext cx="5839485" cy="530915"/>
          </a:xfrm>
          <a:prstGeom prst="rect">
            <a:avLst/>
          </a:prstGeom>
        </p:spPr>
        <p:txBody>
          <a:bodyPr wrap="square" lIns="68580" tIns="34290" rIns="68580" bIns="34290">
            <a:spAutoFit/>
          </a:bodyPr>
          <a:lstStyle/>
          <a:p>
            <a:r>
              <a:rPr lang="zh-CN" altLang="en-US" sz="3000" b="1" dirty="0" smtClean="0">
                <a:solidFill>
                  <a:srgbClr val="071F65"/>
                </a:solidFill>
                <a:latin typeface="+mj-ea"/>
                <a:ea typeface="+mj-ea"/>
              </a:rPr>
              <a:t>汇报完毕 请老师批评指正！</a:t>
            </a:r>
            <a:endParaRPr lang="zh-CN" altLang="en-US" sz="3000" b="1" dirty="0">
              <a:solidFill>
                <a:srgbClr val="071F65"/>
              </a:solidFill>
              <a:latin typeface="+mj-ea"/>
              <a:ea typeface="+mj-ea"/>
            </a:endParaRPr>
          </a:p>
        </p:txBody>
      </p:sp>
      <p:sp>
        <p:nvSpPr>
          <p:cNvPr id="31"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1219472" y="163559"/>
            <a:ext cx="6764802" cy="698807"/>
          </a:xfrm>
          <a:prstGeom prst="rect">
            <a:avLst/>
          </a:prstGeom>
          <a:solidFill>
            <a:srgbClr val="071F65"/>
          </a:solidFill>
          <a:ln w="9525">
            <a:solidFill>
              <a:srgbClr val="071F65"/>
            </a:solidFill>
            <a:miter lim="800000"/>
            <a:headEnd/>
            <a:tailEnd/>
          </a:ln>
          <a:effectLst>
            <a:outerShdw dist="35921" dir="2700000" algn="ctr" rotWithShape="0">
              <a:schemeClr val="tx1"/>
            </a:outerShdw>
          </a:effectLst>
        </p:spPr>
        <p:txBody>
          <a:bodyPr anchor="ctr"/>
          <a:lstStyle/>
          <a:p>
            <a:pPr algn="ctr">
              <a:defRPr/>
            </a:pPr>
            <a:r>
              <a:rPr lang="zh-CN" altLang="en-US" sz="2200" b="1" dirty="0" smtClean="0">
                <a:solidFill>
                  <a:schemeClr val="bg1"/>
                </a:solidFill>
                <a:ea typeface="黑体" pitchFamily="2" charset="-122"/>
              </a:rPr>
              <a:t>报告提纲</a:t>
            </a:r>
            <a:endParaRPr lang="zh-CN" altLang="en-US" sz="2200" b="1" dirty="0">
              <a:solidFill>
                <a:schemeClr val="bg1"/>
              </a:solidFill>
              <a:ea typeface="黑体" pitchFamily="2" charset="-122"/>
            </a:endParaRPr>
          </a:p>
        </p:txBody>
      </p:sp>
      <p:sp>
        <p:nvSpPr>
          <p:cNvPr id="3" name="Rectangle 22"/>
          <p:cNvSpPr>
            <a:spLocks noChangeArrowheads="1"/>
          </p:cNvSpPr>
          <p:nvPr/>
        </p:nvSpPr>
        <p:spPr bwMode="auto">
          <a:xfrm>
            <a:off x="1511135" y="1367882"/>
            <a:ext cx="6181493" cy="4657493"/>
          </a:xfrm>
          <a:prstGeom prst="rect">
            <a:avLst/>
          </a:prstGeom>
          <a:noFill/>
          <a:ln w="57150" cmpd="thickThin">
            <a:solidFill>
              <a:srgbClr val="071F65"/>
            </a:solidFill>
            <a:miter lim="800000"/>
            <a:headEnd/>
            <a:tailEnd/>
          </a:ln>
        </p:spPr>
        <p:txBody>
          <a:bodyPr anchor="ctr"/>
          <a:lstStyle/>
          <a:p>
            <a:pPr marL="1706563" indent="11113" algn="just">
              <a:lnSpc>
                <a:spcPct val="120000"/>
              </a:lnSpc>
              <a:spcBef>
                <a:spcPts val="600"/>
              </a:spcBef>
            </a:pPr>
            <a:r>
              <a:rPr lang="en-US" altLang="zh-CN" sz="2000" b="1" spc="300" dirty="0" smtClean="0">
                <a:latin typeface="+mn-ea"/>
              </a:rPr>
              <a:t>1.</a:t>
            </a:r>
            <a:r>
              <a:rPr lang="zh-CN" altLang="en-US" sz="2000" b="1" spc="300" dirty="0" smtClean="0">
                <a:latin typeface="+mn-ea"/>
              </a:rPr>
              <a:t>问题的提出</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2.</a:t>
            </a:r>
            <a:r>
              <a:rPr lang="zh-CN" altLang="en-US" sz="2000" b="1" spc="300" dirty="0" smtClean="0">
                <a:latin typeface="+mn-ea"/>
              </a:rPr>
              <a:t>文献评述</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3.</a:t>
            </a:r>
            <a:r>
              <a:rPr lang="zh-CN" altLang="en-US" sz="2000" b="1" spc="300" dirty="0" smtClean="0">
                <a:latin typeface="+mn-ea"/>
              </a:rPr>
              <a:t>研究目标与技术路线</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4.</a:t>
            </a:r>
            <a:r>
              <a:rPr lang="zh-CN" altLang="en-US" sz="2000" b="1" spc="300" dirty="0" smtClean="0">
                <a:latin typeface="+mn-ea"/>
              </a:rPr>
              <a:t>研究内容与结果</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5.</a:t>
            </a:r>
            <a:r>
              <a:rPr lang="zh-CN" altLang="en-US" sz="2000" b="1" spc="300" dirty="0" smtClean="0">
                <a:latin typeface="+mn-ea"/>
              </a:rPr>
              <a:t>主要结论与政策建议</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6.</a:t>
            </a:r>
            <a:r>
              <a:rPr lang="zh-CN" altLang="en-US" sz="2000" b="1" spc="300" dirty="0" smtClean="0">
                <a:latin typeface="+mn-ea"/>
              </a:rPr>
              <a:t>可能的不足</a:t>
            </a:r>
            <a:endParaRPr lang="en-US" altLang="zh-CN" sz="2000" b="1" spc="300" dirty="0" smtClean="0">
              <a:latin typeface="+mn-ea"/>
            </a:endParaRPr>
          </a:p>
        </p:txBody>
      </p:sp>
    </p:spTree>
    <p:extLst>
      <p:ext uri="{BB962C8B-B14F-4D97-AF65-F5344CB8AC3E}">
        <p14:creationId xmlns:p14="http://schemas.microsoft.com/office/powerpoint/2010/main" val="22554397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1189236"/>
          </a:xfrm>
          <a:prstGeom prst="rect">
            <a:avLst/>
          </a:prstGeom>
        </p:spPr>
        <p:txBody>
          <a:bodyPr wrap="square">
            <a:spAutoFit/>
          </a:bodyPr>
          <a:lstStyle/>
          <a:p>
            <a:pPr>
              <a:lnSpc>
                <a:spcPts val="3000"/>
              </a:lnSpc>
              <a:buClr>
                <a:srgbClr val="071F65"/>
              </a:buClr>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产业结构调整带动劳动力转移。</a:t>
            </a:r>
            <a:r>
              <a:rPr lang="zh-CN" altLang="en-US" sz="1800" dirty="0" smtClean="0">
                <a:latin typeface="楷体" panose="02010609060101010101" pitchFamily="49" charset="-122"/>
                <a:ea typeface="楷体" panose="02010609060101010101" pitchFamily="49" charset="-122"/>
              </a:rPr>
              <a:t>中国</a:t>
            </a:r>
            <a:r>
              <a:rPr lang="zh-CN" altLang="en-US" sz="1800" dirty="0">
                <a:latin typeface="楷体" panose="02010609060101010101" pitchFamily="49" charset="-122"/>
                <a:ea typeface="楷体" panose="02010609060101010101" pitchFamily="49" charset="-122"/>
              </a:rPr>
              <a:t>经历了四十年的高速发展，</a:t>
            </a:r>
            <a:r>
              <a:rPr lang="zh-CN" altLang="en-US" sz="1800" dirty="0" smtClean="0">
                <a:latin typeface="楷体" panose="02010609060101010101" pitchFamily="49" charset="-122"/>
                <a:ea typeface="楷体" panose="02010609060101010101" pitchFamily="49" charset="-122"/>
              </a:rPr>
              <a:t>产业结构间劳动报酬的差异带来劳动力在产业间的流动，具体表现为大量</a:t>
            </a:r>
            <a:r>
              <a:rPr lang="zh-CN" altLang="en-US" sz="1800" dirty="0">
                <a:latin typeface="楷体" panose="02010609060101010101" pitchFamily="49" charset="-122"/>
                <a:ea typeface="楷体" panose="02010609060101010101" pitchFamily="49" charset="-122"/>
              </a:rPr>
              <a:t>农业劳动力流出至工业和服务业，农村劳动力规模持续降低</a:t>
            </a:r>
            <a:r>
              <a:rPr lang="zh-CN" altLang="en-US" sz="1800" dirty="0" smtClean="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问题的提出</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36" name="矩形 35"/>
          <p:cNvSpPr>
            <a:spLocks noChangeArrowheads="1"/>
          </p:cNvSpPr>
          <p:nvPr/>
        </p:nvSpPr>
        <p:spPr bwMode="auto">
          <a:xfrm>
            <a:off x="515035" y="5174858"/>
            <a:ext cx="862896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ct val="150000"/>
              </a:lnSpc>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土地生产率与</a:t>
            </a:r>
            <a:r>
              <a:rPr lang="zh-CN" altLang="en-US" sz="1800" dirty="0">
                <a:latin typeface="楷体" panose="02010609060101010101" pitchFamily="49" charset="-122"/>
                <a:ea typeface="楷体" panose="02010609060101010101" pitchFamily="49" charset="-122"/>
              </a:rPr>
              <a:t>农地经营</a:t>
            </a:r>
            <a:r>
              <a:rPr lang="zh-CN" altLang="en-US" sz="1800" dirty="0" smtClean="0">
                <a:latin typeface="楷体" panose="02010609060101010101" pitchFamily="49" charset="-122"/>
                <a:ea typeface="楷体" panose="02010609060101010101" pitchFamily="49" charset="-122"/>
              </a:rPr>
              <a:t>规模是否具有显著的关系？</a:t>
            </a:r>
            <a:endParaRPr lang="en-US" altLang="zh-CN" sz="1800" dirty="0" smtClean="0">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两者到底呈现什么类型的关系？</a:t>
            </a:r>
            <a:endParaRPr lang="en-US" altLang="zh-CN" sz="1800" dirty="0" smtClean="0">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理论与现实之间的差异是怎么形成的？</a:t>
            </a:r>
            <a:endParaRPr lang="en-US" altLang="zh-CN" sz="1800" dirty="0">
              <a:latin typeface="楷体" panose="02010609060101010101" pitchFamily="49" charset="-122"/>
              <a:ea typeface="楷体" panose="02010609060101010101" pitchFamily="49" charset="-122"/>
            </a:endParaRPr>
          </a:p>
        </p:txBody>
      </p:sp>
      <p:sp>
        <p:nvSpPr>
          <p:cNvPr id="37" name="矩形 36"/>
          <p:cNvSpPr/>
          <p:nvPr/>
        </p:nvSpPr>
        <p:spPr>
          <a:xfrm>
            <a:off x="841008" y="4711839"/>
            <a:ext cx="1800493" cy="369332"/>
          </a:xfrm>
          <a:prstGeom prst="rect">
            <a:avLst/>
          </a:prstGeom>
        </p:spPr>
        <p:txBody>
          <a:bodyPr wrap="none">
            <a:spAutoFit/>
          </a:bodyPr>
          <a:lstStyle/>
          <a:p>
            <a:pPr>
              <a:buClr>
                <a:srgbClr val="071F65"/>
              </a:buClr>
            </a:pPr>
            <a:r>
              <a:rPr lang="zh-CN" altLang="en-US" sz="1800" b="1" dirty="0" smtClean="0">
                <a:solidFill>
                  <a:schemeClr val="tx1">
                    <a:lumMod val="85000"/>
                    <a:lumOff val="15000"/>
                  </a:schemeClr>
                </a:solidFill>
                <a:latin typeface="微软雅黑" pitchFamily="34" charset="-122"/>
                <a:ea typeface="微软雅黑" pitchFamily="34" charset="-122"/>
              </a:rPr>
              <a:t>值得关注的问题</a:t>
            </a:r>
            <a:endParaRPr lang="zh-CN" altLang="en-US" sz="1800" b="1" dirty="0">
              <a:solidFill>
                <a:schemeClr val="tx1">
                  <a:lumMod val="85000"/>
                  <a:lumOff val="15000"/>
                </a:schemeClr>
              </a:solidFill>
              <a:latin typeface="微软雅黑" pitchFamily="34" charset="-122"/>
              <a:ea typeface="微软雅黑" pitchFamily="34" charset="-122"/>
            </a:endParaRPr>
          </a:p>
        </p:txBody>
      </p:sp>
      <p:sp>
        <p:nvSpPr>
          <p:cNvPr id="2" name="右箭头 1"/>
          <p:cNvSpPr/>
          <p:nvPr/>
        </p:nvSpPr>
        <p:spPr>
          <a:xfrm>
            <a:off x="614187" y="4807381"/>
            <a:ext cx="245461" cy="193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5035" y="2100132"/>
            <a:ext cx="8628965" cy="1246495"/>
          </a:xfrm>
          <a:prstGeom prst="rect">
            <a:avLst/>
          </a:prstGeom>
        </p:spPr>
        <p:txBody>
          <a:bodyPr wrap="square">
            <a:spAutoFit/>
          </a:bodyPr>
          <a:lstStyle/>
          <a:p>
            <a:pPr>
              <a:lnSpc>
                <a:spcPts val="3000"/>
              </a:lnSpc>
              <a:buClr>
                <a:srgbClr val="071F65"/>
              </a:buClr>
              <a:buFont typeface="Wingdings" panose="05000000000000000000" pitchFamily="2" charset="2"/>
              <a:buChar char="Ø"/>
            </a:pPr>
            <a:r>
              <a:rPr lang="zh-CN" altLang="en-US" sz="1800" b="1" dirty="0">
                <a:latin typeface="楷体" panose="02010609060101010101" pitchFamily="49" charset="-122"/>
                <a:ea typeface="楷体" panose="02010609060101010101" pitchFamily="49" charset="-122"/>
              </a:rPr>
              <a:t>土地</a:t>
            </a:r>
            <a:r>
              <a:rPr lang="zh-CN" altLang="en-US" sz="1800" b="1" dirty="0" smtClean="0">
                <a:latin typeface="楷体" panose="02010609060101010101" pitchFamily="49" charset="-122"/>
                <a:ea typeface="楷体" panose="02010609060101010101" pitchFamily="49" charset="-122"/>
              </a:rPr>
              <a:t>制度进一步</a:t>
            </a:r>
            <a:r>
              <a:rPr lang="zh-CN" altLang="en-US" sz="1800" b="1" dirty="0">
                <a:latin typeface="楷体" panose="02010609060101010101" pitchFamily="49" charset="-122"/>
                <a:ea typeface="楷体" panose="02010609060101010101" pitchFamily="49" charset="-122"/>
              </a:rPr>
              <a:t>完善。</a:t>
            </a:r>
            <a:r>
              <a:rPr lang="zh-CN" altLang="en-US" sz="1800" dirty="0">
                <a:latin typeface="楷体" panose="02010609060101010101" pitchFamily="49" charset="-122"/>
                <a:ea typeface="楷体" panose="02010609060101010101" pitchFamily="49" charset="-122"/>
              </a:rPr>
              <a:t>政府近几年农村的土地制度的深刻改革，政府在宅基地和农用地相关政策方面持续发力</a:t>
            </a:r>
            <a:r>
              <a:rPr lang="zh-CN" altLang="en-US" sz="1800" dirty="0" smtClean="0">
                <a:latin typeface="楷体" panose="02010609060101010101" pitchFamily="49" charset="-122"/>
                <a:ea typeface="楷体" panose="02010609060101010101" pitchFamily="49" charset="-122"/>
              </a:rPr>
              <a:t>，鼓励农户合理</a:t>
            </a:r>
            <a:r>
              <a:rPr lang="zh-CN" altLang="en-US" sz="1800" dirty="0">
                <a:latin typeface="楷体" panose="02010609060101010101" pitchFamily="49" charset="-122"/>
                <a:ea typeface="楷体" panose="02010609060101010101" pitchFamily="49" charset="-122"/>
              </a:rPr>
              <a:t>配置土地资源，激励低效率农户的土地向高效率农户</a:t>
            </a:r>
            <a:r>
              <a:rPr lang="zh-CN" altLang="en-US" sz="1800" dirty="0" smtClean="0">
                <a:latin typeface="楷体" panose="02010609060101010101" pitchFamily="49" charset="-122"/>
                <a:ea typeface="楷体" panose="02010609060101010101" pitchFamily="49" charset="-122"/>
              </a:rPr>
              <a:t>转移，为</a:t>
            </a:r>
            <a:r>
              <a:rPr lang="zh-CN" altLang="en-US" sz="1800" dirty="0">
                <a:latin typeface="楷体" panose="02010609060101010101" pitchFamily="49" charset="-122"/>
                <a:ea typeface="楷体" panose="02010609060101010101" pitchFamily="49" charset="-122"/>
              </a:rPr>
              <a:t>农村劳动力转向非农行业、农民兼业化提供助力。</a:t>
            </a:r>
          </a:p>
        </p:txBody>
      </p:sp>
      <p:sp>
        <p:nvSpPr>
          <p:cNvPr id="16" name="矩形 15"/>
          <p:cNvSpPr/>
          <p:nvPr/>
        </p:nvSpPr>
        <p:spPr>
          <a:xfrm>
            <a:off x="515035" y="3346627"/>
            <a:ext cx="8628965" cy="1246495"/>
          </a:xfrm>
          <a:prstGeom prst="rect">
            <a:avLst/>
          </a:prstGeom>
        </p:spPr>
        <p:txBody>
          <a:bodyPr wrap="square">
            <a:spAutoFit/>
          </a:bodyPr>
          <a:lstStyle/>
          <a:p>
            <a:pPr>
              <a:lnSpc>
                <a:spcPts val="3000"/>
              </a:lnSpc>
              <a:buClr>
                <a:srgbClr val="071F65"/>
              </a:buClr>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土地生产率与农地经营规模的关系没有确切的答案。</a:t>
            </a:r>
            <a:r>
              <a:rPr lang="zh-CN" altLang="en-US" sz="1800" dirty="0">
                <a:latin typeface="楷体" panose="02010609060101010101" pitchFamily="49" charset="-122"/>
                <a:ea typeface="楷体" panose="02010609060101010101" pitchFamily="49" charset="-122"/>
              </a:rPr>
              <a:t>土地生产率与农地经营规模的关系在农经学界的争议由来已久</a:t>
            </a:r>
            <a:r>
              <a:rPr lang="zh-CN" altLang="en-US" sz="1800" dirty="0" smtClean="0">
                <a:latin typeface="楷体" panose="02010609060101010101" pitchFamily="49" charset="-122"/>
                <a:ea typeface="楷体" panose="02010609060101010101" pitchFamily="49" charset="-122"/>
              </a:rPr>
              <a:t>，但</a:t>
            </a:r>
            <a:r>
              <a:rPr lang="zh-CN" altLang="en-US" sz="1800" dirty="0">
                <a:latin typeface="楷体" panose="02010609060101010101" pitchFamily="49" charset="-122"/>
                <a:ea typeface="楷体" panose="02010609060101010101" pitchFamily="49" charset="-122"/>
              </a:rPr>
              <a:t>多年来始终没有一个令人共同信服的结果</a:t>
            </a:r>
            <a:r>
              <a:rPr lang="zh-CN" altLang="en-US" sz="1800" dirty="0" smtClean="0">
                <a:latin typeface="楷体" panose="02010609060101010101" pitchFamily="49" charset="-122"/>
                <a:ea typeface="楷体" panose="02010609060101010101" pitchFamily="49" charset="-122"/>
              </a:rPr>
              <a:t>，现有研究结果丰富多彩，认为两者呈正向、负向以及复合型关系的皆有之。</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1032989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5555367"/>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微软雅黑" panose="020B0503020204020204" pitchFamily="34" charset="-122"/>
                <a:ea typeface="微软雅黑" panose="020B0503020204020204" pitchFamily="34" charset="-122"/>
              </a:rPr>
              <a:t>（一）土地生产率的影响因素研究</a:t>
            </a:r>
            <a:endParaRPr lang="en-US" altLang="zh-CN" sz="1800" b="1" dirty="0">
              <a:latin typeface="微软雅黑" panose="020B0503020204020204" pitchFamily="34" charset="-122"/>
              <a:ea typeface="微软雅黑" panose="020B0503020204020204" pitchFamily="34" charset="-122"/>
            </a:endParaRPr>
          </a:p>
          <a:p>
            <a:pPr>
              <a:lnSpc>
                <a:spcPts val="3000"/>
              </a:lnSpc>
              <a:buClr>
                <a:srgbClr val="071F65"/>
              </a:buClr>
            </a:pPr>
            <a:r>
              <a:rPr lang="zh-CN" altLang="en-US" sz="1800" b="1" dirty="0" smtClean="0">
                <a:latin typeface="楷体" panose="02010609060101010101" pitchFamily="49" charset="-122"/>
                <a:ea typeface="楷体" panose="02010609060101010101" pitchFamily="49" charset="-122"/>
              </a:rPr>
              <a:t>（</a:t>
            </a:r>
            <a:r>
              <a:rPr lang="en-US" altLang="zh-CN" sz="1800" b="1" dirty="0" smtClean="0">
                <a:latin typeface="楷体" panose="02010609060101010101" pitchFamily="49" charset="-122"/>
                <a:ea typeface="楷体" panose="02010609060101010101" pitchFamily="49" charset="-122"/>
              </a:rPr>
              <a:t>1</a:t>
            </a:r>
            <a:r>
              <a:rPr lang="zh-CN" altLang="en-US" sz="1800" b="1" dirty="0" smtClean="0">
                <a:latin typeface="楷体" panose="02010609060101010101" pitchFamily="49" charset="-122"/>
                <a:ea typeface="楷体" panose="02010609060101010101" pitchFamily="49" charset="-122"/>
              </a:rPr>
              <a:t>）自然因素：</a:t>
            </a:r>
            <a:endParaRPr lang="en-US" altLang="zh-CN" sz="1800" b="1" dirty="0" smtClean="0">
              <a:latin typeface="楷体" panose="02010609060101010101" pitchFamily="49" charset="-122"/>
              <a:ea typeface="楷体" panose="02010609060101010101" pitchFamily="49" charset="-122"/>
            </a:endParaRPr>
          </a:p>
          <a:p>
            <a:pPr marL="285750" indent="-285750">
              <a:lnSpc>
                <a:spcPts val="3000"/>
              </a:lnSpc>
              <a:buClr>
                <a:srgbClr val="071F65"/>
              </a:buClr>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天气：降水、日照和积温。（吴绍兴等，</a:t>
            </a:r>
            <a:r>
              <a:rPr lang="en-US" altLang="zh-CN" sz="1800" dirty="0" smtClean="0">
                <a:latin typeface="楷体" panose="02010609060101010101" pitchFamily="49" charset="-122"/>
                <a:ea typeface="楷体" panose="02010609060101010101" pitchFamily="49" charset="-122"/>
              </a:rPr>
              <a:t>2014</a:t>
            </a:r>
            <a:r>
              <a:rPr lang="zh-CN" altLang="en-US" sz="1800" dirty="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侯麟科等，</a:t>
            </a:r>
            <a:r>
              <a:rPr lang="en-US" altLang="zh-CN" sz="1800" dirty="0" smtClean="0">
                <a:latin typeface="楷体" panose="02010609060101010101" pitchFamily="49" charset="-122"/>
                <a:ea typeface="楷体" panose="02010609060101010101" pitchFamily="49" charset="-122"/>
              </a:rPr>
              <a:t>2015</a:t>
            </a:r>
            <a:r>
              <a:rPr lang="zh-CN" altLang="en-US" sz="1800" dirty="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周曙东等，</a:t>
            </a:r>
            <a:r>
              <a:rPr lang="en-US" altLang="zh-CN" sz="1800" dirty="0" smtClean="0">
                <a:latin typeface="楷体" panose="02010609060101010101" pitchFamily="49" charset="-122"/>
                <a:ea typeface="楷体" panose="02010609060101010101" pitchFamily="49" charset="-122"/>
              </a:rPr>
              <a:t>2013</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lnSpc>
                <a:spcPts val="3000"/>
              </a:lnSpc>
              <a:buClr>
                <a:srgbClr val="071F65"/>
              </a:buClr>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地理状况：地形和土壤质量对农产品造成的实际影响。（</a:t>
            </a:r>
            <a:r>
              <a:rPr lang="zh-CN" altLang="en-US" sz="1800" dirty="0">
                <a:latin typeface="楷体" panose="02010609060101010101" pitchFamily="49" charset="-122"/>
                <a:ea typeface="楷体" panose="02010609060101010101" pitchFamily="49" charset="-122"/>
              </a:rPr>
              <a:t>龚文峰等，</a:t>
            </a:r>
            <a:r>
              <a:rPr lang="en-US" altLang="zh-CN" sz="1800" dirty="0">
                <a:latin typeface="楷体" panose="02010609060101010101" pitchFamily="49" charset="-122"/>
                <a:ea typeface="楷体" panose="02010609060101010101" pitchFamily="49" charset="-122"/>
              </a:rPr>
              <a:t>2013</a:t>
            </a:r>
            <a:r>
              <a:rPr lang="zh-CN" altLang="en-US" sz="1800" dirty="0">
                <a:latin typeface="楷体" panose="02010609060101010101" pitchFamily="49" charset="-122"/>
                <a:ea typeface="楷体" panose="02010609060101010101" pitchFamily="49" charset="-122"/>
              </a:rPr>
              <a:t>；郑旭媛等，</a:t>
            </a:r>
            <a:r>
              <a:rPr lang="en-US" altLang="zh-CN" sz="1800" dirty="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a:lnSpc>
                <a:spcPts val="3000"/>
              </a:lnSpc>
              <a:buClr>
                <a:srgbClr val="071F65"/>
              </a:buClr>
            </a:pPr>
            <a:r>
              <a:rPr lang="zh-CN" altLang="en-US" sz="1800" b="1" dirty="0" smtClean="0">
                <a:latin typeface="楷体" panose="02010609060101010101" pitchFamily="49" charset="-122"/>
                <a:ea typeface="楷体" panose="02010609060101010101" pitchFamily="49" charset="-122"/>
              </a:rPr>
              <a:t>（</a:t>
            </a:r>
            <a:r>
              <a:rPr lang="en-US" altLang="zh-CN" sz="1800" b="1" dirty="0" smtClean="0">
                <a:latin typeface="楷体" panose="02010609060101010101" pitchFamily="49" charset="-122"/>
                <a:ea typeface="楷体" panose="02010609060101010101" pitchFamily="49" charset="-122"/>
              </a:rPr>
              <a:t>2</a:t>
            </a:r>
            <a:r>
              <a:rPr lang="zh-CN" altLang="en-US" sz="1800" b="1" dirty="0" smtClean="0">
                <a:latin typeface="楷体" panose="02010609060101010101" pitchFamily="49" charset="-122"/>
                <a:ea typeface="楷体" panose="02010609060101010101" pitchFamily="49" charset="-122"/>
              </a:rPr>
              <a:t>）社会因素：</a:t>
            </a:r>
            <a:endParaRPr lang="en-US" altLang="zh-CN" sz="1800" b="1" dirty="0" smtClean="0">
              <a:latin typeface="楷体" panose="02010609060101010101" pitchFamily="49" charset="-122"/>
              <a:ea typeface="楷体" panose="02010609060101010101" pitchFamily="49" charset="-122"/>
            </a:endParaRPr>
          </a:p>
          <a:p>
            <a:pPr marL="285750" indent="-285750">
              <a:lnSpc>
                <a:spcPts val="3000"/>
              </a:lnSpc>
              <a:buClr>
                <a:srgbClr val="071F65"/>
              </a:buClr>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生产者特征：年龄、性别、职业、文化程度</a:t>
            </a:r>
            <a:r>
              <a:rPr lang="zh-CN" altLang="en-US" sz="1800" dirty="0">
                <a:latin typeface="楷体" panose="02010609060101010101" pitchFamily="49" charset="-122"/>
                <a:ea typeface="楷体" panose="02010609060101010101" pitchFamily="49" charset="-122"/>
              </a:rPr>
              <a:t>、劳动力</a:t>
            </a:r>
            <a:r>
              <a:rPr lang="zh-CN" altLang="en-US" sz="1800" dirty="0" smtClean="0">
                <a:latin typeface="楷体" panose="02010609060101010101" pitchFamily="49" charset="-122"/>
                <a:ea typeface="楷体" panose="02010609060101010101" pitchFamily="49" charset="-122"/>
              </a:rPr>
              <a:t>结构、技术培训等。（</a:t>
            </a:r>
            <a:r>
              <a:rPr lang="zh-CN" altLang="en-US" sz="1800" dirty="0">
                <a:latin typeface="楷体" panose="02010609060101010101" pitchFamily="49" charset="-122"/>
                <a:ea typeface="楷体" panose="02010609060101010101" pitchFamily="49" charset="-122"/>
              </a:rPr>
              <a:t>林本喜和邓</a:t>
            </a:r>
            <a:r>
              <a:rPr lang="zh-CN" altLang="en-US" sz="1800" dirty="0" smtClean="0">
                <a:latin typeface="楷体" panose="02010609060101010101" pitchFamily="49" charset="-122"/>
                <a:ea typeface="楷体" panose="02010609060101010101" pitchFamily="49" charset="-122"/>
              </a:rPr>
              <a:t>衡山，</a:t>
            </a:r>
            <a:r>
              <a:rPr lang="en-US" altLang="zh-CN" sz="1800" dirty="0" smtClean="0">
                <a:latin typeface="楷体" panose="02010609060101010101" pitchFamily="49" charset="-122"/>
                <a:ea typeface="楷体" panose="02010609060101010101" pitchFamily="49" charset="-122"/>
              </a:rPr>
              <a:t>2012</a:t>
            </a:r>
            <a:r>
              <a:rPr lang="zh-CN" altLang="en-US" sz="1800" dirty="0">
                <a:latin typeface="楷体" panose="02010609060101010101" pitchFamily="49" charset="-122"/>
                <a:ea typeface="楷体" panose="02010609060101010101" pitchFamily="49" charset="-122"/>
              </a:rPr>
              <a:t>；曾福</a:t>
            </a:r>
            <a:r>
              <a:rPr lang="zh-CN" altLang="en-US" sz="1800" dirty="0" smtClean="0">
                <a:latin typeface="楷体" panose="02010609060101010101" pitchFamily="49" charset="-122"/>
                <a:ea typeface="楷体" panose="02010609060101010101" pitchFamily="49" charset="-122"/>
              </a:rPr>
              <a:t>生和高鸣，</a:t>
            </a:r>
            <a:r>
              <a:rPr lang="en-US" altLang="zh-CN" sz="1800" dirty="0" smtClean="0">
                <a:latin typeface="楷体" panose="02010609060101010101" pitchFamily="49" charset="-122"/>
                <a:ea typeface="楷体" panose="02010609060101010101" pitchFamily="49" charset="-122"/>
              </a:rPr>
              <a:t>2012</a:t>
            </a:r>
            <a:r>
              <a:rPr lang="zh-CN" altLang="en-US" sz="1800" dirty="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高鸣和</a:t>
            </a:r>
            <a:r>
              <a:rPr lang="en-US" altLang="zh-CN" sz="1800" dirty="0" smtClean="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宋洪</a:t>
            </a:r>
            <a:r>
              <a:rPr lang="zh-CN" altLang="en-US" sz="1800" dirty="0" smtClean="0">
                <a:latin typeface="楷体" panose="02010609060101010101" pitchFamily="49" charset="-122"/>
                <a:ea typeface="楷体" panose="02010609060101010101" pitchFamily="49" charset="-122"/>
              </a:rPr>
              <a:t>远，</a:t>
            </a:r>
            <a:r>
              <a:rPr lang="en-US" altLang="zh-CN" sz="1800" dirty="0" smtClean="0">
                <a:latin typeface="楷体" panose="02010609060101010101" pitchFamily="49" charset="-122"/>
                <a:ea typeface="楷体" panose="02010609060101010101" pitchFamily="49" charset="-122"/>
              </a:rPr>
              <a:t>2016</a:t>
            </a:r>
            <a:r>
              <a:rPr lang="zh-CN" altLang="en-US" sz="1800" dirty="0">
                <a:latin typeface="楷体" panose="02010609060101010101" pitchFamily="49" charset="-122"/>
                <a:ea typeface="楷体" panose="02010609060101010101" pitchFamily="49" charset="-122"/>
              </a:rPr>
              <a:t>；苏小</a:t>
            </a:r>
            <a:r>
              <a:rPr lang="zh-CN" altLang="en-US" sz="1800" dirty="0" smtClean="0">
                <a:latin typeface="楷体" panose="02010609060101010101" pitchFamily="49" charset="-122"/>
                <a:ea typeface="楷体" panose="02010609060101010101" pitchFamily="49" charset="-122"/>
              </a:rPr>
              <a:t>松和何广文，</a:t>
            </a:r>
            <a:r>
              <a:rPr lang="en-US" altLang="zh-CN" sz="1800" dirty="0" smtClean="0">
                <a:latin typeface="楷体" panose="02010609060101010101" pitchFamily="49" charset="-122"/>
                <a:ea typeface="楷体" panose="02010609060101010101" pitchFamily="49" charset="-122"/>
              </a:rPr>
              <a:t>2013</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lnSpc>
                <a:spcPts val="3000"/>
              </a:lnSpc>
              <a:buClr>
                <a:srgbClr val="071F65"/>
              </a:buClr>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政府力量：粮食补贴等。（高鸣和宋洪远，</a:t>
            </a:r>
            <a:r>
              <a:rPr lang="en-US" altLang="zh-CN" sz="1800" dirty="0" smtClean="0">
                <a:latin typeface="楷体" panose="02010609060101010101" pitchFamily="49" charset="-122"/>
                <a:ea typeface="楷体" panose="02010609060101010101" pitchFamily="49" charset="-122"/>
              </a:rPr>
              <a:t>2016</a:t>
            </a:r>
            <a:r>
              <a:rPr lang="zh-CN" altLang="en-US" sz="1800" dirty="0">
                <a:latin typeface="楷体" panose="02010609060101010101" pitchFamily="49" charset="-122"/>
                <a:ea typeface="楷体" panose="02010609060101010101" pitchFamily="49" charset="-122"/>
              </a:rPr>
              <a:t>；黄季</a:t>
            </a:r>
            <a:r>
              <a:rPr lang="zh-CN" altLang="en-US" sz="1800" dirty="0" smtClean="0">
                <a:latin typeface="楷体" panose="02010609060101010101" pitchFamily="49" charset="-122"/>
                <a:ea typeface="楷体" panose="02010609060101010101" pitchFamily="49" charset="-122"/>
              </a:rPr>
              <a:t>焜等，</a:t>
            </a:r>
            <a:r>
              <a:rPr lang="en-US" altLang="zh-CN" sz="1800" dirty="0" smtClean="0">
                <a:latin typeface="楷体" panose="02010609060101010101" pitchFamily="49" charset="-122"/>
                <a:ea typeface="楷体" panose="02010609060101010101" pitchFamily="49" charset="-122"/>
              </a:rPr>
              <a:t>2011</a:t>
            </a:r>
            <a:r>
              <a:rPr lang="zh-CN" altLang="en-US" sz="1800" dirty="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李宁等，</a:t>
            </a:r>
            <a:r>
              <a:rPr lang="en-US" altLang="zh-CN" sz="1800" dirty="0" smtClean="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；夏玉</a:t>
            </a:r>
            <a:r>
              <a:rPr lang="zh-CN" altLang="en-US" sz="1800" dirty="0" smtClean="0">
                <a:latin typeface="楷体" panose="02010609060101010101" pitchFamily="49" charset="-122"/>
                <a:ea typeface="楷体" panose="02010609060101010101" pitchFamily="49" charset="-122"/>
              </a:rPr>
              <a:t>莲等，</a:t>
            </a:r>
            <a:r>
              <a:rPr lang="en-US" altLang="zh-CN" sz="1800" dirty="0" smtClean="0">
                <a:latin typeface="楷体" panose="02010609060101010101" pitchFamily="49" charset="-122"/>
                <a:ea typeface="楷体" panose="02010609060101010101" pitchFamily="49" charset="-122"/>
              </a:rPr>
              <a:t>2016</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lnSpc>
                <a:spcPts val="3000"/>
              </a:lnSpc>
              <a:buClr>
                <a:srgbClr val="071F65"/>
              </a:buClr>
              <a:buFont typeface="Arial" panose="020B0604020202020204" pitchFamily="34" charset="0"/>
              <a:buChar char="•"/>
            </a:pPr>
            <a:r>
              <a:rPr lang="zh-CN" altLang="en-US" sz="1800" dirty="0" smtClean="0">
                <a:latin typeface="楷体" panose="02010609060101010101" pitchFamily="49" charset="-122"/>
                <a:ea typeface="楷体" panose="02010609060101010101" pitchFamily="49" charset="-122"/>
              </a:rPr>
              <a:t>外部</a:t>
            </a:r>
            <a:r>
              <a:rPr lang="zh-CN" altLang="en-US" sz="1800" dirty="0">
                <a:latin typeface="楷体" panose="02010609060101010101" pitchFamily="49" charset="-122"/>
                <a:ea typeface="楷体" panose="02010609060101010101" pitchFamily="49" charset="-122"/>
              </a:rPr>
              <a:t>市场</a:t>
            </a:r>
            <a:r>
              <a:rPr lang="zh-CN" altLang="en-US" sz="1800" dirty="0" smtClean="0">
                <a:latin typeface="楷体" panose="02010609060101010101" pitchFamily="49" charset="-122"/>
                <a:ea typeface="楷体" panose="02010609060101010101" pitchFamily="49" charset="-122"/>
              </a:rPr>
              <a:t>环境：劳动市场、土地市场和信贷市场等（高原，</a:t>
            </a:r>
            <a:r>
              <a:rPr lang="en-US" altLang="zh-CN" sz="1800" dirty="0" smtClean="0">
                <a:latin typeface="楷体" panose="02010609060101010101" pitchFamily="49" charset="-122"/>
                <a:ea typeface="楷体" panose="02010609060101010101" pitchFamily="49" charset="-122"/>
              </a:rPr>
              <a:t>2011</a:t>
            </a:r>
            <a:r>
              <a:rPr lang="zh-CN" altLang="en-US" sz="1800" dirty="0">
                <a:latin typeface="楷体" panose="02010609060101010101" pitchFamily="49" charset="-122"/>
                <a:ea typeface="楷体" panose="02010609060101010101" pitchFamily="49" charset="-122"/>
              </a:rPr>
              <a:t>；许恒</a:t>
            </a:r>
            <a:r>
              <a:rPr lang="zh-CN" altLang="en-US" sz="1800" dirty="0" smtClean="0">
                <a:latin typeface="楷体" panose="02010609060101010101" pitchFamily="49" charset="-122"/>
                <a:ea typeface="楷体" panose="02010609060101010101" pitchFamily="49" charset="-122"/>
              </a:rPr>
              <a:t>周等，</a:t>
            </a:r>
            <a:r>
              <a:rPr lang="en-US" altLang="zh-CN" sz="1800" dirty="0" smtClean="0">
                <a:latin typeface="楷体" panose="02010609060101010101" pitchFamily="49" charset="-122"/>
                <a:ea typeface="楷体" panose="02010609060101010101" pitchFamily="49" charset="-122"/>
              </a:rPr>
              <a:t>2012</a:t>
            </a:r>
            <a:r>
              <a:rPr lang="zh-CN" altLang="en-US" sz="1800" dirty="0" smtClean="0">
                <a:latin typeface="楷体" panose="02010609060101010101" pitchFamily="49" charset="-122"/>
                <a:ea typeface="楷体" panose="02010609060101010101" pitchFamily="49" charset="-122"/>
              </a:rPr>
              <a:t>）。</a:t>
            </a: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文献综述</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22649608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3631763"/>
          </a:xfrm>
          <a:prstGeom prst="rect">
            <a:avLst/>
          </a:prstGeom>
        </p:spPr>
        <p:txBody>
          <a:bodyPr wrap="square">
            <a:spAutoFit/>
          </a:bodyPr>
          <a:lstStyle/>
          <a:p>
            <a:pPr>
              <a:lnSpc>
                <a:spcPts val="3000"/>
              </a:lnSpc>
              <a:spcAft>
                <a:spcPts val="600"/>
              </a:spcAft>
              <a:buClr>
                <a:srgbClr val="071F65"/>
              </a:buClr>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（二）农地经营规模对土地生产率的</a:t>
            </a: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影响</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）运用</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历史数据进行比较</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任治君，</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1995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罗丹</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等，</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2013</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郭庆海，</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2014</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速</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水佑次</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郎，</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2014</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；张悦和刘文勇，</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2016</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）实证分析检验土地生产率与规模的关系</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buClr>
                <a:srgbClr val="071F65"/>
              </a:buClr>
              <a:buFont typeface="Arial" panose="020B0604020202020204" pitchFamily="34" charset="0"/>
              <a:buChar char="•"/>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以亩均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产量或亩</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均产值为土地生产率进行的实证</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研究。（</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Barrett et al</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2010</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；李谷</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成等，</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2009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；王建</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英等，</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2015</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范红忠和</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周启良，</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2014</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Helberg</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1998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亩均利润衡量土地生产率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Lamb</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2003</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；李谷成等，</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2009</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Deininger</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 D, A</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2014</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；罗丹等，</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2013</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buClr>
                <a:srgbClr val="071F65"/>
              </a:buClr>
              <a:buFont typeface="Arial" panose="020B0604020202020204" pitchFamily="34" charset="0"/>
              <a:buChar char="•"/>
            </a:pP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文献综述</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6" name="矩形 5"/>
          <p:cNvSpPr/>
          <p:nvPr/>
        </p:nvSpPr>
        <p:spPr>
          <a:xfrm>
            <a:off x="515035" y="4163541"/>
            <a:ext cx="8628965" cy="2477601"/>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（三）负向关系可能的解释</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）要素市场不完善。</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 B.C., F, B.M., Y, H.J. </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Heltberg</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1998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Deininger</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D, A</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2014</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Ayal</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 Kimhi</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2006</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Assuncao</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J </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Braido</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L H B .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）遗漏土壤质量变量。</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 B.C., F, B.M., Y, H.J</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Benjamin D</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1995</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Chen Z et al.</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Bhalla</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et al.</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1988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；王建英等，</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2015</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）测量误差。</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Carletto</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 C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et al.</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2013</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Lamb</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2003</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5423341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5247590"/>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（四）文献评述</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spcAft>
                <a:spcPts val="600"/>
              </a:spcAft>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）当前</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研究整体上有如下</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贡献：</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研究</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农户问题学者众多，全方位的研究了可能影响农业生产的因素，从自然环境、农户家庭特征、政策力量到市场环境等方面提供了稳定成熟的指标选择</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方案；</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给</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出了一套解释方法，可以从要素市场不完善、土壤质量遗漏和测量误差</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个维度，诠释土地生产率与规模的正向、负向和复合型的关系</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学者们针对</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不同的可能导致负向关系的因素提供可行的解决方案</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spcAft>
                <a:spcPts val="600"/>
              </a:spcAft>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）与此同时</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，也存在一些待解决的问题，值得进一步</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探讨：</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学者们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多数采用亩均产值或者亩均利润的指标表征土地生产率，不区分种植的作物研究农户家庭整体的投入产出</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关系；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对</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关键变量的处理和遗漏不尽人意</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。产出</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与规模变量指标的选取未考虑种植结构和种植制度的影响，实证得出的结果可能是有偏的。</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文献综述</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7230479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4555093"/>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（一）研究目标</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spcAft>
                <a:spcPts val="600"/>
              </a:spcAft>
              <a:buClr>
                <a:srgbClr val="071F65"/>
              </a:buClr>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）总体目标</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致力于</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探究不同种植制度下，生产率与规模是否存在显著的</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关系；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土地生产率</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如何随着规模变化而</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变化，不同种植制度、不同粮食作物土地生产率与规模的关系是否具有共同规律。</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spcAft>
                <a:spcPts val="600"/>
              </a:spcAft>
              <a:buClr>
                <a:srgbClr val="071F65"/>
              </a:buClr>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）具体目标</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识别</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影响土地生产率的主要</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因素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基于农业生产理论，检验</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规模对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土地生产率直接和间接作用机制。</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ts val="3000"/>
              </a:lnSpc>
              <a:spcAft>
                <a:spcPts val="600"/>
              </a:spcAft>
              <a:buClr>
                <a:srgbClr val="071F65"/>
              </a:buClr>
              <a:buFont typeface="Arial" panose="020B0604020202020204" pitchFamily="34" charset="0"/>
              <a:buChar cha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验证</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不同规模农户投入要素的差异及变化</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规律，并谋求</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土地生产率与农地经营规模关系的经济学解释。</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研究目标和技术路线</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30177177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515035" y="910896"/>
            <a:ext cx="8628965" cy="435632"/>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（二）技术路线</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研究目标和技术路线</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5" name="组合 4"/>
          <p:cNvGrpSpPr/>
          <p:nvPr/>
        </p:nvGrpSpPr>
        <p:grpSpPr>
          <a:xfrm>
            <a:off x="1171695" y="1627902"/>
            <a:ext cx="7782771" cy="4266354"/>
            <a:chOff x="-460451" y="0"/>
            <a:chExt cx="5969627" cy="3272395"/>
          </a:xfrm>
        </p:grpSpPr>
        <p:grpSp>
          <p:nvGrpSpPr>
            <p:cNvPr id="6" name="组合 5"/>
            <p:cNvGrpSpPr/>
            <p:nvPr/>
          </p:nvGrpSpPr>
          <p:grpSpPr>
            <a:xfrm>
              <a:off x="785004" y="0"/>
              <a:ext cx="2648309" cy="621102"/>
              <a:chOff x="0" y="0"/>
              <a:chExt cx="2648309" cy="621102"/>
            </a:xfrm>
          </p:grpSpPr>
          <p:sp>
            <p:nvSpPr>
              <p:cNvPr id="46" name="矩形 45"/>
              <p:cNvSpPr/>
              <p:nvPr/>
            </p:nvSpPr>
            <p:spPr>
              <a:xfrm>
                <a:off x="785003" y="0"/>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问题的提出</a:t>
                </a:r>
              </a:p>
            </p:txBody>
          </p:sp>
          <p:grpSp>
            <p:nvGrpSpPr>
              <p:cNvPr id="47" name="组合 46"/>
              <p:cNvGrpSpPr/>
              <p:nvPr/>
            </p:nvGrpSpPr>
            <p:grpSpPr>
              <a:xfrm>
                <a:off x="0" y="284672"/>
                <a:ext cx="2648309" cy="336430"/>
                <a:chOff x="0" y="0"/>
                <a:chExt cx="2648309" cy="336430"/>
              </a:xfrm>
            </p:grpSpPr>
            <p:cxnSp>
              <p:nvCxnSpPr>
                <p:cNvPr id="48" name="直接箭头连接符 47"/>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0" y="120770"/>
                  <a:ext cx="2647027"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0"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7" name="组合 6"/>
            <p:cNvGrpSpPr/>
            <p:nvPr/>
          </p:nvGrpSpPr>
          <p:grpSpPr>
            <a:xfrm>
              <a:off x="168758" y="612476"/>
              <a:ext cx="3800738" cy="609836"/>
              <a:chOff x="-115913" y="0"/>
              <a:chExt cx="3800738" cy="609836"/>
            </a:xfrm>
          </p:grpSpPr>
          <p:sp>
            <p:nvSpPr>
              <p:cNvPr id="38" name="矩形 37"/>
              <p:cNvSpPr/>
              <p:nvPr/>
            </p:nvSpPr>
            <p:spPr>
              <a:xfrm>
                <a:off x="1285336" y="8626"/>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理论准备</a:t>
                </a:r>
              </a:p>
            </p:txBody>
          </p:sp>
          <p:sp>
            <p:nvSpPr>
              <p:cNvPr id="39" name="矩形 38"/>
              <p:cNvSpPr/>
              <p:nvPr/>
            </p:nvSpPr>
            <p:spPr>
              <a:xfrm>
                <a:off x="-115913" y="0"/>
                <a:ext cx="1238085"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文献梳理归纳</a:t>
                </a:r>
              </a:p>
            </p:txBody>
          </p:sp>
          <p:sp>
            <p:nvSpPr>
              <p:cNvPr id="40" name="矩形 39"/>
              <p:cNvSpPr/>
              <p:nvPr/>
            </p:nvSpPr>
            <p:spPr>
              <a:xfrm>
                <a:off x="2604825" y="0"/>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a:effectLst/>
                    <a:ea typeface="宋体" panose="02010600030101010101" pitchFamily="2" charset="-122"/>
                    <a:cs typeface="Times New Roman" panose="02020603050405020304" pitchFamily="18" charset="0"/>
                  </a:rPr>
                  <a:t>资料准备</a:t>
                </a:r>
              </a:p>
            </p:txBody>
          </p:sp>
          <p:grpSp>
            <p:nvGrpSpPr>
              <p:cNvPr id="41" name="组合 40"/>
              <p:cNvGrpSpPr/>
              <p:nvPr/>
            </p:nvGrpSpPr>
            <p:grpSpPr>
              <a:xfrm>
                <a:off x="500333" y="293298"/>
                <a:ext cx="2648309" cy="316538"/>
                <a:chOff x="0" y="8627"/>
                <a:chExt cx="2648309" cy="333920"/>
              </a:xfrm>
            </p:grpSpPr>
            <p:cxnSp>
              <p:nvCxnSpPr>
                <p:cNvPr id="42" name="直接箭头连接符 41"/>
                <p:cNvCxnSpPr/>
                <p:nvPr/>
              </p:nvCxnSpPr>
              <p:spPr>
                <a:xfrm>
                  <a:off x="1319841" y="910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 name="组合 7"/>
            <p:cNvGrpSpPr/>
            <p:nvPr/>
          </p:nvGrpSpPr>
          <p:grpSpPr>
            <a:xfrm>
              <a:off x="267066" y="1216325"/>
              <a:ext cx="3727280" cy="1239220"/>
              <a:chOff x="16900" y="0"/>
              <a:chExt cx="3727280" cy="1239220"/>
            </a:xfrm>
          </p:grpSpPr>
          <p:sp>
            <p:nvSpPr>
              <p:cNvPr id="22" name="矩形 21"/>
              <p:cNvSpPr/>
              <p:nvPr/>
            </p:nvSpPr>
            <p:spPr>
              <a:xfrm>
                <a:off x="466707" y="0"/>
                <a:ext cx="2776173" cy="288000"/>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0"/>
                  </a:spcAft>
                </a:pPr>
                <a:r>
                  <a:rPr lang="zh-CN" sz="1800" dirty="0">
                    <a:effectLst/>
                    <a:ea typeface="宋体" panose="02010600030101010101" pitchFamily="2" charset="-122"/>
                    <a:cs typeface="Times New Roman" panose="02020603050405020304" pitchFamily="18" charset="0"/>
                  </a:rPr>
                  <a:t>规模对土地生产率的影响机制分析</a:t>
                </a:r>
              </a:p>
            </p:txBody>
          </p:sp>
          <p:sp>
            <p:nvSpPr>
              <p:cNvPr id="23" name="矩形 22"/>
              <p:cNvSpPr/>
              <p:nvPr/>
            </p:nvSpPr>
            <p:spPr>
              <a:xfrm>
                <a:off x="16900" y="629728"/>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a:effectLst/>
                    <a:ea typeface="宋体" panose="02010600030101010101" pitchFamily="2" charset="-122"/>
                    <a:cs typeface="Times New Roman" panose="02020603050405020304" pitchFamily="18" charset="0"/>
                  </a:rPr>
                  <a:t>规模效应</a:t>
                </a:r>
              </a:p>
            </p:txBody>
          </p:sp>
          <p:sp>
            <p:nvSpPr>
              <p:cNvPr id="24" name="矩形 23"/>
              <p:cNvSpPr/>
              <p:nvPr/>
            </p:nvSpPr>
            <p:spPr>
              <a:xfrm>
                <a:off x="1336742" y="612475"/>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a:effectLst/>
                    <a:ea typeface="宋体" panose="02010600030101010101" pitchFamily="2" charset="-122"/>
                    <a:cs typeface="Times New Roman" panose="02020603050405020304" pitchFamily="18" charset="0"/>
                  </a:rPr>
                  <a:t>劳动效应</a:t>
                </a:r>
              </a:p>
            </p:txBody>
          </p:sp>
          <p:sp>
            <p:nvSpPr>
              <p:cNvPr id="25" name="矩形 24"/>
              <p:cNvSpPr/>
              <p:nvPr/>
            </p:nvSpPr>
            <p:spPr>
              <a:xfrm>
                <a:off x="2664680" y="621101"/>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a:effectLst/>
                    <a:ea typeface="宋体" panose="02010600030101010101" pitchFamily="2" charset="-122"/>
                    <a:cs typeface="Times New Roman" panose="02020603050405020304" pitchFamily="18" charset="0"/>
                  </a:rPr>
                  <a:t>机械效应</a:t>
                </a:r>
              </a:p>
            </p:txBody>
          </p:sp>
          <p:grpSp>
            <p:nvGrpSpPr>
              <p:cNvPr id="26" name="组合 25"/>
              <p:cNvGrpSpPr/>
              <p:nvPr/>
            </p:nvGrpSpPr>
            <p:grpSpPr>
              <a:xfrm>
                <a:off x="552091" y="293298"/>
                <a:ext cx="2648309" cy="336430"/>
                <a:chOff x="0" y="0"/>
                <a:chExt cx="2648309" cy="336430"/>
              </a:xfrm>
            </p:grpSpPr>
            <p:cxnSp>
              <p:nvCxnSpPr>
                <p:cNvPr id="32" name="直接箭头连接符 31"/>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0" y="120770"/>
                  <a:ext cx="2646680" cy="0"/>
                </a:xfrm>
                <a:prstGeom prst="line">
                  <a:avLst/>
                </a:prstGeom>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0" y="120770"/>
                  <a:ext cx="0" cy="215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543464" y="905773"/>
                <a:ext cx="2648309" cy="333447"/>
                <a:chOff x="0" y="0"/>
                <a:chExt cx="2648309" cy="333447"/>
              </a:xfrm>
            </p:grpSpPr>
            <p:cxnSp>
              <p:nvCxnSpPr>
                <p:cNvPr id="28" name="直接箭头连接符 27"/>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 name="组合 8"/>
            <p:cNvGrpSpPr/>
            <p:nvPr/>
          </p:nvGrpSpPr>
          <p:grpSpPr>
            <a:xfrm>
              <a:off x="-460451" y="2226124"/>
              <a:ext cx="5969627" cy="1046271"/>
              <a:chOff x="-460451" y="35014"/>
              <a:chExt cx="5969627" cy="1046271"/>
            </a:xfrm>
          </p:grpSpPr>
          <p:grpSp>
            <p:nvGrpSpPr>
              <p:cNvPr id="10" name="组合 9"/>
              <p:cNvGrpSpPr/>
              <p:nvPr/>
            </p:nvGrpSpPr>
            <p:grpSpPr>
              <a:xfrm>
                <a:off x="1536207" y="552090"/>
                <a:ext cx="1159186" cy="529195"/>
                <a:chOff x="-102812" y="0"/>
                <a:chExt cx="1159186" cy="529195"/>
              </a:xfrm>
            </p:grpSpPr>
            <p:sp>
              <p:nvSpPr>
                <p:cNvPr id="20" name="矩形 19"/>
                <p:cNvSpPr/>
                <p:nvPr/>
              </p:nvSpPr>
              <p:spPr>
                <a:xfrm>
                  <a:off x="-102812" y="241540"/>
                  <a:ext cx="1159186"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结论与建议</a:t>
                  </a:r>
                </a:p>
              </p:txBody>
            </p:sp>
            <p:cxnSp>
              <p:nvCxnSpPr>
                <p:cNvPr id="21" name="直接箭头连接符 20"/>
                <p:cNvCxnSpPr/>
                <p:nvPr/>
              </p:nvCxnSpPr>
              <p:spPr>
                <a:xfrm>
                  <a:off x="474453" y="0"/>
                  <a:ext cx="0" cy="23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 name="组合 10"/>
              <p:cNvGrpSpPr/>
              <p:nvPr/>
            </p:nvGrpSpPr>
            <p:grpSpPr>
              <a:xfrm>
                <a:off x="-460451" y="48426"/>
                <a:ext cx="4083568" cy="821251"/>
                <a:chOff x="-348324" y="48489"/>
                <a:chExt cx="4083760" cy="822345"/>
              </a:xfrm>
            </p:grpSpPr>
            <p:sp>
              <p:nvSpPr>
                <p:cNvPr id="16" name="矩形 15"/>
                <p:cNvSpPr/>
                <p:nvPr/>
              </p:nvSpPr>
              <p:spPr>
                <a:xfrm>
                  <a:off x="722233" y="267418"/>
                  <a:ext cx="3013203"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不同种植制度下粮食作物的实证研究</a:t>
                  </a:r>
                </a:p>
              </p:txBody>
            </p:sp>
            <p:sp>
              <p:nvSpPr>
                <p:cNvPr id="17" name="矩形 16"/>
                <p:cNvSpPr/>
                <p:nvPr/>
              </p:nvSpPr>
              <p:spPr>
                <a:xfrm>
                  <a:off x="-348324" y="48489"/>
                  <a:ext cx="978509"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数据处理</a:t>
                  </a:r>
                </a:p>
              </p:txBody>
            </p:sp>
            <p:sp>
              <p:nvSpPr>
                <p:cNvPr id="18" name="矩形 17"/>
                <p:cNvSpPr/>
                <p:nvPr/>
              </p:nvSpPr>
              <p:spPr>
                <a:xfrm>
                  <a:off x="-348322" y="583179"/>
                  <a:ext cx="987263"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指标选择</a:t>
                  </a:r>
                </a:p>
              </p:txBody>
            </p:sp>
            <p:sp>
              <p:nvSpPr>
                <p:cNvPr id="19" name="右大括号 18"/>
                <p:cNvSpPr/>
                <p:nvPr/>
              </p:nvSpPr>
              <p:spPr>
                <a:xfrm>
                  <a:off x="507774" y="178541"/>
                  <a:ext cx="180000" cy="540000"/>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grpSp>
          <p:grpSp>
            <p:nvGrpSpPr>
              <p:cNvPr id="12" name="组合 11"/>
              <p:cNvGrpSpPr/>
              <p:nvPr/>
            </p:nvGrpSpPr>
            <p:grpSpPr>
              <a:xfrm>
                <a:off x="3660921" y="35014"/>
                <a:ext cx="1848255" cy="819139"/>
                <a:chOff x="115464" y="35014"/>
                <a:chExt cx="1848255" cy="819139"/>
              </a:xfrm>
            </p:grpSpPr>
            <p:sp>
              <p:nvSpPr>
                <p:cNvPr id="13" name="左大括号 12"/>
                <p:cNvSpPr/>
                <p:nvPr/>
              </p:nvSpPr>
              <p:spPr>
                <a:xfrm>
                  <a:off x="115464" y="178524"/>
                  <a:ext cx="180000" cy="54000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sp>
              <p:nvSpPr>
                <p:cNvPr id="14" name="矩形 13"/>
                <p:cNvSpPr/>
                <p:nvPr/>
              </p:nvSpPr>
              <p:spPr>
                <a:xfrm>
                  <a:off x="246474" y="566712"/>
                  <a:ext cx="1429218" cy="287441"/>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sz="1800" dirty="0">
                      <a:effectLst/>
                      <a:ea typeface="宋体" panose="02010600030101010101" pitchFamily="2" charset="-122"/>
                      <a:cs typeface="Times New Roman" panose="02020603050405020304" pitchFamily="18" charset="0"/>
                    </a:rPr>
                    <a:t>产出弹性测算</a:t>
                  </a:r>
                </a:p>
              </p:txBody>
            </p:sp>
            <p:sp>
              <p:nvSpPr>
                <p:cNvPr id="15" name="矩形 14"/>
                <p:cNvSpPr/>
                <p:nvPr/>
              </p:nvSpPr>
              <p:spPr>
                <a:xfrm>
                  <a:off x="240314" y="35014"/>
                  <a:ext cx="1723405" cy="287020"/>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要素与规模回归分析</a:t>
                  </a:r>
                </a:p>
              </p:txBody>
            </p:sp>
          </p:grpSp>
        </p:grpSp>
      </p:grpSp>
    </p:spTree>
    <p:extLst>
      <p:ext uri="{BB962C8B-B14F-4D97-AF65-F5344CB8AC3E}">
        <p14:creationId xmlns:p14="http://schemas.microsoft.com/office/powerpoint/2010/main" val="5631550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6" name="矩形 95"/>
              <p:cNvSpPr/>
              <p:nvPr/>
            </p:nvSpPr>
            <p:spPr>
              <a:xfrm>
                <a:off x="515035" y="910896"/>
                <a:ext cx="8628965" cy="5324535"/>
              </a:xfrm>
              <a:prstGeom prst="rect">
                <a:avLst/>
              </a:prstGeom>
            </p:spPr>
            <p:txBody>
              <a:bodyPr wrap="square">
                <a:spAutoFit/>
              </a:bodyPr>
              <a:lstStyle/>
              <a:p>
                <a:pPr>
                  <a:lnSpc>
                    <a:spcPts val="3000"/>
                  </a:lnSpc>
                  <a:spcAft>
                    <a:spcPts val="600"/>
                  </a:spcAft>
                  <a:buClr>
                    <a:srgbClr val="071F65"/>
                  </a:buClr>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（一）理论分析</a:t>
                </a:r>
                <a:endPar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ts val="3000"/>
                  </a:lnSpc>
                  <a:spcAft>
                    <a:spcPts val="600"/>
                  </a:spcAft>
                  <a:buClr>
                    <a:srgbClr val="071F65"/>
                  </a:buClr>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整个论文以生产理论为基础，选择合适的生产函数，拟合农户的生产决策行为。以生产理论为依据，阐明规模变量对土地生产率的作用机理</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indent="457200">
                  <a:lnSpc>
                    <a:spcPts val="3000"/>
                  </a:lnSpc>
                  <a:spcAft>
                    <a:spcPts val="600"/>
                  </a:spcAft>
                  <a:buClr>
                    <a:srgbClr val="071F65"/>
                  </a:buClr>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生产</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理论试图解释一个厂商在技术约束和市场约束下如何投入要素获得产出，将产品销售给消费者以获得利润最大化</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。生产函数的一般形式：</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spcBef>
                    <a:spcPts val="1200"/>
                  </a:spcBef>
                  <a:spcAft>
                    <a:spcPts val="1200"/>
                  </a:spcAft>
                  <a:buClr>
                    <a:srgbClr val="071F65"/>
                  </a:buClr>
                  <a:tabLst>
                    <a:tab pos="0" algn="l"/>
                    <a:tab pos="4320000" algn="ctr"/>
                    <a:tab pos="8640000" algn="r"/>
                  </a:tabLst>
                </a:pPr>
                <a:r>
                  <a:rPr lang="en-US" altLang="zh-CN" sz="1800" dirty="0" smtClean="0"/>
                  <a:t>		</a:t>
                </a:r>
                <a14:m>
                  <m:oMath xmlns:m="http://schemas.openxmlformats.org/officeDocument/2006/math">
                    <m:r>
                      <a:rPr lang="en-US" altLang="zh-CN" sz="1800" i="1"/>
                      <m:t>𝑦</m:t>
                    </m:r>
                    <m:r>
                      <a:rPr lang="en-US" altLang="zh-CN" sz="1800"/>
                      <m:t>=</m:t>
                    </m:r>
                    <m:r>
                      <a:rPr lang="en-US" altLang="zh-CN" sz="1800" i="1"/>
                      <m:t>𝑓</m:t>
                    </m:r>
                    <m:d>
                      <m:dPr>
                        <m:ctrlPr>
                          <a:rPr lang="zh-CN" altLang="zh-CN" sz="1800" i="1"/>
                        </m:ctrlPr>
                      </m:dPr>
                      <m:e>
                        <m:sSub>
                          <m:sSubPr>
                            <m:ctrlPr>
                              <a:rPr lang="zh-CN" altLang="zh-CN" sz="1800" i="1"/>
                            </m:ctrlPr>
                          </m:sSubPr>
                          <m:e>
                            <m:r>
                              <a:rPr lang="en-US" altLang="zh-CN" sz="1800" i="1"/>
                              <m:t>𝑥</m:t>
                            </m:r>
                          </m:e>
                          <m:sub>
                            <m:r>
                              <a:rPr lang="en-US" altLang="zh-CN" sz="1800" i="1"/>
                              <m:t>1</m:t>
                            </m:r>
                          </m:sub>
                        </m:sSub>
                        <m:r>
                          <a:rPr lang="en-US" altLang="zh-CN" sz="1800" i="1"/>
                          <m:t>,</m:t>
                        </m:r>
                        <m:sSub>
                          <m:sSubPr>
                            <m:ctrlPr>
                              <a:rPr lang="zh-CN" altLang="zh-CN" sz="1800" i="1"/>
                            </m:ctrlPr>
                          </m:sSubPr>
                          <m:e>
                            <m:r>
                              <a:rPr lang="en-US" altLang="zh-CN" sz="1800" i="1"/>
                              <m:t>𝑥</m:t>
                            </m:r>
                          </m:e>
                          <m:sub>
                            <m:r>
                              <a:rPr lang="en-US" altLang="zh-CN" sz="1800" i="1"/>
                              <m:t>2</m:t>
                            </m:r>
                          </m:sub>
                        </m:sSub>
                      </m:e>
                    </m:d>
                    <m:r>
                      <a:rPr lang="en-US" altLang="zh-CN" sz="1800" i="1"/>
                      <m:t>=</m:t>
                    </m:r>
                    <m:r>
                      <a:rPr lang="en-US" altLang="zh-CN" sz="1800" i="1" smtClean="0"/>
                      <m:t>𝐴</m:t>
                    </m:r>
                    <m:sSup>
                      <m:sSupPr>
                        <m:ctrlPr>
                          <a:rPr lang="zh-CN" altLang="zh-CN" sz="1800" i="1"/>
                        </m:ctrlPr>
                      </m:sSupPr>
                      <m:e>
                        <m:sSubSup>
                          <m:sSubSupPr>
                            <m:ctrlPr>
                              <a:rPr lang="zh-CN" altLang="zh-CN" sz="1800" i="1"/>
                            </m:ctrlPr>
                          </m:sSubSupPr>
                          <m:e>
                            <m:r>
                              <a:rPr lang="en-US" altLang="zh-CN" sz="1800"/>
                              <m:t>(</m:t>
                            </m:r>
                            <m:r>
                              <a:rPr lang="en-US" altLang="zh-CN" sz="1800" i="1"/>
                              <m:t>𝑎𝑥</m:t>
                            </m:r>
                          </m:e>
                          <m:sub>
                            <m:r>
                              <a:rPr lang="en-US" altLang="zh-CN" sz="1800" i="1"/>
                              <m:t>1</m:t>
                            </m:r>
                          </m:sub>
                          <m:sup>
                            <m:r>
                              <a:rPr lang="en-US" altLang="zh-CN" sz="1800" i="1"/>
                              <m:t>𝜌</m:t>
                            </m:r>
                          </m:sup>
                        </m:sSubSup>
                        <m:r>
                          <a:rPr lang="en-US" altLang="zh-CN" sz="1800" i="1"/>
                          <m:t>+(1−</m:t>
                        </m:r>
                        <m:r>
                          <a:rPr lang="en-US" altLang="zh-CN" sz="1800" i="1"/>
                          <m:t>𝑎</m:t>
                        </m:r>
                        <m:r>
                          <a:rPr lang="en-US" altLang="zh-CN" sz="1800" i="1"/>
                          <m:t>)</m:t>
                        </m:r>
                        <m:sSubSup>
                          <m:sSubSupPr>
                            <m:ctrlPr>
                              <a:rPr lang="zh-CN" altLang="zh-CN" sz="1800" i="1"/>
                            </m:ctrlPr>
                          </m:sSubSupPr>
                          <m:e>
                            <m:r>
                              <a:rPr lang="en-US" altLang="zh-CN" sz="1800" i="1"/>
                              <m:t>𝑥</m:t>
                            </m:r>
                          </m:e>
                          <m:sub>
                            <m:r>
                              <a:rPr lang="en-US" altLang="zh-CN" sz="1800" i="1"/>
                              <m:t>2</m:t>
                            </m:r>
                          </m:sub>
                          <m:sup>
                            <m:r>
                              <a:rPr lang="en-US" altLang="zh-CN" sz="1800" i="1"/>
                              <m:t>𝜌</m:t>
                            </m:r>
                          </m:sup>
                        </m:sSubSup>
                        <m:r>
                          <a:rPr lang="en-US" altLang="zh-CN" sz="1800" i="1"/>
                          <m:t>)</m:t>
                        </m:r>
                      </m:e>
                      <m:sup>
                        <m:f>
                          <m:fPr>
                            <m:ctrlPr>
                              <a:rPr lang="zh-CN" altLang="zh-CN" sz="1800" i="1"/>
                            </m:ctrlPr>
                          </m:fPr>
                          <m:num>
                            <m:r>
                              <a:rPr lang="en-US" altLang="zh-CN" sz="1800" i="1"/>
                              <m:t>1</m:t>
                            </m:r>
                          </m:num>
                          <m:den>
                            <m:r>
                              <a:rPr lang="en-US" altLang="zh-CN" sz="1800" i="1"/>
                              <m:t>𝜌</m:t>
                            </m:r>
                          </m:den>
                        </m:f>
                      </m:sup>
                    </m:sSup>
                  </m:oMath>
                </a14:m>
                <a:r>
                  <a:rPr lang="en-US" altLang="zh-CN" sz="1800" dirty="0" smtClean="0"/>
                  <a:t>	</a:t>
                </a:r>
                <a:r>
                  <a:rPr lang="zh-CN" altLang="zh-CN" sz="1800" dirty="0" smtClean="0"/>
                  <a:t>（</a:t>
                </a:r>
                <a:r>
                  <a:rPr lang="en-US" altLang="zh-CN" sz="1800" dirty="0" smtClean="0"/>
                  <a:t>1</a:t>
                </a:r>
                <a:r>
                  <a:rPr lang="zh-CN" altLang="zh-CN" sz="1800" dirty="0" smtClean="0"/>
                  <a:t>）</a:t>
                </a:r>
                <a:endParaRPr lang="en-US" altLang="zh-CN" sz="1800" dirty="0" smtClean="0"/>
              </a:p>
              <a:p>
                <a:pPr indent="457200">
                  <a:lnSpc>
                    <a:spcPts val="3000"/>
                  </a:lnSpc>
                  <a:spcAft>
                    <a:spcPts val="600"/>
                  </a:spcAft>
                  <a:buClr>
                    <a:srgbClr val="071F65"/>
                  </a:buClr>
                  <a:tabLst>
                    <a:tab pos="0" algn="l"/>
                    <a:tab pos="4320000" algn="ctr"/>
                    <a:tab pos="8640000" algn="r"/>
                  </a:tabLst>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ρ</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等于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时</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，等同</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于完全替代的</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生产函数；当</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ρ</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趋近于负无穷时，</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CES</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函数等同于固定比例的</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生产函数；当</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ρ</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趋近于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时，</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CES</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函数等同于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Cobb-Douglas</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生产函数。</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CES</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生产函数进行了一番改造，得到了超越对数生产函数</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ts val="3000"/>
                  </a:lnSpc>
                  <a:spcBef>
                    <a:spcPts val="1200"/>
                  </a:spcBef>
                  <a:spcAft>
                    <a:spcPts val="1200"/>
                  </a:spcAft>
                  <a:buClr>
                    <a:srgbClr val="071F65"/>
                  </a:buClr>
                  <a:tabLst>
                    <a:tab pos="0" algn="l"/>
                    <a:tab pos="4320000" algn="ctr"/>
                    <a:tab pos="8640000" algn="r"/>
                  </a:tabLst>
                </a:pPr>
                <a:r>
                  <a:rPr lang="en-US" altLang="zh-CN" sz="1800" dirty="0" smtClean="0"/>
                  <a:t>		</a:t>
                </a:r>
                <a14:m>
                  <m:oMath xmlns:m="http://schemas.openxmlformats.org/officeDocument/2006/math">
                    <m:r>
                      <m:rPr>
                        <m:sty m:val="p"/>
                      </m:rPr>
                      <a:rPr lang="en-US" altLang="zh-CN" sz="1800"/>
                      <m:t>ln</m:t>
                    </m:r>
                    <m:r>
                      <a:rPr lang="en-US" altLang="zh-CN" sz="1800"/>
                      <m:t>𝑦</m:t>
                    </m:r>
                    <m:r>
                      <a:rPr lang="en-US" altLang="zh-CN" sz="1800"/>
                      <m:t>=</m:t>
                    </m:r>
                    <m:r>
                      <m:rPr>
                        <m:sty m:val="p"/>
                      </m:rPr>
                      <a:rPr lang="en-US" altLang="zh-CN" sz="1800"/>
                      <m:t>ln</m:t>
                    </m:r>
                    <m:r>
                      <a:rPr lang="en-US" altLang="zh-CN" sz="1800"/>
                      <m:t>𝑓</m:t>
                    </m:r>
                    <m:d>
                      <m:dPr>
                        <m:ctrlPr>
                          <a:rPr lang="zh-CN" altLang="zh-CN" sz="1800"/>
                        </m:ctrlPr>
                      </m:dPr>
                      <m:e>
                        <m:sSub>
                          <m:sSubPr>
                            <m:ctrlPr>
                              <a:rPr lang="zh-CN" altLang="zh-CN" sz="1800"/>
                            </m:ctrlPr>
                          </m:sSubPr>
                          <m:e>
                            <m:r>
                              <a:rPr lang="en-US" altLang="zh-CN" sz="1800"/>
                              <m:t>𝑥</m:t>
                            </m:r>
                          </m:e>
                          <m:sub>
                            <m:r>
                              <a:rPr lang="en-US" altLang="zh-CN" sz="1800"/>
                              <m:t>1</m:t>
                            </m:r>
                          </m:sub>
                        </m:sSub>
                        <m:r>
                          <a:rPr lang="en-US" altLang="zh-CN" sz="1800"/>
                          <m:t>,</m:t>
                        </m:r>
                        <m:sSub>
                          <m:sSubPr>
                            <m:ctrlPr>
                              <a:rPr lang="zh-CN" altLang="zh-CN" sz="1800"/>
                            </m:ctrlPr>
                          </m:sSubPr>
                          <m:e>
                            <m:r>
                              <a:rPr lang="en-US" altLang="zh-CN" sz="1800"/>
                              <m:t>𝑥</m:t>
                            </m:r>
                          </m:e>
                          <m:sub>
                            <m:r>
                              <a:rPr lang="en-US" altLang="zh-CN" sz="1800"/>
                              <m:t>2</m:t>
                            </m:r>
                          </m:sub>
                        </m:sSub>
                        <m:r>
                          <a:rPr lang="en-US" altLang="zh-CN" sz="1800"/>
                          <m:t>,…,</m:t>
                        </m:r>
                        <m:sSub>
                          <m:sSubPr>
                            <m:ctrlPr>
                              <a:rPr lang="zh-CN" altLang="zh-CN" sz="1800"/>
                            </m:ctrlPr>
                          </m:sSubPr>
                          <m:e>
                            <m:r>
                              <a:rPr lang="en-US" altLang="zh-CN" sz="1800"/>
                              <m:t>𝑥</m:t>
                            </m:r>
                          </m:e>
                          <m:sub>
                            <m:r>
                              <a:rPr lang="en-US" altLang="zh-CN" sz="1800"/>
                              <m:t>𝑖</m:t>
                            </m:r>
                          </m:sub>
                        </m:sSub>
                      </m:e>
                    </m:d>
                    <m:r>
                      <a:rPr lang="en-US" altLang="zh-CN" sz="1800"/>
                      <m:t>=</m:t>
                    </m:r>
                    <m:sSub>
                      <m:sSubPr>
                        <m:ctrlPr>
                          <a:rPr lang="zh-CN" altLang="zh-CN" sz="1800"/>
                        </m:ctrlPr>
                      </m:sSubPr>
                      <m:e>
                        <m:r>
                          <a:rPr lang="en-US" altLang="zh-CN" sz="1800"/>
                          <m:t>𝑎</m:t>
                        </m:r>
                      </m:e>
                      <m:sub>
                        <m:r>
                          <a:rPr lang="en-US" altLang="zh-CN" sz="1800"/>
                          <m:t>0</m:t>
                        </m:r>
                      </m:sub>
                    </m:sSub>
                    <m:r>
                      <a:rPr lang="en-US" altLang="zh-CN" sz="1800"/>
                      <m:t>+</m:t>
                    </m:r>
                    <m:sSub>
                      <m:sSubPr>
                        <m:ctrlPr>
                          <a:rPr lang="zh-CN" altLang="zh-CN" sz="1800"/>
                        </m:ctrlPr>
                      </m:sSubPr>
                      <m:e>
                        <m:r>
                          <m:rPr>
                            <m:sty m:val="p"/>
                          </m:rPr>
                          <a:rPr lang="en-US" altLang="zh-CN" sz="1800"/>
                          <m:t>Σ</m:t>
                        </m:r>
                      </m:e>
                      <m:sub>
                        <m:r>
                          <a:rPr lang="en-US" altLang="zh-CN" sz="1800"/>
                          <m:t>𝑖</m:t>
                        </m:r>
                      </m:sub>
                    </m:sSub>
                    <m:sSub>
                      <m:sSubPr>
                        <m:ctrlPr>
                          <a:rPr lang="zh-CN" altLang="zh-CN" sz="1800"/>
                        </m:ctrlPr>
                      </m:sSubPr>
                      <m:e>
                        <m:r>
                          <a:rPr lang="en-US" altLang="zh-CN" sz="1800"/>
                          <m:t>𝑎</m:t>
                        </m:r>
                      </m:e>
                      <m:sub>
                        <m:r>
                          <a:rPr lang="en-US" altLang="zh-CN" sz="1800"/>
                          <m:t>𝑖</m:t>
                        </m:r>
                      </m:sub>
                    </m:sSub>
                    <m:r>
                      <m:rPr>
                        <m:sty m:val="p"/>
                      </m:rPr>
                      <a:rPr lang="en-US" altLang="zh-CN" sz="1800"/>
                      <m:t>ln</m:t>
                    </m:r>
                    <m:sSub>
                      <m:sSubPr>
                        <m:ctrlPr>
                          <a:rPr lang="zh-CN" altLang="zh-CN" sz="1800"/>
                        </m:ctrlPr>
                      </m:sSubPr>
                      <m:e>
                        <m:r>
                          <a:rPr lang="en-US" altLang="zh-CN" sz="1800"/>
                          <m:t>𝑥</m:t>
                        </m:r>
                      </m:e>
                      <m:sub>
                        <m:r>
                          <a:rPr lang="en-US" altLang="zh-CN" sz="1800"/>
                          <m:t>𝑖</m:t>
                        </m:r>
                      </m:sub>
                    </m:sSub>
                    <m:r>
                      <a:rPr lang="en-US" altLang="zh-CN" sz="1800"/>
                      <m:t>+</m:t>
                    </m:r>
                    <m:sSub>
                      <m:sSubPr>
                        <m:ctrlPr>
                          <a:rPr lang="zh-CN" altLang="zh-CN" sz="1800"/>
                        </m:ctrlPr>
                      </m:sSubPr>
                      <m:e>
                        <m:sSub>
                          <m:sSubPr>
                            <m:ctrlPr>
                              <a:rPr lang="zh-CN" altLang="zh-CN" sz="1800"/>
                            </m:ctrlPr>
                          </m:sSubPr>
                          <m:e>
                            <m:sSub>
                              <m:sSubPr>
                                <m:ctrlPr>
                                  <a:rPr lang="zh-CN" altLang="zh-CN" sz="1800"/>
                                </m:ctrlPr>
                              </m:sSubPr>
                              <m:e>
                                <m:r>
                                  <m:rPr>
                                    <m:sty m:val="p"/>
                                  </m:rPr>
                                  <a:rPr lang="en-US" altLang="zh-CN" sz="1800"/>
                                  <m:t>Σ</m:t>
                                </m:r>
                              </m:e>
                              <m:sub>
                                <m:r>
                                  <a:rPr lang="en-US" altLang="zh-CN" sz="1800"/>
                                  <m:t>𝑖</m:t>
                                </m:r>
                              </m:sub>
                            </m:sSub>
                            <m:acc>
                              <m:accPr>
                                <m:chr m:val="̃"/>
                                <m:ctrlPr>
                                  <a:rPr lang="zh-CN" altLang="zh-CN" sz="1800"/>
                                </m:ctrlPr>
                              </m:accPr>
                              <m:e>
                                <m:sSub>
                                  <m:sSubPr>
                                    <m:ctrlPr>
                                      <a:rPr lang="zh-CN" altLang="zh-CN" sz="1800"/>
                                    </m:ctrlPr>
                                  </m:sSubPr>
                                  <m:e>
                                    <m:r>
                                      <a:rPr lang="en-US" altLang="zh-CN" sz="1800"/>
                                      <m:t>𝑎</m:t>
                                    </m:r>
                                  </m:e>
                                  <m:sub>
                                    <m:r>
                                      <a:rPr lang="en-US" altLang="zh-CN" sz="1800"/>
                                      <m:t>𝑖𝑖</m:t>
                                    </m:r>
                                  </m:sub>
                                </m:sSub>
                              </m:e>
                            </m:acc>
                            <m:sSup>
                              <m:sSupPr>
                                <m:ctrlPr>
                                  <a:rPr lang="zh-CN" altLang="zh-CN" sz="1800"/>
                                </m:ctrlPr>
                              </m:sSupPr>
                              <m:e>
                                <m:r>
                                  <a:rPr lang="en-US" altLang="zh-CN" sz="1800"/>
                                  <m:t>(</m:t>
                                </m:r>
                                <m:r>
                                  <m:rPr>
                                    <m:sty m:val="p"/>
                                  </m:rPr>
                                  <a:rPr lang="en-US" altLang="zh-CN" sz="1800"/>
                                  <m:t>ln</m:t>
                                </m:r>
                                <m:sSub>
                                  <m:sSubPr>
                                    <m:ctrlPr>
                                      <a:rPr lang="zh-CN" altLang="zh-CN" sz="1800"/>
                                    </m:ctrlPr>
                                  </m:sSubPr>
                                  <m:e>
                                    <m:r>
                                      <a:rPr lang="en-US" altLang="zh-CN" sz="1800"/>
                                      <m:t>𝑥</m:t>
                                    </m:r>
                                  </m:e>
                                  <m:sub>
                                    <m:r>
                                      <a:rPr lang="en-US" altLang="zh-CN" sz="1800"/>
                                      <m:t>𝑖</m:t>
                                    </m:r>
                                  </m:sub>
                                </m:sSub>
                                <m:r>
                                  <a:rPr lang="en-US" altLang="zh-CN" sz="1800"/>
                                  <m:t>)</m:t>
                                </m:r>
                              </m:e>
                              <m:sup>
                                <m:r>
                                  <a:rPr lang="en-US" altLang="zh-CN" sz="1800"/>
                                  <m:t>2</m:t>
                                </m:r>
                              </m:sup>
                            </m:sSup>
                            <m:r>
                              <a:rPr lang="en-US" altLang="zh-CN" sz="1800"/>
                              <m:t>+</m:t>
                            </m:r>
                            <m:r>
                              <m:rPr>
                                <m:sty m:val="p"/>
                              </m:rPr>
                              <a:rPr lang="en-US" altLang="zh-CN" sz="1800"/>
                              <m:t>Σ</m:t>
                            </m:r>
                          </m:e>
                          <m:sub>
                            <m:r>
                              <a:rPr lang="en-US" altLang="zh-CN" sz="1800"/>
                              <m:t>𝑖</m:t>
                            </m:r>
                            <m:r>
                              <a:rPr lang="en-US" altLang="zh-CN" sz="1800"/>
                              <m:t>&lt;</m:t>
                            </m:r>
                            <m:r>
                              <a:rPr lang="en-US" altLang="zh-CN" sz="1800"/>
                              <m:t>𝑗</m:t>
                            </m:r>
                          </m:sub>
                        </m:sSub>
                        <m:sSub>
                          <m:sSubPr>
                            <m:ctrlPr>
                              <a:rPr lang="zh-CN" altLang="zh-CN" sz="1800"/>
                            </m:ctrlPr>
                          </m:sSubPr>
                          <m:e>
                            <m:r>
                              <m:rPr>
                                <m:sty m:val="p"/>
                              </m:rPr>
                              <a:rPr lang="en-US" altLang="zh-CN" sz="1800"/>
                              <m:t>Σ</m:t>
                            </m:r>
                          </m:e>
                          <m:sub>
                            <m:r>
                              <a:rPr lang="en-US" altLang="zh-CN" sz="1800"/>
                              <m:t>𝑗</m:t>
                            </m:r>
                          </m:sub>
                        </m:sSub>
                        <m:r>
                          <a:rPr lang="en-US" altLang="zh-CN" sz="1800"/>
                          <m:t>𝑎</m:t>
                        </m:r>
                      </m:e>
                      <m:sub>
                        <m:r>
                          <a:rPr lang="en-US" altLang="zh-CN" sz="1800"/>
                          <m:t>𝑖𝑗</m:t>
                        </m:r>
                      </m:sub>
                    </m:sSub>
                    <m:r>
                      <m:rPr>
                        <m:sty m:val="p"/>
                      </m:rPr>
                      <a:rPr lang="en-US" altLang="zh-CN" sz="1800"/>
                      <m:t>ln</m:t>
                    </m:r>
                    <m:sSub>
                      <m:sSubPr>
                        <m:ctrlPr>
                          <a:rPr lang="zh-CN" altLang="zh-CN" sz="1800"/>
                        </m:ctrlPr>
                      </m:sSubPr>
                      <m:e>
                        <m:r>
                          <a:rPr lang="en-US" altLang="zh-CN" sz="1800"/>
                          <m:t>𝑥</m:t>
                        </m:r>
                      </m:e>
                      <m:sub>
                        <m:r>
                          <a:rPr lang="en-US" altLang="zh-CN" sz="1800"/>
                          <m:t>𝑖</m:t>
                        </m:r>
                      </m:sub>
                    </m:sSub>
                    <m:r>
                      <m:rPr>
                        <m:sty m:val="p"/>
                      </m:rPr>
                      <a:rPr lang="en-US" altLang="zh-CN" sz="1800"/>
                      <m:t>ln</m:t>
                    </m:r>
                    <m:sSub>
                      <m:sSubPr>
                        <m:ctrlPr>
                          <a:rPr lang="zh-CN" altLang="zh-CN" sz="1800"/>
                        </m:ctrlPr>
                      </m:sSubPr>
                      <m:e>
                        <m:r>
                          <a:rPr lang="en-US" altLang="zh-CN" sz="1800"/>
                          <m:t>𝑥</m:t>
                        </m:r>
                      </m:e>
                      <m:sub>
                        <m:r>
                          <a:rPr lang="en-US" altLang="zh-CN" sz="1800"/>
                          <m:t>𝑗</m:t>
                        </m:r>
                      </m:sub>
                    </m:sSub>
                  </m:oMath>
                </a14:m>
                <a:r>
                  <a:rPr lang="en-US" altLang="zh-CN" sz="1800" dirty="0" smtClean="0"/>
                  <a:t>	</a:t>
                </a:r>
                <a:r>
                  <a:rPr lang="zh-CN" altLang="zh-CN" sz="1800" dirty="0" smtClean="0"/>
                  <a:t>（</a:t>
                </a:r>
                <a:r>
                  <a:rPr lang="en-US" altLang="zh-CN" sz="1800" dirty="0" smtClean="0"/>
                  <a:t>2</a:t>
                </a:r>
                <a:r>
                  <a:rPr lang="zh-CN" altLang="zh-CN" sz="1800" dirty="0" smtClean="0"/>
                  <a:t>）</a:t>
                </a:r>
                <a:endParaRPr lang="zh-CN" altLang="zh-CN" sz="1800" dirty="0"/>
              </a:p>
              <a:p>
                <a:pPr indent="457200">
                  <a:lnSpc>
                    <a:spcPts val="3000"/>
                  </a:lnSpc>
                  <a:spcAft>
                    <a:spcPts val="600"/>
                  </a:spcAft>
                  <a:buClr>
                    <a:srgbClr val="071F65"/>
                  </a:buClr>
                  <a:tabLst>
                    <a:tab pos="0" algn="l"/>
                    <a:tab pos="4320000" algn="ctr"/>
                    <a:tab pos="8640000" algn="r"/>
                  </a:tabLst>
                </a:pP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96" name="矩形 95"/>
              <p:cNvSpPr>
                <a:spLocks noRot="1" noChangeAspect="1" noMove="1" noResize="1" noEditPoints="1" noAdjustHandles="1" noChangeArrowheads="1" noChangeShapeType="1" noTextEdit="1"/>
              </p:cNvSpPr>
              <p:nvPr/>
            </p:nvSpPr>
            <p:spPr>
              <a:xfrm>
                <a:off x="515035" y="910896"/>
                <a:ext cx="8628965" cy="5324535"/>
              </a:xfrm>
              <a:prstGeom prst="rect">
                <a:avLst/>
              </a:prstGeom>
              <a:blipFill>
                <a:blip r:embed="rId3"/>
                <a:stretch>
                  <a:fillRect l="-565" r="-706"/>
                </a:stretch>
              </a:blipFill>
            </p:spPr>
            <p:txBody>
              <a:bodyPr/>
              <a:lstStyle/>
              <a:p>
                <a:r>
                  <a:rPr lang="zh-CN" altLang="en-US">
                    <a:noFill/>
                  </a:rPr>
                  <a:t> </a:t>
                </a:r>
              </a:p>
            </p:txBody>
          </p:sp>
        </mc:Fallback>
      </mc:AlternateContent>
      <p:sp>
        <p:nvSpPr>
          <p:cNvPr id="33" name="矩形 46"/>
          <p:cNvSpPr>
            <a:spLocks noChangeArrowheads="1"/>
          </p:cNvSpPr>
          <p:nvPr/>
        </p:nvSpPr>
        <p:spPr bwMode="auto">
          <a:xfrm>
            <a:off x="460420" y="303234"/>
            <a:ext cx="86835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研究内容与结果</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33973897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8504</TotalTime>
  <Words>1317</Words>
  <Application>Microsoft Office PowerPoint</Application>
  <PresentationFormat>全屏显示(4:3)</PresentationFormat>
  <Paragraphs>159</Paragraphs>
  <Slides>14</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黑体</vt:lpstr>
      <vt:lpstr>楷体</vt:lpstr>
      <vt:lpstr>宋体</vt:lpstr>
      <vt:lpstr>微软雅黑</vt:lpstr>
      <vt:lpstr>幼圆</vt:lpstr>
      <vt:lpstr>Arial</vt:lpstr>
      <vt:lpstr>Arial Black</vt:lpstr>
      <vt:lpstr>Calibri</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716</cp:revision>
  <dcterms:created xsi:type="dcterms:W3CDTF">2014-06-03T07:56:23Z</dcterms:created>
  <dcterms:modified xsi:type="dcterms:W3CDTF">2019-03-01T14:03:53Z</dcterms:modified>
</cp:coreProperties>
</file>