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4"/>
  </p:notesMasterIdLst>
  <p:handoutMasterIdLst>
    <p:handoutMasterId r:id="rId35"/>
  </p:handoutMasterIdLst>
  <p:sldIdLst>
    <p:sldId id="554" r:id="rId2"/>
    <p:sldId id="544" r:id="rId3"/>
    <p:sldId id="563" r:id="rId4"/>
    <p:sldId id="510" r:id="rId5"/>
    <p:sldId id="564" r:id="rId6"/>
    <p:sldId id="511" r:id="rId7"/>
    <p:sldId id="524" r:id="rId8"/>
    <p:sldId id="525" r:id="rId9"/>
    <p:sldId id="565" r:id="rId10"/>
    <p:sldId id="526" r:id="rId11"/>
    <p:sldId id="527" r:id="rId12"/>
    <p:sldId id="538" r:id="rId13"/>
    <p:sldId id="566" r:id="rId14"/>
    <p:sldId id="539" r:id="rId15"/>
    <p:sldId id="546" r:id="rId16"/>
    <p:sldId id="531" r:id="rId17"/>
    <p:sldId id="533" r:id="rId18"/>
    <p:sldId id="540" r:id="rId19"/>
    <p:sldId id="541" r:id="rId20"/>
    <p:sldId id="542" r:id="rId21"/>
    <p:sldId id="570" r:id="rId22"/>
    <p:sldId id="571" r:id="rId23"/>
    <p:sldId id="572" r:id="rId24"/>
    <p:sldId id="569" r:id="rId25"/>
    <p:sldId id="552" r:id="rId26"/>
    <p:sldId id="567" r:id="rId27"/>
    <p:sldId id="536" r:id="rId28"/>
    <p:sldId id="555" r:id="rId29"/>
    <p:sldId id="556" r:id="rId30"/>
    <p:sldId id="568" r:id="rId31"/>
    <p:sldId id="537" r:id="rId32"/>
    <p:sldId id="469" r:id="rId33"/>
  </p:sldIdLst>
  <p:sldSz cx="9144000" cy="6858000" type="screen4x3"/>
  <p:notesSz cx="6797675" cy="9929813"/>
  <p:custDataLst>
    <p:tags r:id="rId36"/>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8BCC0-013C-4A55-BFD0-164E34F09380}">
          <p14:sldIdLst>
            <p14:sldId id="554"/>
            <p14:sldId id="544"/>
          </p14:sldIdLst>
        </p14:section>
        <p14:section name="无标题节" id="{4575D318-0FFB-43EC-8579-986EC3A6BD3E}">
          <p14:sldIdLst>
            <p14:sldId id="563"/>
            <p14:sldId id="510"/>
          </p14:sldIdLst>
        </p14:section>
        <p14:section name="无标题节" id="{881FC8F3-93D2-4F72-9CEA-38965957BCFC}">
          <p14:sldIdLst>
            <p14:sldId id="564"/>
            <p14:sldId id="511"/>
            <p14:sldId id="524"/>
            <p14:sldId id="525"/>
          </p14:sldIdLst>
        </p14:section>
        <p14:section name="无标题节" id="{01970637-E038-4EFD-87B9-2B45F31E8707}">
          <p14:sldIdLst>
            <p14:sldId id="565"/>
            <p14:sldId id="526"/>
            <p14:sldId id="527"/>
            <p14:sldId id="538"/>
          </p14:sldIdLst>
        </p14:section>
        <p14:section name="无标题节" id="{5A82F263-48D3-4394-B681-2D556875E59A}">
          <p14:sldIdLst>
            <p14:sldId id="566"/>
            <p14:sldId id="539"/>
            <p14:sldId id="546"/>
            <p14:sldId id="531"/>
            <p14:sldId id="533"/>
            <p14:sldId id="540"/>
            <p14:sldId id="541"/>
            <p14:sldId id="542"/>
            <p14:sldId id="570"/>
            <p14:sldId id="571"/>
            <p14:sldId id="572"/>
            <p14:sldId id="569"/>
            <p14:sldId id="552"/>
          </p14:sldIdLst>
        </p14:section>
        <p14:section name="无标题节" id="{5A0849E1-CDE9-46F9-A618-D012832271C8}">
          <p14:sldIdLst>
            <p14:sldId id="567"/>
            <p14:sldId id="536"/>
            <p14:sldId id="555"/>
            <p14:sldId id="556"/>
          </p14:sldIdLst>
        </p14:section>
        <p14:section name="无标题节" id="{3B09CD65-9FE3-4E72-96A0-2506462BE7DE}">
          <p14:sldIdLst>
            <p14:sldId id="568"/>
            <p14:sldId id="537"/>
            <p14:sldId id="4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guide id="9" orient="horz" pos="2880">
          <p15:clr>
            <a:srgbClr val="A4A3A4"/>
          </p15:clr>
        </p15:guide>
        <p15:guide id="10" orient="horz" pos="2161">
          <p15:clr>
            <a:srgbClr val="A4A3A4"/>
          </p15:clr>
        </p15:guide>
        <p15:guide id="11" orient="horz" pos="907">
          <p15:clr>
            <a:srgbClr val="A4A3A4"/>
          </p15:clr>
        </p15:guide>
        <p15:guide id="12" orient="horz" pos="3902">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71F65"/>
    <a:srgbClr val="47A873"/>
    <a:srgbClr val="F4F4F5"/>
    <a:srgbClr val="BFBFBF"/>
    <a:srgbClr val="909090"/>
    <a:srgbClr val="F39700"/>
    <a:srgbClr val="454545"/>
    <a:srgbClr val="FF860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5572" autoAdjust="0"/>
  </p:normalViewPr>
  <p:slideViewPr>
    <p:cSldViewPr snapToGrid="0" snapToObjects="1">
      <p:cViewPr varScale="1">
        <p:scale>
          <a:sx n="83" d="100"/>
          <a:sy n="83" d="100"/>
        </p:scale>
        <p:origin x="1614" y="84"/>
      </p:cViewPr>
      <p:guideLst>
        <p:guide orient="horz" pos="2160"/>
        <p:guide pos="3840"/>
        <p:guide orient="horz" pos="1621"/>
        <p:guide orient="horz" pos="680"/>
        <p:guide orient="horz" pos="2927"/>
        <p:guide pos="2875"/>
        <p:guide pos="373"/>
        <p:guide pos="5385"/>
        <p:guide orient="horz" pos="2880"/>
        <p:guide orient="horz" pos="2161"/>
        <p:guide orient="horz" pos="907"/>
        <p:guide orient="horz" pos="3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378"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2019/3/5</a:t>
            </a:fld>
            <a:endParaRPr kumimoji="1"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sldNum="0"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43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70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896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3984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168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904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7473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8340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9312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645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13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397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586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1881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3139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157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9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577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785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83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6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2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6"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17000" r="-17000"/>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3"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42581" y="3687464"/>
            <a:ext cx="2159887" cy="284693"/>
          </a:xfrm>
          <a:prstGeom prst="rect">
            <a:avLst/>
          </a:prstGeom>
        </p:spPr>
        <p:txBody>
          <a:bodyPr wrap="none" lIns="68580" tIns="34290" rIns="68580" bIns="34290">
            <a:spAutoFit/>
          </a:bodyPr>
          <a:lstStyle/>
          <a:p>
            <a:r>
              <a:rPr kumimoji="1" lang="zh-CN" altLang="en-US" b="1" smtClean="0">
                <a:solidFill>
                  <a:srgbClr val="071F65"/>
                </a:solidFill>
                <a:latin typeface="微软雅黑" panose="020B0503020204020204" pitchFamily="34" charset="-122"/>
                <a:ea typeface="微软雅黑" panose="020B0503020204020204" pitchFamily="34" charset="-122"/>
                <a:cs typeface="微软雅黑"/>
              </a:rPr>
              <a:t>学   号</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a:rPr>
              <a:t>：</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a:rPr>
              <a:t>S20173111568</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58990" y="2537836"/>
            <a:ext cx="6685009" cy="931024"/>
          </a:xfrm>
          <a:prstGeom prst="rect">
            <a:avLst/>
          </a:prstGeom>
        </p:spPr>
        <p:txBody>
          <a:bodyPr wrap="square" lIns="68580" tIns="34290" rIns="68580" bIns="34290">
            <a:spAutoFit/>
          </a:bodyPr>
          <a:lstStyle/>
          <a:p>
            <a:r>
              <a:rPr lang="zh-CN" altLang="en-US" sz="2800" b="1" dirty="0" smtClean="0">
                <a:solidFill>
                  <a:srgbClr val="071F65"/>
                </a:solidFill>
                <a:latin typeface="+mj-ea"/>
              </a:rPr>
              <a:t>我国粮食生产率</a:t>
            </a:r>
            <a:r>
              <a:rPr lang="zh-CN" altLang="en-US" sz="2800" b="1" dirty="0" smtClean="0">
                <a:solidFill>
                  <a:srgbClr val="071F65"/>
                </a:solidFill>
                <a:latin typeface="+mj-ea"/>
                <a:ea typeface="+mj-ea"/>
              </a:rPr>
              <a:t>与</a:t>
            </a:r>
            <a:r>
              <a:rPr lang="zh-CN" altLang="en-US" sz="2800" b="1" dirty="0">
                <a:solidFill>
                  <a:srgbClr val="071F65"/>
                </a:solidFill>
                <a:latin typeface="+mj-ea"/>
              </a:rPr>
              <a:t>农地经营</a:t>
            </a:r>
            <a:r>
              <a:rPr lang="zh-CN" altLang="en-US" sz="2800" b="1" dirty="0" smtClean="0">
                <a:solidFill>
                  <a:srgbClr val="071F65"/>
                </a:solidFill>
                <a:latin typeface="+mj-ea"/>
              </a:rPr>
              <a:t>规模</a:t>
            </a:r>
            <a:endParaRPr lang="en-US" altLang="zh-CN" sz="2800" b="1" dirty="0" smtClean="0">
              <a:solidFill>
                <a:srgbClr val="071F65"/>
              </a:solidFill>
              <a:latin typeface="+mj-ea"/>
            </a:endParaRPr>
          </a:p>
          <a:p>
            <a:r>
              <a:rPr lang="zh-CN" altLang="en-US" sz="2800" b="1" dirty="0" smtClean="0">
                <a:solidFill>
                  <a:srgbClr val="071F65"/>
                </a:solidFill>
                <a:latin typeface="+mj-ea"/>
                <a:ea typeface="+mj-ea"/>
              </a:rPr>
              <a:t>关系的实证研究</a:t>
            </a:r>
            <a:endParaRPr lang="zh-CN" altLang="en-US" sz="2800" b="1" dirty="0">
              <a:solidFill>
                <a:srgbClr val="071F65"/>
              </a:solidFill>
              <a:latin typeface="+mj-ea"/>
              <a:ea typeface="+mj-ea"/>
            </a:endParaRPr>
          </a:p>
        </p:txBody>
      </p:sp>
      <p:cxnSp>
        <p:nvCxnSpPr>
          <p:cNvPr id="24" name="直接连接符 23"/>
          <p:cNvCxnSpPr/>
          <p:nvPr/>
        </p:nvCxnSpPr>
        <p:spPr>
          <a:xfrm flipH="1">
            <a:off x="2542580" y="3465379"/>
            <a:ext cx="6043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2542580" y="4071156"/>
            <a:ext cx="191302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专   业：农业经济管理</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868809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40120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（一）研究目标</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）总体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致力于探究不同种植制度下</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，粮食生产率的变化规律。</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）具体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识别影响土地生产率的主要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因素。</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验证不同规模农户投入要素的差异及变化规律，检验规模</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对土地生产率作用</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机制。</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检验不同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种植制度、不同</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粮食作物生产率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规模关系的异同，谋求</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土地生产率与农地经营规模关系的经济学解释。</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lnSpc>
                <a:spcPts val="3000"/>
              </a:lnSpc>
              <a:spcBef>
                <a:spcPts val="600"/>
              </a:spcBef>
              <a:spcAft>
                <a:spcPts val="600"/>
              </a:spcAft>
              <a:buClr>
                <a:srgbClr val="071F65"/>
              </a:buClr>
              <a:buFont typeface="Arial" panose="020B0604020202020204" pitchFamily="34" charset="0"/>
              <a:buChar cha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82665512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5/21</a:t>
            </a:r>
            <a:endParaRPr lang="zh-CN" altLang="en-US" dirty="0"/>
          </a:p>
        </p:txBody>
      </p:sp>
    </p:spTree>
    <p:extLst>
      <p:ext uri="{BB962C8B-B14F-4D97-AF65-F5344CB8AC3E}">
        <p14:creationId xmlns:p14="http://schemas.microsoft.com/office/powerpoint/2010/main" val="404126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0" y="1048409"/>
            <a:ext cx="9144000" cy="400110"/>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（二）技术</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路线</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910823" y="1720500"/>
            <a:ext cx="7782771" cy="4266354"/>
            <a:chOff x="-460451" y="0"/>
            <a:chExt cx="5969627" cy="3272395"/>
          </a:xfrm>
        </p:grpSpPr>
        <p:grpSp>
          <p:nvGrpSpPr>
            <p:cNvPr id="8" name="组合 7"/>
            <p:cNvGrpSpPr/>
            <p:nvPr/>
          </p:nvGrpSpPr>
          <p:grpSpPr>
            <a:xfrm>
              <a:off x="785004" y="0"/>
              <a:ext cx="2648309" cy="621102"/>
              <a:chOff x="0" y="0"/>
              <a:chExt cx="2648309" cy="621102"/>
            </a:xfrm>
          </p:grpSpPr>
          <p:sp>
            <p:nvSpPr>
              <p:cNvPr id="48" name="矩形 47"/>
              <p:cNvSpPr/>
              <p:nvPr/>
            </p:nvSpPr>
            <p:spPr>
              <a:xfrm>
                <a:off x="785003" y="0"/>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问题的提出</a:t>
                </a:r>
              </a:p>
            </p:txBody>
          </p:sp>
          <p:grpSp>
            <p:nvGrpSpPr>
              <p:cNvPr id="49" name="组合 48"/>
              <p:cNvGrpSpPr/>
              <p:nvPr/>
            </p:nvGrpSpPr>
            <p:grpSpPr>
              <a:xfrm>
                <a:off x="0" y="284672"/>
                <a:ext cx="2648309" cy="336430"/>
                <a:chOff x="0" y="0"/>
                <a:chExt cx="2648309" cy="336430"/>
              </a:xfrm>
            </p:grpSpPr>
            <p:cxnSp>
              <p:nvCxnSpPr>
                <p:cNvPr id="50" name="直接箭头连接符 49"/>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0" y="120770"/>
                  <a:ext cx="2647027"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0"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 name="组合 8"/>
            <p:cNvGrpSpPr/>
            <p:nvPr/>
          </p:nvGrpSpPr>
          <p:grpSpPr>
            <a:xfrm>
              <a:off x="168758" y="612476"/>
              <a:ext cx="3800738" cy="609836"/>
              <a:chOff x="-115913" y="0"/>
              <a:chExt cx="3800738" cy="609836"/>
            </a:xfrm>
          </p:grpSpPr>
          <p:sp>
            <p:nvSpPr>
              <p:cNvPr id="40" name="矩形 39"/>
              <p:cNvSpPr/>
              <p:nvPr/>
            </p:nvSpPr>
            <p:spPr>
              <a:xfrm>
                <a:off x="1285336" y="8626"/>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理论准备</a:t>
                </a:r>
              </a:p>
            </p:txBody>
          </p:sp>
          <p:sp>
            <p:nvSpPr>
              <p:cNvPr id="41" name="矩形 40"/>
              <p:cNvSpPr/>
              <p:nvPr/>
            </p:nvSpPr>
            <p:spPr>
              <a:xfrm>
                <a:off x="-115913" y="0"/>
                <a:ext cx="1238085"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文献梳理归纳</a:t>
                </a:r>
              </a:p>
            </p:txBody>
          </p:sp>
          <p:sp>
            <p:nvSpPr>
              <p:cNvPr id="42" name="矩形 41"/>
              <p:cNvSpPr/>
              <p:nvPr/>
            </p:nvSpPr>
            <p:spPr>
              <a:xfrm>
                <a:off x="2604825" y="0"/>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a:effectLst/>
                    <a:ea typeface="宋体" panose="02010600030101010101" pitchFamily="2" charset="-122"/>
                    <a:cs typeface="Times New Roman" panose="02020603050405020304" pitchFamily="18" charset="0"/>
                  </a:rPr>
                  <a:t>资料准备</a:t>
                </a:r>
              </a:p>
            </p:txBody>
          </p:sp>
          <p:grpSp>
            <p:nvGrpSpPr>
              <p:cNvPr id="43" name="组合 42"/>
              <p:cNvGrpSpPr/>
              <p:nvPr/>
            </p:nvGrpSpPr>
            <p:grpSpPr>
              <a:xfrm>
                <a:off x="500333" y="293298"/>
                <a:ext cx="2648309" cy="316538"/>
                <a:chOff x="0" y="8627"/>
                <a:chExt cx="2648309" cy="333920"/>
              </a:xfrm>
            </p:grpSpPr>
            <p:cxnSp>
              <p:nvCxnSpPr>
                <p:cNvPr id="44" name="直接箭头连接符 43"/>
                <p:cNvCxnSpPr/>
                <p:nvPr/>
              </p:nvCxnSpPr>
              <p:spPr>
                <a:xfrm>
                  <a:off x="1319841" y="910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2" name="组合 11"/>
            <p:cNvGrpSpPr/>
            <p:nvPr/>
          </p:nvGrpSpPr>
          <p:grpSpPr>
            <a:xfrm>
              <a:off x="267066" y="1216325"/>
              <a:ext cx="3727280" cy="1239220"/>
              <a:chOff x="16900" y="0"/>
              <a:chExt cx="3727280" cy="1239220"/>
            </a:xfrm>
          </p:grpSpPr>
          <p:sp>
            <p:nvSpPr>
              <p:cNvPr id="26" name="矩形 25"/>
              <p:cNvSpPr/>
              <p:nvPr/>
            </p:nvSpPr>
            <p:spPr>
              <a:xfrm>
                <a:off x="466707" y="0"/>
                <a:ext cx="2776173" cy="288000"/>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0"/>
                  </a:spcAft>
                </a:pPr>
                <a:r>
                  <a:rPr lang="zh-CN" sz="1800" dirty="0">
                    <a:effectLst/>
                    <a:ea typeface="宋体" panose="02010600030101010101" pitchFamily="2" charset="-122"/>
                    <a:cs typeface="Times New Roman" panose="02020603050405020304" pitchFamily="18" charset="0"/>
                  </a:rPr>
                  <a:t>规模对土地生产率的影响机制分析</a:t>
                </a:r>
              </a:p>
            </p:txBody>
          </p:sp>
          <p:sp>
            <p:nvSpPr>
              <p:cNvPr id="27" name="矩形 26"/>
              <p:cNvSpPr/>
              <p:nvPr/>
            </p:nvSpPr>
            <p:spPr>
              <a:xfrm>
                <a:off x="16900" y="629728"/>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规模效应</a:t>
                </a:r>
              </a:p>
            </p:txBody>
          </p:sp>
          <p:sp>
            <p:nvSpPr>
              <p:cNvPr id="28" name="矩形 27"/>
              <p:cNvSpPr/>
              <p:nvPr/>
            </p:nvSpPr>
            <p:spPr>
              <a:xfrm>
                <a:off x="1336742" y="612475"/>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劳动效应</a:t>
                </a:r>
              </a:p>
            </p:txBody>
          </p:sp>
          <p:sp>
            <p:nvSpPr>
              <p:cNvPr id="29" name="矩形 28"/>
              <p:cNvSpPr/>
              <p:nvPr/>
            </p:nvSpPr>
            <p:spPr>
              <a:xfrm>
                <a:off x="2664680" y="621101"/>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机械效应</a:t>
                </a:r>
              </a:p>
            </p:txBody>
          </p:sp>
          <p:grpSp>
            <p:nvGrpSpPr>
              <p:cNvPr id="30" name="组合 29"/>
              <p:cNvGrpSpPr/>
              <p:nvPr/>
            </p:nvGrpSpPr>
            <p:grpSpPr>
              <a:xfrm>
                <a:off x="552091" y="293298"/>
                <a:ext cx="2648309" cy="336430"/>
                <a:chOff x="0" y="0"/>
                <a:chExt cx="2648309" cy="336430"/>
              </a:xfrm>
            </p:grpSpPr>
            <p:cxnSp>
              <p:nvCxnSpPr>
                <p:cNvPr id="36" name="直接箭头连接符 35"/>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0" y="120770"/>
                  <a:ext cx="2646680" cy="0"/>
                </a:xfrm>
                <a:prstGeom prst="line">
                  <a:avLst/>
                </a:prstGeom>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0" y="120770"/>
                  <a:ext cx="0" cy="215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1" name="组合 30"/>
              <p:cNvGrpSpPr/>
              <p:nvPr/>
            </p:nvGrpSpPr>
            <p:grpSpPr>
              <a:xfrm>
                <a:off x="543464" y="905773"/>
                <a:ext cx="2648309" cy="333447"/>
                <a:chOff x="0" y="0"/>
                <a:chExt cx="2648309" cy="333447"/>
              </a:xfrm>
            </p:grpSpPr>
            <p:cxnSp>
              <p:nvCxnSpPr>
                <p:cNvPr id="32" name="直接箭头连接符 31"/>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3" name="组合 12"/>
            <p:cNvGrpSpPr/>
            <p:nvPr/>
          </p:nvGrpSpPr>
          <p:grpSpPr>
            <a:xfrm>
              <a:off x="-460451" y="2226124"/>
              <a:ext cx="5969627" cy="1046271"/>
              <a:chOff x="-460451" y="35014"/>
              <a:chExt cx="5969627" cy="1046271"/>
            </a:xfrm>
          </p:grpSpPr>
          <p:grpSp>
            <p:nvGrpSpPr>
              <p:cNvPr id="14" name="组合 13"/>
              <p:cNvGrpSpPr/>
              <p:nvPr/>
            </p:nvGrpSpPr>
            <p:grpSpPr>
              <a:xfrm>
                <a:off x="1536207" y="552090"/>
                <a:ext cx="1159186" cy="529195"/>
                <a:chOff x="-102812" y="0"/>
                <a:chExt cx="1159186" cy="529195"/>
              </a:xfrm>
            </p:grpSpPr>
            <p:sp>
              <p:nvSpPr>
                <p:cNvPr id="24" name="矩形 23"/>
                <p:cNvSpPr/>
                <p:nvPr/>
              </p:nvSpPr>
              <p:spPr>
                <a:xfrm>
                  <a:off x="-102812" y="241540"/>
                  <a:ext cx="1159186"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结论与建议</a:t>
                  </a:r>
                </a:p>
              </p:txBody>
            </p:sp>
            <p:cxnSp>
              <p:nvCxnSpPr>
                <p:cNvPr id="25" name="直接箭头连接符 24"/>
                <p:cNvCxnSpPr/>
                <p:nvPr/>
              </p:nvCxnSpPr>
              <p:spPr>
                <a:xfrm>
                  <a:off x="474453" y="0"/>
                  <a:ext cx="0" cy="23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60451" y="48426"/>
                <a:ext cx="4083568" cy="821251"/>
                <a:chOff x="-348324" y="48489"/>
                <a:chExt cx="4083760" cy="822345"/>
              </a:xfrm>
            </p:grpSpPr>
            <p:sp>
              <p:nvSpPr>
                <p:cNvPr id="20" name="矩形 19"/>
                <p:cNvSpPr/>
                <p:nvPr/>
              </p:nvSpPr>
              <p:spPr>
                <a:xfrm>
                  <a:off x="722233" y="267418"/>
                  <a:ext cx="3013203"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不同种植制度下粮食作物的实证研究</a:t>
                  </a:r>
                </a:p>
              </p:txBody>
            </p:sp>
            <p:sp>
              <p:nvSpPr>
                <p:cNvPr id="21" name="矩形 20"/>
                <p:cNvSpPr/>
                <p:nvPr/>
              </p:nvSpPr>
              <p:spPr>
                <a:xfrm>
                  <a:off x="-348324" y="48489"/>
                  <a:ext cx="978509"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数据处理</a:t>
                  </a:r>
                </a:p>
              </p:txBody>
            </p:sp>
            <p:sp>
              <p:nvSpPr>
                <p:cNvPr id="22" name="矩形 21"/>
                <p:cNvSpPr/>
                <p:nvPr/>
              </p:nvSpPr>
              <p:spPr>
                <a:xfrm>
                  <a:off x="-348322" y="583179"/>
                  <a:ext cx="987263"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指标选择</a:t>
                  </a:r>
                </a:p>
              </p:txBody>
            </p:sp>
            <p:sp>
              <p:nvSpPr>
                <p:cNvPr id="23" name="右大括号 22"/>
                <p:cNvSpPr/>
                <p:nvPr/>
              </p:nvSpPr>
              <p:spPr>
                <a:xfrm>
                  <a:off x="507774" y="178541"/>
                  <a:ext cx="180000" cy="540000"/>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grpSp>
          <p:grpSp>
            <p:nvGrpSpPr>
              <p:cNvPr id="16" name="组合 15"/>
              <p:cNvGrpSpPr/>
              <p:nvPr/>
            </p:nvGrpSpPr>
            <p:grpSpPr>
              <a:xfrm>
                <a:off x="3660921" y="35014"/>
                <a:ext cx="1848255" cy="819139"/>
                <a:chOff x="115464" y="35014"/>
                <a:chExt cx="1848255" cy="819139"/>
              </a:xfrm>
            </p:grpSpPr>
            <p:sp>
              <p:nvSpPr>
                <p:cNvPr id="17" name="左大括号 16"/>
                <p:cNvSpPr/>
                <p:nvPr/>
              </p:nvSpPr>
              <p:spPr>
                <a:xfrm>
                  <a:off x="115464" y="178524"/>
                  <a:ext cx="180000" cy="54000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sp>
              <p:nvSpPr>
                <p:cNvPr id="18" name="矩形 17"/>
                <p:cNvSpPr/>
                <p:nvPr/>
              </p:nvSpPr>
              <p:spPr>
                <a:xfrm>
                  <a:off x="246474" y="566712"/>
                  <a:ext cx="1429218" cy="287441"/>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sz="1800" dirty="0" smtClean="0">
                      <a:effectLst/>
                      <a:ea typeface="宋体" panose="02010600030101010101" pitchFamily="2" charset="-122"/>
                      <a:cs typeface="Times New Roman" panose="02020603050405020304" pitchFamily="18" charset="0"/>
                    </a:rPr>
                    <a:t>产出</a:t>
                  </a:r>
                  <a:r>
                    <a:rPr lang="zh-CN" sz="1800" dirty="0">
                      <a:effectLst/>
                      <a:ea typeface="宋体" panose="02010600030101010101" pitchFamily="2" charset="-122"/>
                      <a:cs typeface="Times New Roman" panose="02020603050405020304" pitchFamily="18" charset="0"/>
                    </a:rPr>
                    <a:t>弹性测算</a:t>
                  </a:r>
                </a:p>
              </p:txBody>
            </p:sp>
            <p:sp>
              <p:nvSpPr>
                <p:cNvPr id="19" name="矩形 18"/>
                <p:cNvSpPr/>
                <p:nvPr/>
              </p:nvSpPr>
              <p:spPr>
                <a:xfrm>
                  <a:off x="240314" y="35014"/>
                  <a:ext cx="1723405" cy="287020"/>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要素与规模回归分析</a:t>
                  </a:r>
                </a:p>
              </p:txBody>
            </p:sp>
          </p:grpSp>
        </p:grpSp>
      </p:grpSp>
      <p:sp>
        <p:nvSpPr>
          <p:cNvPr id="2" name="灯片编号占位符 1"/>
          <p:cNvSpPr>
            <a:spLocks noGrp="1"/>
          </p:cNvSpPr>
          <p:nvPr>
            <p:ph type="sldNum" sz="quarter" idx="4"/>
          </p:nvPr>
        </p:nvSpPr>
        <p:spPr/>
        <p:txBody>
          <a:bodyPr/>
          <a:lstStyle/>
          <a:p>
            <a:r>
              <a:rPr lang="en-US" altLang="zh-CN" dirty="0" smtClean="0"/>
              <a:t>6/21</a:t>
            </a:r>
            <a:endParaRPr lang="zh-CN" altLang="en-US" dirty="0"/>
          </a:p>
        </p:txBody>
      </p:sp>
      <p:sp>
        <p:nvSpPr>
          <p:cNvPr id="54" name="矩形 53"/>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55" name="表格 54"/>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56" name="流程图: 合并 55"/>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3598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 name="矩形 53"/>
              <p:cNvSpPr/>
              <p:nvPr/>
            </p:nvSpPr>
            <p:spPr>
              <a:xfrm>
                <a:off x="92596" y="1048409"/>
                <a:ext cx="9051403" cy="4904548"/>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（三）理论基础</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整个论文以生产理论为基础，选择合适的生产函数，拟合农户的生产决策行为。以生产理论为依据，阐明规模变量对土地生产率的作用机理。生产函数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的一般形式：</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a:rPr lang="en-US" altLang="zh-CN" sz="2000" i="1">
                        <a:latin typeface="Cambria Math" panose="02040503050406030204" pitchFamily="18" charset="0"/>
                      </a:rPr>
                      <m:t>𝑦</m:t>
                    </m:r>
                    <m: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𝐴</m:t>
                    </m:r>
                    <m:sSup>
                      <m:sSupPr>
                        <m:ctrlPr>
                          <a:rPr lang="zh-CN" altLang="zh-CN" sz="2000" i="1">
                            <a:latin typeface="Cambria Math" panose="02040503050406030204" pitchFamily="18" charset="0"/>
                          </a:rPr>
                        </m:ctrlPr>
                      </m:sSupPr>
                      <m:e>
                        <m:sSubSup>
                          <m:sSubSupPr>
                            <m:ctrlPr>
                              <a:rPr lang="zh-CN" altLang="zh-CN" sz="2000" i="1">
                                <a:latin typeface="Cambria Math" panose="02040503050406030204" pitchFamily="18" charset="0"/>
                              </a:rPr>
                            </m:ctrlPr>
                          </m:sSubSupPr>
                          <m:e>
                            <m:r>
                              <a:rPr lang="en-US" altLang="zh-CN" sz="2000">
                                <a:latin typeface="Cambria Math" panose="02040503050406030204" pitchFamily="18" charset="0"/>
                              </a:rPr>
                              <m:t>(</m:t>
                            </m:r>
                            <m:r>
                              <a:rPr lang="en-US" altLang="zh-CN" sz="2000" i="1">
                                <a:latin typeface="Cambria Math" panose="02040503050406030204" pitchFamily="18" charset="0"/>
                              </a:rPr>
                              <m:t>𝑎𝑥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+(1−</m:t>
                        </m:r>
                        <m:r>
                          <a:rPr lang="en-US" altLang="zh-CN" sz="2000" i="1">
                            <a:latin typeface="Cambria Math" panose="02040503050406030204" pitchFamily="18" charset="0"/>
                          </a:rPr>
                          <m:t>𝑎</m:t>
                        </m:r>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m:t>
                        </m:r>
                      </m:e>
                      <m:sup>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𝜌</m:t>
                            </m:r>
                          </m:den>
                        </m:f>
                      </m:sup>
                    </m:sSup>
                  </m:oMath>
                </a14:m>
                <a:r>
                  <a:rPr lang="en-US" altLang="zh-CN" sz="2000" dirty="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indent="457200" algn="just">
                  <a:spcBef>
                    <a:spcPts val="600"/>
                  </a:spcBef>
                  <a:spcAft>
                    <a:spcPts val="600"/>
                  </a:spcAft>
                  <a:buClr>
                    <a:srgbClr val="071F65"/>
                  </a:buClr>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取值，可以得到替代弹性不同类型的生产函数。</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CES</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生产函数进行了一番改造，得到了超越对数生产函数。</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m:rPr>
                        <m:sty m:val="p"/>
                      </m:rPr>
                      <a:rPr lang="en-US" altLang="zh-CN" sz="2000">
                        <a:latin typeface="Cambria Math" panose="02040503050406030204" pitchFamily="18" charset="0"/>
                      </a:rPr>
                      <m:t>ln</m:t>
                    </m:r>
                    <m:r>
                      <a:rPr lang="en-US" altLang="zh-CN" sz="2000">
                        <a:latin typeface="Cambria Math" panose="02040503050406030204" pitchFamily="18" charset="0"/>
                      </a:rPr>
                      <m:t>𝑦</m:t>
                    </m:r>
                    <m:r>
                      <a:rPr lang="en-US" altLang="zh-CN" sz="2000">
                        <a:latin typeface="Cambria Math" panose="02040503050406030204" pitchFamily="18" charset="0"/>
                      </a:rPr>
                      <m:t>=</m:t>
                    </m:r>
                    <m:r>
                      <m:rPr>
                        <m:sty m:val="p"/>
                      </m:rPr>
                      <a:rPr lang="en-US" altLang="zh-CN" sz="2000">
                        <a:latin typeface="Cambria Math" panose="02040503050406030204" pitchFamily="18" charset="0"/>
                      </a:rPr>
                      <m:t>ln</m:t>
                    </m:r>
                    <m:r>
                      <a:rPr lang="en-US" altLang="zh-CN" sz="2000">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r>
                          <a:rPr lang="zh-CN" altLang="zh-CN" sz="2000" i="1">
                            <a:latin typeface="Cambria Math" panose="02040503050406030204" pitchFamily="18" charset="0"/>
                          </a:rPr>
                          <m:t> </m:t>
                        </m:r>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m:t>
                                </m:r>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e>
                              <m:sup>
                                <m:r>
                                  <a:rPr lang="en-US" altLang="zh-CN" sz="2000">
                                    <a:latin typeface="Cambria Math" panose="02040503050406030204" pitchFamily="18" charset="0"/>
                                  </a:rPr>
                                  <m:t>2</m:t>
                                </m:r>
                              </m:sup>
                            </m:sSup>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r>
                              <a:rPr lang="en-US" altLang="zh-CN" sz="2000">
                                <a:latin typeface="Cambria Math" panose="02040503050406030204" pitchFamily="18" charset="0"/>
                              </a:rPr>
                              <m:t>&lt;</m:t>
                            </m:r>
                            <m:r>
                              <a:rPr lang="en-US" altLang="zh-CN" sz="2000">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𝑗</m:t>
                            </m:r>
                          </m:sub>
                        </m:sSub>
                        <m:r>
                          <a:rPr lang="en-US" altLang="zh-CN" sz="2000">
                            <a:latin typeface="Cambria Math" panose="02040503050406030204" pitchFamily="18" charset="0"/>
                          </a:rPr>
                          <m:t>𝑎</m:t>
                        </m:r>
                      </m:e>
                      <m:sub>
                        <m:r>
                          <a:rPr lang="en-US" altLang="zh-CN" sz="2000">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𝑗</m:t>
                        </m:r>
                      </m:sub>
                    </m:sSub>
                  </m:oMath>
                </a14:m>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lgn="just">
                  <a:spcBef>
                    <a:spcPts val="1200"/>
                  </a:spcBef>
                  <a:spcAft>
                    <a:spcPts val="1200"/>
                  </a:spcAft>
                  <a:buClr>
                    <a:srgbClr val="071F65"/>
                  </a:buClr>
                  <a:tabLst>
                    <a:tab pos="0" algn="l"/>
                    <a:tab pos="4320000" algn="ctr"/>
                    <a:tab pos="8640000" algn="r"/>
                  </a:tabLst>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92596" y="1048409"/>
                <a:ext cx="9051403" cy="4904548"/>
              </a:xfrm>
              <a:prstGeom prst="rect">
                <a:avLst/>
              </a:prstGeom>
              <a:blipFill>
                <a:blip r:embed="rId3"/>
                <a:stretch>
                  <a:fillRect l="-673" t="-745" r="-741"/>
                </a:stretch>
              </a:blipFill>
            </p:spPr>
            <p:txBody>
              <a:bodyPr/>
              <a:lstStyle/>
              <a:p>
                <a:r>
                  <a:rPr lang="zh-CN" altLang="en-US">
                    <a:noFill/>
                  </a:rPr>
                  <a:t> </a:t>
                </a:r>
              </a:p>
            </p:txBody>
          </p:sp>
        </mc:Fallback>
      </mc:AlternateContent>
      <p:sp>
        <p:nvSpPr>
          <p:cNvPr id="2" name="灯片编号占位符 1"/>
          <p:cNvSpPr>
            <a:spLocks noGrp="1"/>
          </p:cNvSpPr>
          <p:nvPr>
            <p:ph type="sldNum" sz="quarter" idx="4"/>
          </p:nvPr>
        </p:nvSpPr>
        <p:spPr/>
        <p:txBody>
          <a:bodyPr/>
          <a:lstStyle/>
          <a:p>
            <a:r>
              <a:rPr lang="en-US" altLang="zh-CN" dirty="0" smtClean="0"/>
              <a:t>7/21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9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04. </a:t>
            </a:r>
            <a:r>
              <a:rPr lang="zh-CN" altLang="en-US" sz="3500" b="1" dirty="0" smtClean="0">
                <a:solidFill>
                  <a:schemeClr val="bg1"/>
                </a:solidFill>
                <a:latin typeface="微软雅黑" panose="020B0503020204020204" pitchFamily="34" charset="-122"/>
                <a:ea typeface="微软雅黑" panose="020B0503020204020204" pitchFamily="34" charset="-122"/>
              </a:rPr>
              <a:t>研究内容与结果</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80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6093976"/>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方案</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考虑到样本信息的稳定性，本研究选取的农户数据来自于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2011-2015</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年全国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农村固定</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观察点的数据，种植制度和粮食播种面积数据分别来自于中科院资源环境数据中心和国家统计局。</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种植制度与农作物</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的选择</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hlinkClick r:id="rId3" action="ppaction://hlinksldjump"/>
                  </a:rPr>
                  <a:t>一年一熟和一年两熟的种植制度。</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两熟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小麦、两熟玉米和一熟玉米。</a:t>
                </a:r>
                <a:endParaRPr lang="en-US" altLang="zh-CN" sz="2000" i="1" dirty="0"/>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）规模变量引入形式构建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将</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面积变量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以对数</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线性的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形式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引入，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得到包含农地经营规模变量的农业生产函数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线性组合能够模拟非对称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的曲线关系，规模弹性更加灵活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latinLnBrk="1">
                  <a:spcBef>
                    <a:spcPts val="1200"/>
                  </a:spcBef>
                  <a:spcAft>
                    <a:spcPts val="1200"/>
                  </a:spcAft>
                  <a:tabLst>
                    <a:tab pos="0" algn="l"/>
                    <a:tab pos="4320000" algn="ctr"/>
                    <a:tab pos="8640000" algn="r"/>
                  </a:tabLst>
                </a:pPr>
                <a:r>
                  <a:rPr lang="en-US" altLang="zh-CN" sz="2000" i="1" dirty="0" smtClean="0">
                    <a:latin typeface="Cambria Math" panose="02040503050406030204" pitchFamily="18" charset="0"/>
                  </a:rPr>
                  <a:t>		</a:t>
                </a:r>
                <a14:m>
                  <m:oMath xmlns:m="http://schemas.openxmlformats.org/officeDocument/2006/math">
                    <m:r>
                      <m:rPr>
                        <m:sty m:val="p"/>
                      </m:rPr>
                      <a:rPr lang="en-US" altLang="zh-CN" sz="2000" i="1">
                        <a:latin typeface="Cambria Math" panose="02040503050406030204" pitchFamily="18" charset="0"/>
                      </a:rPr>
                      <m:t>ln</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r>
                      <m:rPr>
                        <m:sty m:val="p"/>
                      </m:rPr>
                      <a:rPr lang="en-US" altLang="zh-CN" sz="2000" i="1" dirty="0">
                        <a:latin typeface="Cambria Math" panose="02040503050406030204" pitchFamily="18" charset="0"/>
                        <a:ea typeface="华文楷体" panose="02010600040101010101" pitchFamily="2" charset="-122"/>
                      </a:rPr>
                      <m:t>f</m:t>
                    </m:r>
                    <m:d>
                      <m:dPr>
                        <m:ctrlPr>
                          <a:rPr lang="en-US" altLang="zh-CN" sz="2000" b="0" i="1" dirty="0" smtClean="0">
                            <a:latin typeface="Cambria Math" panose="02040503050406030204" pitchFamily="18" charset="0"/>
                            <a:ea typeface="华文楷体" panose="02010600040101010101" pitchFamily="2" charset="-122"/>
                          </a:rPr>
                        </m:ctrlPr>
                      </m:dPr>
                      <m:e>
                        <m:r>
                          <a:rPr lang="en-US" altLang="zh-CN" sz="2000" b="0" i="1" dirty="0" smtClean="0">
                            <a:latin typeface="Cambria Math" panose="02040503050406030204" pitchFamily="18" charset="0"/>
                            <a:ea typeface="华文楷体" panose="02010600040101010101" pitchFamily="2" charset="-122"/>
                          </a:rPr>
                          <m:t>𝑥</m:t>
                        </m:r>
                      </m:e>
                    </m:d>
                    <m:r>
                      <a:rPr lang="en-US" altLang="zh-CN" sz="2000" b="0" i="1" dirty="0" smtClean="0">
                        <a:latin typeface="Cambria Math" panose="02040503050406030204" pitchFamily="18" charset="0"/>
                        <a:ea typeface="华文楷体" panose="02010600040101010101" pitchFamily="2" charset="-122"/>
                      </a:rPr>
                      <m:t>+</m:t>
                    </m:r>
                    <m:sSub>
                      <m:sSubPr>
                        <m:ctrlPr>
                          <a:rPr lang="en-US" altLang="zh-CN" sz="2000" b="0" i="1" dirty="0" smtClean="0">
                            <a:latin typeface="Cambria Math" panose="02040503050406030204" pitchFamily="18" charset="0"/>
                            <a:ea typeface="华文楷体" panose="02010600040101010101" pitchFamily="2" charset="-122"/>
                          </a:rPr>
                        </m:ctrlPr>
                      </m:sSubPr>
                      <m:e>
                        <m:r>
                          <a:rPr lang="en-US" altLang="zh-CN" sz="2000" b="0" i="1" dirty="0" smtClean="0">
                            <a:latin typeface="Cambria Math" panose="02040503050406030204" pitchFamily="18" charset="0"/>
                            <a:ea typeface="华文楷体" panose="02010600040101010101" pitchFamily="2" charset="-122"/>
                          </a:rPr>
                          <m:t>𝑢</m:t>
                        </m:r>
                      </m:e>
                      <m:sub>
                        <m:r>
                          <a:rPr lang="en-US" altLang="zh-CN" sz="2000" b="0" i="1" dirty="0" smtClean="0">
                            <a:latin typeface="Cambria Math" panose="02040503050406030204" pitchFamily="18" charset="0"/>
                            <a:ea typeface="华文楷体" panose="02010600040101010101" pitchFamily="2" charset="-122"/>
                          </a:rPr>
                          <m:t>𝑖</m:t>
                        </m:r>
                      </m:sub>
                    </m:sSub>
                  </m:oMath>
                </a14:m>
                <a:r>
                  <a:rPr lang="en-US" altLang="zh-CN" sz="2000" dirty="0">
                    <a:latin typeface="华文楷体" panose="02010600040101010101" pitchFamily="2" charset="-122"/>
                    <a:ea typeface="华文楷体" panose="02010600040101010101" pitchFamily="2" charset="-122"/>
                  </a:rPr>
                  <a:t>			</a:t>
                </a:r>
              </a:p>
              <a:p>
                <a:pPr indent="457200" algn="just" latinLnBrk="1">
                  <a:spcBef>
                    <a:spcPts val="600"/>
                  </a:spcBef>
                  <a:spcAft>
                    <a:spcPts val="1200"/>
                  </a:spcAft>
                  <a:tabLst>
                    <a:tab pos="0" algn="l"/>
                    <a:tab pos="3600000" algn="l"/>
                    <a:tab pos="4320000" algn="l"/>
                    <a:tab pos="8640000" algn="r"/>
                  </a:tabLst>
                </a:pPr>
                <a:endParaRPr lang="en-US" altLang="zh-CN" sz="2000" i="1" dirty="0"/>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6093976"/>
              </a:xfrm>
              <a:prstGeom prst="rect">
                <a:avLst/>
              </a:prstGeom>
              <a:blipFill>
                <a:blip r:embed="rId4"/>
                <a:stretch>
                  <a:fillRect l="-673" t="-600" r="-741"/>
                </a:stretch>
              </a:blipFill>
            </p:spPr>
            <p:txBody>
              <a:bodyPr/>
              <a:lstStyle/>
              <a:p>
                <a:r>
                  <a:rPr lang="zh-CN" altLang="en-US">
                    <a:noFill/>
                  </a:rPr>
                  <a:t> </a:t>
                </a:r>
              </a:p>
            </p:txBody>
          </p:sp>
        </mc:Fallback>
      </mc:AlternateContent>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38957425"/>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hlinkClick r:id="rId5" action="ppaction://hlinksldjump"/>
          </p:cNvPr>
          <p:cNvSpPr txBox="1"/>
          <p:nvPr/>
        </p:nvSpPr>
        <p:spPr>
          <a:xfrm>
            <a:off x="8139515" y="5824997"/>
            <a:ext cx="877163" cy="416909"/>
          </a:xfrm>
          <a:prstGeom prst="rect">
            <a:avLst/>
          </a:prstGeom>
          <a:noFill/>
        </p:spPr>
        <p:txBody>
          <a:bodyPr wrap="none" rtlCol="0">
            <a:spAutoFit/>
          </a:bodyPr>
          <a:lstStyle/>
          <a:p>
            <a:pPr>
              <a:lnSpc>
                <a:spcPct val="130000"/>
              </a:lnSpc>
            </a:pPr>
            <a:r>
              <a:rPr lang="zh-CN" altLang="en-US" sz="1800" dirty="0" smtClean="0">
                <a:latin typeface="Arial" panose="020B0604020202020204" pitchFamily="34" charset="0"/>
                <a:ea typeface="微软雅黑" panose="020B0503020204020204" pitchFamily="34" charset="-122"/>
                <a:hlinkClick r:id="rId6" action="ppaction://hlinksldjump"/>
              </a:rPr>
              <a:t>下一页</a:t>
            </a:r>
            <a:endParaRPr lang="zh-CN" altLang="en-US" sz="1800" dirty="0" smtClean="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4"/>
          </p:nvPr>
        </p:nvSpPr>
        <p:spPr/>
        <p:txBody>
          <a:bodyPr/>
          <a:lstStyle/>
          <a:p>
            <a:r>
              <a:rPr lang="en-US" altLang="zh-CN" dirty="0" smtClean="0"/>
              <a:t>8/21</a:t>
            </a:r>
            <a:endParaRPr lang="zh-CN" altLang="en-US" dirty="0"/>
          </a:p>
        </p:txBody>
      </p:sp>
    </p:spTree>
    <p:extLst>
      <p:ext uri="{BB962C8B-B14F-4D97-AF65-F5344CB8AC3E}">
        <p14:creationId xmlns:p14="http://schemas.microsoft.com/office/powerpoint/2010/main" val="399785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
            <a:ext cx="4556132" cy="3443589"/>
          </a:xfrm>
          <a:prstGeom prst="rect">
            <a:avLst/>
          </a:prstGeom>
        </p:spPr>
      </p:pic>
      <p:pic>
        <p:nvPicPr>
          <p:cNvPr id="3" name="图片 2"/>
          <p:cNvPicPr/>
          <p:nvPr/>
        </p:nvPicPr>
        <p:blipFill rotWithShape="1">
          <a:blip r:embed="rId3"/>
          <a:srcRect l="17240" t="16741" r="21988" b="9040"/>
          <a:stretch/>
        </p:blipFill>
        <p:spPr bwMode="auto">
          <a:xfrm>
            <a:off x="4556132" y="-1"/>
            <a:ext cx="4587868" cy="3443589"/>
          </a:xfrm>
          <a:prstGeom prst="rect">
            <a:avLst/>
          </a:prstGeom>
          <a:ln>
            <a:noFill/>
          </a:ln>
          <a:extLst>
            <a:ext uri="{53640926-AAD7-44D8-BBD7-CCE9431645EC}">
              <a14:shadowObscured xmlns:a14="http://schemas.microsoft.com/office/drawing/2010/main"/>
            </a:ext>
          </a:extLst>
        </p:spPr>
      </p:pic>
      <p:pic>
        <p:nvPicPr>
          <p:cNvPr id="4" name="图片 3"/>
          <p:cNvPicPr/>
          <p:nvPr/>
        </p:nvPicPr>
        <p:blipFill rotWithShape="1">
          <a:blip r:embed="rId4"/>
          <a:srcRect l="16899" t="15904" r="22159" b="9040"/>
          <a:stretch/>
        </p:blipFill>
        <p:spPr bwMode="auto">
          <a:xfrm>
            <a:off x="6770" y="3443589"/>
            <a:ext cx="4495599" cy="3414412"/>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5"/>
          <a:srcRect l="16388" t="16462" r="22158" b="9319"/>
          <a:stretch/>
        </p:blipFill>
        <p:spPr bwMode="auto">
          <a:xfrm>
            <a:off x="4497515" y="3443588"/>
            <a:ext cx="4646485" cy="3414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998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52979785"/>
              </p:ext>
            </p:extLst>
          </p:nvPr>
        </p:nvGraphicFramePr>
        <p:xfrm>
          <a:off x="1053295" y="1076442"/>
          <a:ext cx="7118432" cy="4320003"/>
        </p:xfrm>
        <a:graphic>
          <a:graphicData uri="http://schemas.openxmlformats.org/drawingml/2006/table">
            <a:tbl>
              <a:tblPr firstRow="1" firstCol="1" bandRow="1">
                <a:tableStyleId>{5C22544A-7EE6-4342-B048-85BDC9FD1C3A}</a:tableStyleId>
              </a:tblPr>
              <a:tblGrid>
                <a:gridCol w="1779608">
                  <a:extLst>
                    <a:ext uri="{9D8B030D-6E8A-4147-A177-3AD203B41FA5}">
                      <a16:colId xmlns:a16="http://schemas.microsoft.com/office/drawing/2014/main" val="104923437"/>
                    </a:ext>
                  </a:extLst>
                </a:gridCol>
                <a:gridCol w="1779608">
                  <a:extLst>
                    <a:ext uri="{9D8B030D-6E8A-4147-A177-3AD203B41FA5}">
                      <a16:colId xmlns:a16="http://schemas.microsoft.com/office/drawing/2014/main" val="4140678879"/>
                    </a:ext>
                  </a:extLst>
                </a:gridCol>
                <a:gridCol w="1779608">
                  <a:extLst>
                    <a:ext uri="{9D8B030D-6E8A-4147-A177-3AD203B41FA5}">
                      <a16:colId xmlns:a16="http://schemas.microsoft.com/office/drawing/2014/main" val="4112811575"/>
                    </a:ext>
                  </a:extLst>
                </a:gridCol>
                <a:gridCol w="1779608">
                  <a:extLst>
                    <a:ext uri="{9D8B030D-6E8A-4147-A177-3AD203B41FA5}">
                      <a16:colId xmlns:a16="http://schemas.microsoft.com/office/drawing/2014/main" val="1948164334"/>
                    </a:ext>
                  </a:extLst>
                </a:gridCol>
              </a:tblGrid>
              <a:tr h="420682">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农作物</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一熟区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二熟区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三熟区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980414"/>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玉米</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37.2%</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26.4%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293323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小麦</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34.3%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038647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稻谷</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36.0%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787505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豆类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9.3%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801600"/>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薯类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9765351"/>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油料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6.5%</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746805"/>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棉花</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1894447"/>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麻类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314258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糖料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0.5%</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8.6%</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449419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烟叶</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229802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蔬菜</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27.4%</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941834"/>
                  </a:ext>
                </a:extLst>
              </a:tr>
              <a:tr h="315048">
                <a:tc gridSpan="4">
                  <a:txBody>
                    <a:bodyPr/>
                    <a:lstStyle/>
                    <a:p>
                      <a:pPr algn="just">
                        <a:lnSpc>
                          <a:spcPct val="107000"/>
                        </a:lnSpc>
                        <a:spcAft>
                          <a:spcPts val="0"/>
                        </a:spcAft>
                      </a:pPr>
                      <a:r>
                        <a:rPr lang="zh-CN" sz="16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数据来源：国家统计局。</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9996521"/>
                  </a:ext>
                </a:extLst>
              </a:tr>
            </a:tbl>
          </a:graphicData>
        </a:graphic>
      </p:graphicFrame>
      <p:sp>
        <p:nvSpPr>
          <p:cNvPr id="8" name="文本框 7"/>
          <p:cNvSpPr txBox="1"/>
          <p:nvPr/>
        </p:nvSpPr>
        <p:spPr>
          <a:xfrm>
            <a:off x="2700176" y="599297"/>
            <a:ext cx="3897221" cy="492443"/>
          </a:xfrm>
          <a:prstGeom prst="rect">
            <a:avLst/>
          </a:prstGeom>
          <a:noFill/>
        </p:spPr>
        <p:txBody>
          <a:bodyPr wrap="none" rtlCol="0">
            <a:spAutoFit/>
          </a:bodyPr>
          <a:lstStyle/>
          <a:p>
            <a:pPr>
              <a:lnSpc>
                <a:spcPct val="130000"/>
              </a:lnSpc>
            </a:pPr>
            <a:r>
              <a:rPr lang="en-US" altLang="zh-CN" sz="2000" b="1" dirty="0" smtClean="0">
                <a:latin typeface="+mn-ea"/>
              </a:rPr>
              <a:t>2017</a:t>
            </a:r>
            <a:r>
              <a:rPr lang="zh-CN" altLang="zh-CN" sz="2000" b="1" dirty="0">
                <a:latin typeface="+mn-ea"/>
              </a:rPr>
              <a:t>年不同熟区农作物种植</a:t>
            </a:r>
            <a:r>
              <a:rPr lang="zh-CN" altLang="zh-CN" sz="2000" b="1" dirty="0" smtClean="0">
                <a:latin typeface="+mn-ea"/>
              </a:rPr>
              <a:t>结构</a:t>
            </a:r>
            <a:endParaRPr lang="zh-CN" altLang="en-US" sz="2000" b="1" dirty="0" smtClean="0">
              <a:latin typeface="+mn-ea"/>
            </a:endParaRPr>
          </a:p>
        </p:txBody>
      </p:sp>
      <p:sp>
        <p:nvSpPr>
          <p:cNvPr id="4" name="文本框 3">
            <a:hlinkClick r:id="rId3" action="ppaction://hlinksldjump"/>
          </p:cNvPr>
          <p:cNvSpPr txBox="1"/>
          <p:nvPr/>
        </p:nvSpPr>
        <p:spPr>
          <a:xfrm>
            <a:off x="176132" y="14506"/>
            <a:ext cx="646331" cy="416909"/>
          </a:xfrm>
          <a:prstGeom prst="rect">
            <a:avLst/>
          </a:prstGeom>
          <a:noFill/>
        </p:spPr>
        <p:txBody>
          <a:bodyPr wrap="none" rtlCol="0">
            <a:spAutoFit/>
          </a:bodyPr>
          <a:lstStyle/>
          <a:p>
            <a:pPr>
              <a:lnSpc>
                <a:spcPct val="130000"/>
              </a:lnSpc>
            </a:pPr>
            <a:r>
              <a:rPr lang="zh-CN" altLang="en-US" sz="1800" dirty="0">
                <a:latin typeface="Arial" panose="020B0604020202020204" pitchFamily="34" charset="0"/>
                <a:ea typeface="微软雅黑" panose="020B0503020204020204" pitchFamily="34" charset="-122"/>
                <a:hlinkClick r:id="rId3" action="ppaction://hlinksldjump"/>
              </a:rPr>
              <a:t>返回</a:t>
            </a:r>
            <a:endParaRPr lang="zh-CN" altLang="en-US" sz="18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3396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4478149"/>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（二）不同种植制度粮食的农户投入产出特征</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不同规模农户耕地细碎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化、</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兼业水平和外部环境指标农业</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补贴</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水平</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变量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在显著差异</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。规模</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越大的农户土地分布更加集中，地块平均面积更</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兼</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业水平越低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亩耕地拿到的农业补贴越低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不同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规模间农户的年龄、性别、文化水平、家庭人口结构和农业技术培训情况较为相似。</a:t>
            </a: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不同规模</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、肥料、机械及其他农资</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投入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差异</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。整体规律为劳动力随着规模的扩大显著</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下降。肥料</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和</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机械也</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随着规模的扩大而降低，但降低的速度远远小于劳动力缩减的速度。</a:t>
            </a: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大中小农户生产要素和单产水平显著不同。从农户数据上看，一熟玉米单产与规模呈“倒</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型”关系，两熟玉米和小麦的单产与规模大规模农户太少，但中型规模农户的单产水平均高于小农户。水稻单产与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规模</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呈</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9/21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725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4828245"/>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）水稻、两熟小麦、两熟玉米和单一玉米的实证分析</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）分析框架</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12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面板模型</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ctr" latinLnBrk="1">
                  <a:spcBef>
                    <a:spcPts val="1200"/>
                  </a:spcBef>
                  <a:spcAft>
                    <a:spcPts val="1200"/>
                  </a:spcAft>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ln</m:t>
                      </m:r>
                      <m:r>
                        <a:rPr lang="en-US" altLang="zh-CN" sz="2000" i="1">
                          <a:latin typeface="Cambria Math" panose="02040503050406030204" pitchFamily="18" charset="0"/>
                        </a:rPr>
                        <m:t>𝑦</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oMath>
                  </m:oMathPara>
                </a14:m>
                <a:endParaRPr lang="en-US" altLang="zh-CN" sz="2000" i="1" dirty="0" smtClean="0"/>
              </a:p>
              <a:p>
                <a:pPr algn="ctr" latinLnBrk="1">
                  <a:spcBef>
                    <a:spcPts val="600"/>
                  </a:spcBef>
                  <a:spcAft>
                    <a:spcPts val="1200"/>
                  </a:spcAft>
                </a:pPr>
                <a14:m>
                  <m:oMath xmlns:m="http://schemas.openxmlformats.org/officeDocument/2006/math">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r>
                              <a:rPr lang="en-US" altLang="zh-CN" sz="2000">
                                <a:latin typeface="Cambria Math" panose="02040503050406030204" pitchFamily="18" charset="0"/>
                              </a:rPr>
                              <m:t>&lt;</m:t>
                            </m:r>
                            <m:r>
                              <a:rPr lang="en-US" altLang="zh-CN" sz="2000" i="1">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𝛽</m:t>
                        </m:r>
                      </m:e>
                      <m:sub>
                        <m:r>
                          <a:rPr lang="en-US" altLang="zh-CN" sz="2000" i="1">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γ</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𝑖𝑡</m:t>
                        </m:r>
                      </m:sub>
                    </m:sSub>
                    <m:r>
                      <a:rPr lang="en-US" altLang="zh-CN" sz="2000">
                        <a:latin typeface="Cambria Math" panose="02040503050406030204" pitchFamily="18" charset="0"/>
                      </a:rPr>
                      <m:t> </m:t>
                    </m:r>
                  </m:oMath>
                </a14:m>
                <a:r>
                  <a:rPr lang="en-US" altLang="zh-CN" sz="2000" dirty="0"/>
                  <a:t>	</a:t>
                </a:r>
                <a:endParaRPr lang="en-US" altLang="zh-CN" sz="2000" dirty="0" smtClean="0"/>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相关性、多重共线性和个体效应</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检验</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4828245"/>
              </a:xfrm>
              <a:prstGeom prst="rect">
                <a:avLst/>
              </a:prstGeom>
              <a:blipFill>
                <a:blip r:embed="rId3"/>
                <a:stretch>
                  <a:fillRect l="-673" t="-758"/>
                </a:stretch>
              </a:blipFill>
            </p:spPr>
            <p:txBody>
              <a:bodyPr/>
              <a:lstStyle/>
              <a:p>
                <a:r>
                  <a:rPr lang="zh-CN" altLang="en-US">
                    <a:noFill/>
                  </a:rPr>
                  <a:t> </a:t>
                </a:r>
              </a:p>
            </p:txBody>
          </p:sp>
        </mc:Fallback>
      </mc:AlternateContent>
      <p:grpSp>
        <p:nvGrpSpPr>
          <p:cNvPr id="7" name="组合 6"/>
          <p:cNvGrpSpPr/>
          <p:nvPr/>
        </p:nvGrpSpPr>
        <p:grpSpPr>
          <a:xfrm>
            <a:off x="1919687" y="1786283"/>
            <a:ext cx="5427731" cy="1612007"/>
            <a:chOff x="1712311" y="3689066"/>
            <a:chExt cx="5427731" cy="2522146"/>
          </a:xfrm>
        </p:grpSpPr>
        <p:grpSp>
          <p:nvGrpSpPr>
            <p:cNvPr id="8" name="组合 7"/>
            <p:cNvGrpSpPr/>
            <p:nvPr/>
          </p:nvGrpSpPr>
          <p:grpSpPr>
            <a:xfrm>
              <a:off x="1712311" y="4145413"/>
              <a:ext cx="5427731" cy="1633872"/>
              <a:chOff x="1064128" y="3969677"/>
              <a:chExt cx="5427731" cy="1633872"/>
            </a:xfrm>
          </p:grpSpPr>
          <p:sp>
            <p:nvSpPr>
              <p:cNvPr id="14" name="文本框 13"/>
              <p:cNvSpPr txBox="1"/>
              <p:nvPr/>
            </p:nvSpPr>
            <p:spPr>
              <a:xfrm>
                <a:off x="1064128" y="4491961"/>
                <a:ext cx="1415772"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农地经营规模</a:t>
                </a:r>
              </a:p>
            </p:txBody>
          </p:sp>
          <p:sp>
            <p:nvSpPr>
              <p:cNvPr id="15" name="文本框 14"/>
              <p:cNvSpPr txBox="1"/>
              <p:nvPr/>
            </p:nvSpPr>
            <p:spPr>
              <a:xfrm>
                <a:off x="3326586" y="3969677"/>
                <a:ext cx="1415773" cy="529701"/>
              </a:xfrm>
              <a:prstGeom prst="rect">
                <a:avLst/>
              </a:prstGeom>
              <a:noFill/>
              <a:ln>
                <a:solidFill>
                  <a:schemeClr val="tx1"/>
                </a:solidFill>
              </a:ln>
            </p:spPr>
            <p:txBody>
              <a:bodyPr wrap="none" rtlCol="0">
                <a:spAutoFit/>
              </a:bodyPr>
              <a:lstStyle/>
              <a:p>
                <a:pPr algn="ctr"/>
                <a:r>
                  <a:rPr lang="zh-CN" altLang="en-US" sz="1600" dirty="0" smtClean="0">
                    <a:latin typeface="华文楷体" panose="02010600040101010101" pitchFamily="2" charset="-122"/>
                    <a:ea typeface="华文楷体" panose="02010600040101010101" pitchFamily="2" charset="-122"/>
                  </a:rPr>
                  <a:t>亩均劳动投入</a:t>
                </a:r>
              </a:p>
            </p:txBody>
          </p:sp>
          <p:sp>
            <p:nvSpPr>
              <p:cNvPr id="16" name="文本框 15"/>
              <p:cNvSpPr txBox="1"/>
              <p:nvPr/>
            </p:nvSpPr>
            <p:spPr>
              <a:xfrm>
                <a:off x="5281271" y="4471282"/>
                <a:ext cx="1210588"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土地生产率</a:t>
                </a:r>
              </a:p>
            </p:txBody>
          </p:sp>
          <p:sp>
            <p:nvSpPr>
              <p:cNvPr id="17" name="文本框 16"/>
              <p:cNvSpPr txBox="1"/>
              <p:nvPr/>
            </p:nvSpPr>
            <p:spPr>
              <a:xfrm>
                <a:off x="3326586" y="5073848"/>
                <a:ext cx="1415773" cy="529701"/>
              </a:xfrm>
              <a:prstGeom prst="rect">
                <a:avLst/>
              </a:prstGeom>
              <a:noFill/>
              <a:ln>
                <a:solidFill>
                  <a:schemeClr val="tx1"/>
                </a:solidFill>
              </a:ln>
            </p:spPr>
            <p:txBody>
              <a:bodyPr wrap="none" rtlCol="0">
                <a:spAutoFit/>
              </a:bodyPr>
              <a:lstStyle/>
              <a:p>
                <a:pPr algn="ctr"/>
                <a:r>
                  <a:rPr lang="zh-CN" altLang="en-US" sz="1600" dirty="0" smtClean="0">
                    <a:latin typeface="华文楷体" panose="02010600040101010101" pitchFamily="2" charset="-122"/>
                    <a:ea typeface="华文楷体" panose="02010600040101010101" pitchFamily="2" charset="-122"/>
                  </a:rPr>
                  <a:t>亩均机械投入</a:t>
                </a:r>
              </a:p>
            </p:txBody>
          </p:sp>
          <p:cxnSp>
            <p:nvCxnSpPr>
              <p:cNvPr id="18" name="直接箭头连接符 17"/>
              <p:cNvCxnSpPr>
                <a:stCxn id="14" idx="3"/>
                <a:endCxn id="15" idx="1"/>
              </p:cNvCxnSpPr>
              <p:nvPr/>
            </p:nvCxnSpPr>
            <p:spPr>
              <a:xfrm flipV="1">
                <a:off x="2479900" y="4234528"/>
                <a:ext cx="846686" cy="52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4" idx="3"/>
                <a:endCxn id="17" idx="1"/>
              </p:cNvCxnSpPr>
              <p:nvPr/>
            </p:nvCxnSpPr>
            <p:spPr>
              <a:xfrm>
                <a:off x="2479900" y="4756811"/>
                <a:ext cx="846686" cy="58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4" idx="3"/>
                <a:endCxn id="16" idx="1"/>
              </p:cNvCxnSpPr>
              <p:nvPr/>
            </p:nvCxnSpPr>
            <p:spPr>
              <a:xfrm flipV="1">
                <a:off x="2479900" y="4736132"/>
                <a:ext cx="2801371" cy="2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3"/>
              </p:cNvCxnSpPr>
              <p:nvPr/>
            </p:nvCxnSpPr>
            <p:spPr>
              <a:xfrm>
                <a:off x="4742359" y="4234528"/>
                <a:ext cx="538911" cy="353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7" idx="3"/>
              </p:cNvCxnSpPr>
              <p:nvPr/>
            </p:nvCxnSpPr>
            <p:spPr>
              <a:xfrm flipV="1">
                <a:off x="4742359" y="4783635"/>
                <a:ext cx="538911" cy="555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 name="文本框 8"/>
            <p:cNvSpPr txBox="1"/>
            <p:nvPr/>
          </p:nvSpPr>
          <p:spPr>
            <a:xfrm>
              <a:off x="4474907" y="3689066"/>
              <a:ext cx="389850" cy="529702"/>
            </a:xfrm>
            <a:prstGeom prst="rect">
              <a:avLst/>
            </a:prstGeom>
            <a:noFill/>
          </p:spPr>
          <p:txBody>
            <a:bodyPr wrap="none" rtlCol="0">
              <a:spAutoFit/>
            </a:bodyPr>
            <a:lstStyle/>
            <a:p>
              <a:r>
                <a:rPr lang="zh-CN" altLang="en-US" sz="1600" dirty="0" smtClean="0">
                  <a:solidFill>
                    <a:srgbClr val="FF0000"/>
                  </a:solidFill>
                  <a:latin typeface="Arial" panose="020B0604020202020204" pitchFamily="34" charset="0"/>
                  <a:ea typeface="微软雅黑" panose="020B0503020204020204" pitchFamily="34" charset="-122"/>
                </a:rPr>
                <a:t>②</a:t>
              </a:r>
            </a:p>
          </p:txBody>
        </p:sp>
        <p:sp>
          <p:nvSpPr>
            <p:cNvPr id="12" name="文本框 11"/>
            <p:cNvSpPr txBox="1"/>
            <p:nvPr/>
          </p:nvSpPr>
          <p:spPr>
            <a:xfrm>
              <a:off x="4487730" y="4626095"/>
              <a:ext cx="389850" cy="529702"/>
            </a:xfrm>
            <a:prstGeom prst="rect">
              <a:avLst/>
            </a:prstGeom>
            <a:noFill/>
          </p:spPr>
          <p:txBody>
            <a:bodyPr wrap="none" rtlCol="0">
              <a:spAutoFit/>
            </a:bodyPr>
            <a:lstStyle/>
            <a:p>
              <a:r>
                <a:rPr lang="zh-CN" altLang="en-US" sz="1600" dirty="0" smtClean="0">
                  <a:solidFill>
                    <a:srgbClr val="FF0000"/>
                  </a:solidFill>
                  <a:latin typeface="Arial" panose="020B0604020202020204" pitchFamily="34" charset="0"/>
                  <a:ea typeface="微软雅黑" panose="020B0503020204020204" pitchFamily="34" charset="-122"/>
                </a:rPr>
                <a:t>①</a:t>
              </a:r>
            </a:p>
          </p:txBody>
        </p:sp>
        <p:sp>
          <p:nvSpPr>
            <p:cNvPr id="13" name="文本框 12"/>
            <p:cNvSpPr txBox="1"/>
            <p:nvPr/>
          </p:nvSpPr>
          <p:spPr>
            <a:xfrm>
              <a:off x="4485885" y="5681510"/>
              <a:ext cx="389850" cy="529702"/>
            </a:xfrm>
            <a:prstGeom prst="rect">
              <a:avLst/>
            </a:prstGeom>
            <a:noFill/>
          </p:spPr>
          <p:txBody>
            <a:bodyPr wrap="none" rtlCol="0">
              <a:spAutoFit/>
            </a:bodyPr>
            <a:lstStyle/>
            <a:p>
              <a:r>
                <a:rPr lang="zh-CN" altLang="en-US" sz="1600" dirty="0" smtClean="0">
                  <a:solidFill>
                    <a:srgbClr val="FF0000"/>
                  </a:solidFill>
                  <a:latin typeface="Arial" panose="020B0604020202020204" pitchFamily="34" charset="0"/>
                  <a:ea typeface="微软雅黑" panose="020B0503020204020204" pitchFamily="34" charset="-122"/>
                </a:rPr>
                <a:t>③</a:t>
              </a:r>
            </a:p>
          </p:txBody>
        </p:sp>
      </p:grpSp>
      <p:sp>
        <p:nvSpPr>
          <p:cNvPr id="2" name="灯片编号占位符 1"/>
          <p:cNvSpPr>
            <a:spLocks noGrp="1"/>
          </p:cNvSpPr>
          <p:nvPr>
            <p:ph type="sldNum" sz="quarter" idx="4"/>
          </p:nvPr>
        </p:nvSpPr>
        <p:spPr/>
        <p:txBody>
          <a:bodyPr/>
          <a:lstStyle/>
          <a:p>
            <a:r>
              <a:rPr lang="en-US" altLang="zh-CN" dirty="0" smtClean="0"/>
              <a:t>10/21</a:t>
            </a:r>
            <a:endParaRPr lang="zh-CN" altLang="en-US" dirty="0"/>
          </a:p>
        </p:txBody>
      </p:sp>
      <p:sp>
        <p:nvSpPr>
          <p:cNvPr id="23" name="矩形 22"/>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24" name="表格 23"/>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25" name="流程图: 合并 24"/>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32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聚类稳健标准误的固定效应模型的估计结果</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711318145"/>
              </p:ext>
            </p:extLst>
          </p:nvPr>
        </p:nvGraphicFramePr>
        <p:xfrm>
          <a:off x="715700" y="2110565"/>
          <a:ext cx="7805196" cy="4079240"/>
        </p:xfrm>
        <a:graphic>
          <a:graphicData uri="http://schemas.openxmlformats.org/drawingml/2006/table">
            <a:tbl>
              <a:tblPr firstRow="1" bandRow="1">
                <a:tableStyleId>{5C22544A-7EE6-4342-B048-85BDC9FD1C3A}</a:tableStyleId>
              </a:tblPr>
              <a:tblGrid>
                <a:gridCol w="867244">
                  <a:extLst>
                    <a:ext uri="{9D8B030D-6E8A-4147-A177-3AD203B41FA5}">
                      <a16:colId xmlns:a16="http://schemas.microsoft.com/office/drawing/2014/main" val="2528480932"/>
                    </a:ext>
                  </a:extLst>
                </a:gridCol>
                <a:gridCol w="867244">
                  <a:extLst>
                    <a:ext uri="{9D8B030D-6E8A-4147-A177-3AD203B41FA5}">
                      <a16:colId xmlns:a16="http://schemas.microsoft.com/office/drawing/2014/main" val="1617275306"/>
                    </a:ext>
                  </a:extLst>
                </a:gridCol>
                <a:gridCol w="867244">
                  <a:extLst>
                    <a:ext uri="{9D8B030D-6E8A-4147-A177-3AD203B41FA5}">
                      <a16:colId xmlns:a16="http://schemas.microsoft.com/office/drawing/2014/main" val="352453581"/>
                    </a:ext>
                  </a:extLst>
                </a:gridCol>
                <a:gridCol w="867244">
                  <a:extLst>
                    <a:ext uri="{9D8B030D-6E8A-4147-A177-3AD203B41FA5}">
                      <a16:colId xmlns:a16="http://schemas.microsoft.com/office/drawing/2014/main" val="2989998316"/>
                    </a:ext>
                  </a:extLst>
                </a:gridCol>
                <a:gridCol w="867244">
                  <a:extLst>
                    <a:ext uri="{9D8B030D-6E8A-4147-A177-3AD203B41FA5}">
                      <a16:colId xmlns:a16="http://schemas.microsoft.com/office/drawing/2014/main" val="3101900358"/>
                    </a:ext>
                  </a:extLst>
                </a:gridCol>
                <a:gridCol w="867244">
                  <a:extLst>
                    <a:ext uri="{9D8B030D-6E8A-4147-A177-3AD203B41FA5}">
                      <a16:colId xmlns:a16="http://schemas.microsoft.com/office/drawing/2014/main" val="912070763"/>
                    </a:ext>
                  </a:extLst>
                </a:gridCol>
                <a:gridCol w="867244">
                  <a:extLst>
                    <a:ext uri="{9D8B030D-6E8A-4147-A177-3AD203B41FA5}">
                      <a16:colId xmlns:a16="http://schemas.microsoft.com/office/drawing/2014/main" val="1220163282"/>
                    </a:ext>
                  </a:extLst>
                </a:gridCol>
                <a:gridCol w="867244">
                  <a:extLst>
                    <a:ext uri="{9D8B030D-6E8A-4147-A177-3AD203B41FA5}">
                      <a16:colId xmlns:a16="http://schemas.microsoft.com/office/drawing/2014/main" val="3428326527"/>
                    </a:ext>
                  </a:extLst>
                </a:gridCol>
                <a:gridCol w="867244">
                  <a:extLst>
                    <a:ext uri="{9D8B030D-6E8A-4147-A177-3AD203B41FA5}">
                      <a16:colId xmlns:a16="http://schemas.microsoft.com/office/drawing/2014/main" val="1059676330"/>
                    </a:ext>
                  </a:extLst>
                </a:gridCol>
              </a:tblGrid>
              <a:tr h="370840">
                <a:tc>
                  <a:txBody>
                    <a:bodyPr/>
                    <a:lstStyle/>
                    <a:p>
                      <a:pPr algn="ctr" fontAlgn="ctr"/>
                      <a:r>
                        <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变量</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两熟小麦</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两熟玉米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一熟玉米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1413148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lnland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68775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6682817"/>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train</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92466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health</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0.006*</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6397148"/>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plots</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38450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job</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4451005"/>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_cons</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6.761***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4.981***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(0.546)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5.881***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5.006***</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(0.393)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403511"/>
                  </a:ext>
                </a:extLst>
              </a:tr>
              <a:tr h="370840">
                <a:tc>
                  <a:txBody>
                    <a:bodyPr/>
                    <a:lstStyle/>
                    <a:p>
                      <a:pPr algn="just" fontAlgn="ctr"/>
                      <a:r>
                        <a:rPr lang="zh-CN" altLang="en-US"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规模弹性</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-0.038</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723891808"/>
                  </a:ext>
                </a:extLst>
              </a:tr>
              <a:tr h="370840">
                <a:tc>
                  <a:txBody>
                    <a:bodyPr/>
                    <a:lstStyle/>
                    <a:p>
                      <a:pPr algn="just"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样本数量</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N=9790，n=3132</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N=9275，n=2794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N=9713，n=3123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N=17859，n=5294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2585377614"/>
                  </a:ext>
                </a:extLst>
              </a:tr>
              <a:tr h="370840">
                <a:tc gridSpan="9">
                  <a:txBody>
                    <a:bodyPr/>
                    <a:lstStyle/>
                    <a:p>
                      <a:pPr algn="l"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说明：***、**和*分别表示1%、5%和10%的显著性水平。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14495"/>
                  </a:ext>
                </a:extLst>
              </a:tr>
            </a:tbl>
          </a:graphicData>
        </a:graphic>
      </p:graphicFrame>
      <p:sp>
        <p:nvSpPr>
          <p:cNvPr id="2" name="灯片编号占位符 1"/>
          <p:cNvSpPr>
            <a:spLocks noGrp="1"/>
          </p:cNvSpPr>
          <p:nvPr>
            <p:ph type="sldNum" sz="quarter" idx="4"/>
          </p:nvPr>
        </p:nvSpPr>
        <p:spPr/>
        <p:txBody>
          <a:bodyPr/>
          <a:lstStyle/>
          <a:p>
            <a:r>
              <a:rPr lang="en-US" altLang="zh-CN" dirty="0" smtClean="0"/>
              <a:t>11/21</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32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noEditPoints="1"/>
          </p:cNvSpPr>
          <p:nvPr/>
        </p:nvSpPr>
        <p:spPr bwMode="auto">
          <a:xfrm>
            <a:off x="3394822" y="2504973"/>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071F65"/>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4" name="文本框 3"/>
          <p:cNvSpPr txBox="1"/>
          <p:nvPr/>
        </p:nvSpPr>
        <p:spPr>
          <a:xfrm>
            <a:off x="4079559" y="2788836"/>
            <a:ext cx="1031051" cy="600164"/>
          </a:xfrm>
          <a:prstGeom prst="rect">
            <a:avLst/>
          </a:prstGeom>
          <a:noFill/>
        </p:spPr>
        <p:txBody>
          <a:bodyPr wrap="none" rtlCol="0">
            <a:spAutoFit/>
          </a:bodyPr>
          <a:lstStyle/>
          <a:p>
            <a:r>
              <a:rPr lang="zh-CN" altLang="en-US" sz="3300" dirty="0">
                <a:solidFill>
                  <a:schemeClr val="bg1">
                    <a:lumMod val="95000"/>
                  </a:schemeClr>
                </a:solidFill>
                <a:latin typeface="微软雅黑" panose="020B0503020204020204" pitchFamily="34" charset="-122"/>
                <a:ea typeface="微软雅黑" panose="020B0503020204020204" pitchFamily="34" charset="-122"/>
              </a:rPr>
              <a:t>目录</a:t>
            </a:r>
          </a:p>
        </p:txBody>
      </p:sp>
      <p:sp>
        <p:nvSpPr>
          <p:cNvPr id="5" name="椭圆 4"/>
          <p:cNvSpPr/>
          <p:nvPr/>
        </p:nvSpPr>
        <p:spPr>
          <a:xfrm>
            <a:off x="3005826" y="1862826"/>
            <a:ext cx="3132348" cy="3132348"/>
          </a:xfrm>
          <a:prstGeom prst="ellipse">
            <a:avLst/>
          </a:prstGeom>
          <a:noFill/>
          <a:ln w="25400">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p>
        </p:txBody>
      </p:sp>
      <p:grpSp>
        <p:nvGrpSpPr>
          <p:cNvPr id="6" name="组合 5"/>
          <p:cNvGrpSpPr/>
          <p:nvPr/>
        </p:nvGrpSpPr>
        <p:grpSpPr>
          <a:xfrm>
            <a:off x="235810" y="1995285"/>
            <a:ext cx="2430270" cy="479860"/>
            <a:chOff x="1343472" y="2420888"/>
            <a:chExt cx="3240360" cy="639812"/>
          </a:xfrm>
        </p:grpSpPr>
        <p:sp>
          <p:nvSpPr>
            <p:cNvPr id="7" name="矩形 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8" name="文本框 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01</a:t>
              </a:r>
              <a:endParaRPr lang="zh-CN" altLang="en-US" sz="2100" dirty="0">
                <a:solidFill>
                  <a:schemeClr val="bg1">
                    <a:lumMod val="95000"/>
                  </a:schemeClr>
                </a:solidFill>
                <a:latin typeface="+mn-ea"/>
                <a:cs typeface="Times New Roman" panose="02020603050405020304" pitchFamily="18" charset="0"/>
              </a:endParaRPr>
            </a:p>
          </p:txBody>
        </p:sp>
        <p:sp>
          <p:nvSpPr>
            <p:cNvPr id="9" name="矩形 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0" name="文本框 9"/>
            <p:cNvSpPr txBox="1"/>
            <p:nvPr/>
          </p:nvSpPr>
          <p:spPr>
            <a:xfrm>
              <a:off x="1912259" y="2448380"/>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问题的提出</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214039" y="3108348"/>
            <a:ext cx="2430270" cy="479860"/>
            <a:chOff x="1343472" y="2420888"/>
            <a:chExt cx="3240360" cy="639812"/>
          </a:xfrm>
        </p:grpSpPr>
        <p:sp>
          <p:nvSpPr>
            <p:cNvPr id="12" name="矩形 1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3" name="文本框 12"/>
            <p:cNvSpPr txBox="1"/>
            <p:nvPr/>
          </p:nvSpPr>
          <p:spPr>
            <a:xfrm>
              <a:off x="1346259" y="2463800"/>
              <a:ext cx="828907"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02</a:t>
              </a:r>
              <a:endParaRPr lang="zh-CN" altLang="en-US" sz="2100" dirty="0">
                <a:solidFill>
                  <a:schemeClr val="bg1">
                    <a:lumMod val="95000"/>
                  </a:schemeClr>
                </a:solidFill>
                <a:latin typeface="+mn-ea"/>
                <a:cs typeface="Times New Roman" panose="02020603050405020304" pitchFamily="18" charset="0"/>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5" name="文本框 14"/>
            <p:cNvSpPr txBox="1"/>
            <p:nvPr/>
          </p:nvSpPr>
          <p:spPr>
            <a:xfrm>
              <a:off x="1905023" y="2443385"/>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文献评述</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组合 15"/>
          <p:cNvGrpSpPr/>
          <p:nvPr/>
        </p:nvGrpSpPr>
        <p:grpSpPr>
          <a:xfrm>
            <a:off x="203154" y="4285366"/>
            <a:ext cx="3132749" cy="479860"/>
            <a:chOff x="1343472" y="2420888"/>
            <a:chExt cx="4176998" cy="639812"/>
          </a:xfrm>
        </p:grpSpPr>
        <p:sp>
          <p:nvSpPr>
            <p:cNvPr id="17" name="矩形 1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8" name="文本框 1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03</a:t>
              </a:r>
              <a:endParaRPr lang="zh-CN" altLang="en-US" sz="2100" dirty="0">
                <a:solidFill>
                  <a:schemeClr val="bg1">
                    <a:lumMod val="95000"/>
                  </a:schemeClr>
                </a:solidFill>
                <a:latin typeface="+mn-ea"/>
                <a:cs typeface="Times New Roman" panose="02020603050405020304" pitchFamily="18" charset="0"/>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0" name="文本框 19"/>
            <p:cNvSpPr txBox="1"/>
            <p:nvPr/>
          </p:nvSpPr>
          <p:spPr>
            <a:xfrm>
              <a:off x="1900281" y="2436308"/>
              <a:ext cx="362018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研究方法与技术路线</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6516867" y="2001990"/>
            <a:ext cx="2494736" cy="482680"/>
            <a:chOff x="1343472" y="2417128"/>
            <a:chExt cx="3326314" cy="643572"/>
          </a:xfrm>
        </p:grpSpPr>
        <p:sp>
          <p:nvSpPr>
            <p:cNvPr id="22" name="矩形 2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3" name="文本框 22"/>
            <p:cNvSpPr txBox="1"/>
            <p:nvPr/>
          </p:nvSpPr>
          <p:spPr>
            <a:xfrm>
              <a:off x="1346259" y="2463800"/>
              <a:ext cx="897381"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04</a:t>
              </a:r>
              <a:endParaRPr lang="zh-CN" altLang="en-US" sz="2100" dirty="0">
                <a:solidFill>
                  <a:schemeClr val="bg1">
                    <a:lumMod val="95000"/>
                  </a:schemeClr>
                </a:solidFill>
                <a:latin typeface="+mn-ea"/>
                <a:cs typeface="Times New Roman" panose="02020603050405020304" pitchFamily="18" charset="0"/>
              </a:endParaRPr>
            </a:p>
          </p:txBody>
        </p:sp>
        <p:sp>
          <p:nvSpPr>
            <p:cNvPr id="24" name="矩形 2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5" name="文本框 24"/>
            <p:cNvSpPr txBox="1"/>
            <p:nvPr/>
          </p:nvSpPr>
          <p:spPr>
            <a:xfrm>
              <a:off x="1900336" y="2417128"/>
              <a:ext cx="2769450"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研究内容与结果</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 name="组合 25"/>
          <p:cNvGrpSpPr/>
          <p:nvPr/>
        </p:nvGrpSpPr>
        <p:grpSpPr>
          <a:xfrm>
            <a:off x="6518957" y="3097462"/>
            <a:ext cx="2625044" cy="479860"/>
            <a:chOff x="1332580" y="2420888"/>
            <a:chExt cx="3251252" cy="639812"/>
          </a:xfrm>
        </p:grpSpPr>
        <p:sp>
          <p:nvSpPr>
            <p:cNvPr id="27" name="矩形 2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8" name="文本框 27"/>
            <p:cNvSpPr txBox="1"/>
            <p:nvPr/>
          </p:nvSpPr>
          <p:spPr>
            <a:xfrm>
              <a:off x="1332580" y="2446304"/>
              <a:ext cx="882868"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05</a:t>
              </a:r>
              <a:endParaRPr lang="zh-CN" altLang="en-US" sz="2100" dirty="0">
                <a:solidFill>
                  <a:schemeClr val="bg1">
                    <a:lumMod val="95000"/>
                  </a:schemeClr>
                </a:solidFill>
                <a:latin typeface="+mn-ea"/>
                <a:cs typeface="Times New Roman" panose="02020603050405020304" pitchFamily="18" charset="0"/>
              </a:endParaRPr>
            </a:p>
          </p:txBody>
        </p:sp>
        <p:sp>
          <p:nvSpPr>
            <p:cNvPr id="29" name="矩形 2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0" name="文本框 29"/>
            <p:cNvSpPr txBox="1"/>
            <p:nvPr/>
          </p:nvSpPr>
          <p:spPr>
            <a:xfrm>
              <a:off x="1880896" y="2433596"/>
              <a:ext cx="266792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研究结论与建议</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1" name="组合 30"/>
          <p:cNvGrpSpPr/>
          <p:nvPr/>
        </p:nvGrpSpPr>
        <p:grpSpPr>
          <a:xfrm>
            <a:off x="6527752" y="4284006"/>
            <a:ext cx="2430270" cy="479860"/>
            <a:chOff x="1343472" y="2420888"/>
            <a:chExt cx="3240360" cy="639812"/>
          </a:xfrm>
        </p:grpSpPr>
        <p:sp>
          <p:nvSpPr>
            <p:cNvPr id="32" name="矩形 3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3" name="文本框 32"/>
            <p:cNvSpPr txBox="1"/>
            <p:nvPr/>
          </p:nvSpPr>
          <p:spPr>
            <a:xfrm>
              <a:off x="1346257" y="2463800"/>
              <a:ext cx="755329"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06</a:t>
              </a:r>
              <a:endParaRPr lang="zh-CN" altLang="en-US" sz="2100" dirty="0">
                <a:solidFill>
                  <a:schemeClr val="bg1">
                    <a:lumMod val="95000"/>
                  </a:schemeClr>
                </a:solidFill>
                <a:latin typeface="+mn-ea"/>
                <a:cs typeface="Times New Roman" panose="02020603050405020304" pitchFamily="18" charset="0"/>
              </a:endParaRPr>
            </a:p>
          </p:txBody>
        </p:sp>
        <p:sp>
          <p:nvSpPr>
            <p:cNvPr id="34" name="矩形 3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5" name="文本框 34"/>
            <p:cNvSpPr txBox="1"/>
            <p:nvPr/>
          </p:nvSpPr>
          <p:spPr>
            <a:xfrm>
              <a:off x="1919536" y="2445481"/>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创新与不足</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4256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3507" y="158512"/>
            <a:ext cx="4376978" cy="2962274"/>
          </a:xfrm>
          <a:prstGeom prst="rect">
            <a:avLst/>
          </a:prstGeom>
        </p:spPr>
      </p:pic>
      <p:pic>
        <p:nvPicPr>
          <p:cNvPr id="5" name="图片 4"/>
          <p:cNvPicPr>
            <a:picLocks noChangeAspect="1"/>
          </p:cNvPicPr>
          <p:nvPr/>
        </p:nvPicPr>
        <p:blipFill>
          <a:blip r:embed="rId4"/>
          <a:stretch>
            <a:fillRect/>
          </a:stretch>
        </p:blipFill>
        <p:spPr>
          <a:xfrm>
            <a:off x="4593528" y="153631"/>
            <a:ext cx="4362207" cy="2962273"/>
          </a:xfrm>
          <a:prstGeom prst="rect">
            <a:avLst/>
          </a:prstGeom>
        </p:spPr>
      </p:pic>
      <p:pic>
        <p:nvPicPr>
          <p:cNvPr id="7" name="图片 6"/>
          <p:cNvPicPr>
            <a:picLocks noChangeAspect="1"/>
          </p:cNvPicPr>
          <p:nvPr/>
        </p:nvPicPr>
        <p:blipFill>
          <a:blip r:embed="rId5"/>
          <a:stretch>
            <a:fillRect/>
          </a:stretch>
        </p:blipFill>
        <p:spPr>
          <a:xfrm>
            <a:off x="231321" y="3165703"/>
            <a:ext cx="4362207" cy="3100665"/>
          </a:xfrm>
          <a:prstGeom prst="rect">
            <a:avLst/>
          </a:prstGeom>
        </p:spPr>
      </p:pic>
      <p:pic>
        <p:nvPicPr>
          <p:cNvPr id="13" name="图片 12"/>
          <p:cNvPicPr>
            <a:picLocks noChangeAspect="1"/>
          </p:cNvPicPr>
          <p:nvPr/>
        </p:nvPicPr>
        <p:blipFill>
          <a:blip r:embed="rId6"/>
          <a:stretch>
            <a:fillRect/>
          </a:stretch>
        </p:blipFill>
        <p:spPr>
          <a:xfrm>
            <a:off x="4599615" y="3115904"/>
            <a:ext cx="4504989" cy="3196835"/>
          </a:xfrm>
          <a:prstGeom prst="rect">
            <a:avLst/>
          </a:prstGeom>
        </p:spPr>
      </p:pic>
      <p:sp>
        <p:nvSpPr>
          <p:cNvPr id="14" name="文本框 13"/>
          <p:cNvSpPr txBox="1"/>
          <p:nvPr/>
        </p:nvSpPr>
        <p:spPr>
          <a:xfrm>
            <a:off x="1942372" y="2229867"/>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水稻</a:t>
            </a:r>
          </a:p>
        </p:txBody>
      </p:sp>
      <p:sp>
        <p:nvSpPr>
          <p:cNvPr id="16" name="文本框 15"/>
          <p:cNvSpPr txBox="1"/>
          <p:nvPr/>
        </p:nvSpPr>
        <p:spPr>
          <a:xfrm>
            <a:off x="6774631" y="3390860"/>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一熟玉米</a:t>
            </a:r>
          </a:p>
        </p:txBody>
      </p:sp>
      <p:sp>
        <p:nvSpPr>
          <p:cNvPr id="17" name="文本框 16"/>
          <p:cNvSpPr txBox="1"/>
          <p:nvPr/>
        </p:nvSpPr>
        <p:spPr>
          <a:xfrm>
            <a:off x="1756150" y="3390860"/>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两熟玉米</a:t>
            </a:r>
          </a:p>
        </p:txBody>
      </p:sp>
      <p:sp>
        <p:nvSpPr>
          <p:cNvPr id="18" name="文本框 17"/>
          <p:cNvSpPr txBox="1"/>
          <p:nvPr/>
        </p:nvSpPr>
        <p:spPr>
          <a:xfrm>
            <a:off x="6541429" y="2229867"/>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两熟小麦</a:t>
            </a:r>
          </a:p>
        </p:txBody>
      </p:sp>
      <p:sp>
        <p:nvSpPr>
          <p:cNvPr id="11" name="文本框 10"/>
          <p:cNvSpPr txBox="1"/>
          <p:nvPr/>
        </p:nvSpPr>
        <p:spPr>
          <a:xfrm>
            <a:off x="2894277" y="6311285"/>
            <a:ext cx="3647152"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a:t>
            </a:r>
            <a:r>
              <a:rPr lang="zh-CN" altLang="en-US" sz="1800" b="1" dirty="0" smtClean="0">
                <a:solidFill>
                  <a:srgbClr val="FF0000"/>
                </a:solidFill>
                <a:latin typeface="华文楷体" panose="02010600040101010101" pitchFamily="2" charset="-122"/>
                <a:ea typeface="华文楷体" panose="02010600040101010101" pitchFamily="2" charset="-122"/>
              </a:rPr>
              <a:t>粮食生产率</a:t>
            </a:r>
            <a:r>
              <a:rPr lang="zh-CN" altLang="en-US" sz="1800" b="1" dirty="0" smtClean="0">
                <a:latin typeface="华文楷体" panose="02010600040101010101" pitchFamily="2" charset="-122"/>
                <a:ea typeface="华文楷体" panose="02010600040101010101" pitchFamily="2" charset="-122"/>
              </a:rPr>
              <a:t>变化规律</a:t>
            </a:r>
          </a:p>
        </p:txBody>
      </p:sp>
      <p:sp>
        <p:nvSpPr>
          <p:cNvPr id="2" name="灯片编号占位符 1"/>
          <p:cNvSpPr>
            <a:spLocks noGrp="1"/>
          </p:cNvSpPr>
          <p:nvPr>
            <p:ph type="sldNum" sz="quarter" idx="4"/>
          </p:nvPr>
        </p:nvSpPr>
        <p:spPr/>
        <p:txBody>
          <a:bodyPr/>
          <a:lstStyle/>
          <a:p>
            <a:r>
              <a:rPr lang="en-US" altLang="zh-CN" dirty="0" smtClean="0"/>
              <a:t>12/21</a:t>
            </a:r>
            <a:endParaRPr lang="zh-CN" altLang="en-US" dirty="0"/>
          </a:p>
        </p:txBody>
      </p:sp>
    </p:spTree>
    <p:extLst>
      <p:ext uri="{BB962C8B-B14F-4D97-AF65-F5344CB8AC3E}">
        <p14:creationId xmlns:p14="http://schemas.microsoft.com/office/powerpoint/2010/main" val="567564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779873" y="4167936"/>
            <a:ext cx="3810613" cy="2286368"/>
          </a:xfrm>
          <a:prstGeom prst="rect">
            <a:avLst/>
          </a:prstGeom>
        </p:spPr>
      </p:pic>
      <p:pic>
        <p:nvPicPr>
          <p:cNvPr id="9" name="图片 8"/>
          <p:cNvPicPr>
            <a:picLocks noChangeAspect="1"/>
          </p:cNvPicPr>
          <p:nvPr/>
        </p:nvPicPr>
        <p:blipFill>
          <a:blip r:embed="rId4"/>
          <a:stretch>
            <a:fillRect/>
          </a:stretch>
        </p:blipFill>
        <p:spPr>
          <a:xfrm>
            <a:off x="4590483" y="1882741"/>
            <a:ext cx="3810613" cy="2286368"/>
          </a:xfrm>
          <a:prstGeom prst="rect">
            <a:avLst/>
          </a:prstGeom>
        </p:spPr>
      </p:pic>
      <p:pic>
        <p:nvPicPr>
          <p:cNvPr id="12" name="图片 11"/>
          <p:cNvPicPr>
            <a:picLocks noChangeAspect="1"/>
          </p:cNvPicPr>
          <p:nvPr/>
        </p:nvPicPr>
        <p:blipFill>
          <a:blip r:embed="rId5"/>
          <a:stretch>
            <a:fillRect/>
          </a:stretch>
        </p:blipFill>
        <p:spPr>
          <a:xfrm>
            <a:off x="779873" y="1882741"/>
            <a:ext cx="3810613" cy="2286368"/>
          </a:xfrm>
          <a:prstGeom prst="rect">
            <a:avLst/>
          </a:prstGeom>
        </p:spPr>
      </p:pic>
      <p:pic>
        <p:nvPicPr>
          <p:cNvPr id="13" name="图片 12"/>
          <p:cNvPicPr>
            <a:picLocks noChangeAspect="1"/>
          </p:cNvPicPr>
          <p:nvPr/>
        </p:nvPicPr>
        <p:blipFill>
          <a:blip r:embed="rId6"/>
          <a:stretch>
            <a:fillRect/>
          </a:stretch>
        </p:blipFill>
        <p:spPr>
          <a:xfrm>
            <a:off x="4590484" y="4167936"/>
            <a:ext cx="3810613" cy="2286368"/>
          </a:xfrm>
          <a:prstGeom prst="rect">
            <a:avLst/>
          </a:prstGeom>
        </p:spPr>
      </p:pic>
      <p:sp>
        <p:nvSpPr>
          <p:cNvPr id="14" name="文本框 13"/>
          <p:cNvSpPr txBox="1"/>
          <p:nvPr/>
        </p:nvSpPr>
        <p:spPr>
          <a:xfrm>
            <a:off x="3079471" y="6349917"/>
            <a:ext cx="3416320" cy="452432"/>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不同种植制度粮食</a:t>
            </a:r>
            <a:r>
              <a:rPr lang="zh-CN" altLang="en-US" sz="1800" b="1" dirty="0" smtClean="0">
                <a:solidFill>
                  <a:srgbClr val="FF0000"/>
                </a:solidFill>
                <a:latin typeface="华文楷体" panose="02010600040101010101" pitchFamily="2" charset="-122"/>
                <a:ea typeface="华文楷体" panose="02010600040101010101" pitchFamily="2" charset="-122"/>
              </a:rPr>
              <a:t>亩均劳动</a:t>
            </a:r>
            <a:r>
              <a:rPr lang="zh-CN" altLang="en-US" sz="1800" b="1" dirty="0" smtClean="0">
                <a:latin typeface="华文楷体" panose="02010600040101010101" pitchFamily="2" charset="-122"/>
                <a:ea typeface="华文楷体" panose="02010600040101010101" pitchFamily="2" charset="-122"/>
              </a:rPr>
              <a:t>投入</a:t>
            </a:r>
          </a:p>
        </p:txBody>
      </p:sp>
      <p:sp>
        <p:nvSpPr>
          <p:cNvPr id="2" name="灯片编号占位符 1"/>
          <p:cNvSpPr>
            <a:spLocks noGrp="1"/>
          </p:cNvSpPr>
          <p:nvPr>
            <p:ph type="sldNum" sz="quarter" idx="4"/>
          </p:nvPr>
        </p:nvSpPr>
        <p:spPr/>
        <p:txBody>
          <a:bodyPr/>
          <a:lstStyle/>
          <a:p>
            <a:r>
              <a:rPr lang="en-US" altLang="zh-CN" dirty="0" smtClean="0"/>
              <a:t>11</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766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p:cNvSpPr txBox="1"/>
          <p:nvPr/>
        </p:nvSpPr>
        <p:spPr>
          <a:xfrm>
            <a:off x="3079471" y="6349917"/>
            <a:ext cx="3416320"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不同种植制度粮食</a:t>
            </a:r>
            <a:r>
              <a:rPr lang="zh-CN" altLang="en-US" sz="1800" b="1" dirty="0" smtClean="0">
                <a:solidFill>
                  <a:srgbClr val="FF0000"/>
                </a:solidFill>
                <a:latin typeface="华文楷体" panose="02010600040101010101" pitchFamily="2" charset="-122"/>
                <a:ea typeface="华文楷体" panose="02010600040101010101" pitchFamily="2" charset="-122"/>
              </a:rPr>
              <a:t>亩均化肥</a:t>
            </a:r>
            <a:r>
              <a:rPr lang="zh-CN" altLang="en-US" sz="1800" b="1" dirty="0" smtClean="0">
                <a:latin typeface="华文楷体" panose="02010600040101010101" pitchFamily="2" charset="-122"/>
                <a:ea typeface="华文楷体" panose="02010600040101010101" pitchFamily="2" charset="-122"/>
              </a:rPr>
              <a:t>投入</a:t>
            </a:r>
          </a:p>
        </p:txBody>
      </p:sp>
      <p:pic>
        <p:nvPicPr>
          <p:cNvPr id="15" name="图片 14"/>
          <p:cNvPicPr>
            <a:picLocks noChangeAspect="1"/>
          </p:cNvPicPr>
          <p:nvPr/>
        </p:nvPicPr>
        <p:blipFill>
          <a:blip r:embed="rId3"/>
          <a:stretch>
            <a:fillRect/>
          </a:stretch>
        </p:blipFill>
        <p:spPr>
          <a:xfrm>
            <a:off x="910360" y="1915487"/>
            <a:ext cx="3755060" cy="2253036"/>
          </a:xfrm>
          <a:prstGeom prst="rect">
            <a:avLst/>
          </a:prstGeom>
        </p:spPr>
      </p:pic>
      <p:pic>
        <p:nvPicPr>
          <p:cNvPr id="16" name="图片 15"/>
          <p:cNvPicPr>
            <a:picLocks noChangeAspect="1"/>
          </p:cNvPicPr>
          <p:nvPr/>
        </p:nvPicPr>
        <p:blipFill>
          <a:blip r:embed="rId4"/>
          <a:stretch>
            <a:fillRect/>
          </a:stretch>
        </p:blipFill>
        <p:spPr>
          <a:xfrm>
            <a:off x="4665420" y="1915486"/>
            <a:ext cx="3755060" cy="2253036"/>
          </a:xfrm>
          <a:prstGeom prst="rect">
            <a:avLst/>
          </a:prstGeom>
        </p:spPr>
      </p:pic>
      <p:pic>
        <p:nvPicPr>
          <p:cNvPr id="17" name="图片 16"/>
          <p:cNvPicPr>
            <a:picLocks noChangeAspect="1"/>
          </p:cNvPicPr>
          <p:nvPr/>
        </p:nvPicPr>
        <p:blipFill>
          <a:blip r:embed="rId5"/>
          <a:stretch>
            <a:fillRect/>
          </a:stretch>
        </p:blipFill>
        <p:spPr>
          <a:xfrm>
            <a:off x="910360" y="4168523"/>
            <a:ext cx="3755060" cy="2253036"/>
          </a:xfrm>
          <a:prstGeom prst="rect">
            <a:avLst/>
          </a:prstGeom>
        </p:spPr>
      </p:pic>
      <p:pic>
        <p:nvPicPr>
          <p:cNvPr id="18" name="图片 17"/>
          <p:cNvPicPr>
            <a:picLocks noChangeAspect="1"/>
          </p:cNvPicPr>
          <p:nvPr/>
        </p:nvPicPr>
        <p:blipFill>
          <a:blip r:embed="rId6"/>
          <a:stretch>
            <a:fillRect/>
          </a:stretch>
        </p:blipFill>
        <p:spPr>
          <a:xfrm>
            <a:off x="4665420" y="4168523"/>
            <a:ext cx="3755060" cy="2253036"/>
          </a:xfrm>
          <a:prstGeom prst="rect">
            <a:avLst/>
          </a:prstGeom>
        </p:spPr>
      </p:pic>
      <p:sp>
        <p:nvSpPr>
          <p:cNvPr id="2" name="灯片编号占位符 1"/>
          <p:cNvSpPr>
            <a:spLocks noGrp="1"/>
          </p:cNvSpPr>
          <p:nvPr>
            <p:ph type="sldNum" sz="quarter" idx="4"/>
          </p:nvPr>
        </p:nvSpPr>
        <p:spPr/>
        <p:txBody>
          <a:bodyPr/>
          <a:lstStyle/>
          <a:p>
            <a:r>
              <a:rPr lang="en-US" altLang="zh-CN" dirty="0" smtClean="0"/>
              <a:t>15/21</a:t>
            </a:r>
            <a:endParaRPr lang="zh-CN" altLang="en-US" dirty="0"/>
          </a:p>
        </p:txBody>
      </p:sp>
      <p:sp>
        <p:nvSpPr>
          <p:cNvPr id="12" name="矩形 11"/>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9" name="流程图: 合并 1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4255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p:cNvSpPr txBox="1"/>
          <p:nvPr/>
        </p:nvSpPr>
        <p:spPr>
          <a:xfrm>
            <a:off x="3079471" y="6349917"/>
            <a:ext cx="3416320"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不同种植制度粮食</a:t>
            </a:r>
            <a:r>
              <a:rPr lang="zh-CN" altLang="en-US" sz="1800" b="1" dirty="0" smtClean="0">
                <a:solidFill>
                  <a:srgbClr val="FF0000"/>
                </a:solidFill>
                <a:latin typeface="华文楷体" panose="02010600040101010101" pitchFamily="2" charset="-122"/>
                <a:ea typeface="华文楷体" panose="02010600040101010101" pitchFamily="2" charset="-122"/>
              </a:rPr>
              <a:t>亩均化肥</a:t>
            </a:r>
            <a:r>
              <a:rPr lang="zh-CN" altLang="en-US" sz="1800" b="1" dirty="0" smtClean="0">
                <a:latin typeface="华文楷体" panose="02010600040101010101" pitchFamily="2" charset="-122"/>
                <a:ea typeface="华文楷体" panose="02010600040101010101" pitchFamily="2" charset="-122"/>
              </a:rPr>
              <a:t>投入</a:t>
            </a:r>
          </a:p>
        </p:txBody>
      </p:sp>
      <p:pic>
        <p:nvPicPr>
          <p:cNvPr id="12" name="图片 11"/>
          <p:cNvPicPr>
            <a:picLocks noChangeAspect="1"/>
          </p:cNvPicPr>
          <p:nvPr/>
        </p:nvPicPr>
        <p:blipFill>
          <a:blip r:embed="rId3"/>
          <a:stretch>
            <a:fillRect/>
          </a:stretch>
        </p:blipFill>
        <p:spPr>
          <a:xfrm>
            <a:off x="1169043" y="1974212"/>
            <a:ext cx="3646421" cy="2187853"/>
          </a:xfrm>
          <a:prstGeom prst="rect">
            <a:avLst/>
          </a:prstGeom>
        </p:spPr>
      </p:pic>
      <p:pic>
        <p:nvPicPr>
          <p:cNvPr id="13" name="图片 12"/>
          <p:cNvPicPr>
            <a:picLocks noChangeAspect="1"/>
          </p:cNvPicPr>
          <p:nvPr/>
        </p:nvPicPr>
        <p:blipFill>
          <a:blip r:embed="rId4"/>
          <a:stretch>
            <a:fillRect/>
          </a:stretch>
        </p:blipFill>
        <p:spPr>
          <a:xfrm>
            <a:off x="4815463" y="1974212"/>
            <a:ext cx="3646421" cy="2187853"/>
          </a:xfrm>
          <a:prstGeom prst="rect">
            <a:avLst/>
          </a:prstGeom>
        </p:spPr>
      </p:pic>
      <p:pic>
        <p:nvPicPr>
          <p:cNvPr id="19" name="图片 18"/>
          <p:cNvPicPr>
            <a:picLocks noChangeAspect="1"/>
          </p:cNvPicPr>
          <p:nvPr/>
        </p:nvPicPr>
        <p:blipFill>
          <a:blip r:embed="rId5"/>
          <a:stretch>
            <a:fillRect/>
          </a:stretch>
        </p:blipFill>
        <p:spPr>
          <a:xfrm>
            <a:off x="1169043" y="4162065"/>
            <a:ext cx="3646421" cy="2187853"/>
          </a:xfrm>
          <a:prstGeom prst="rect">
            <a:avLst/>
          </a:prstGeom>
        </p:spPr>
      </p:pic>
      <p:pic>
        <p:nvPicPr>
          <p:cNvPr id="20" name="图片 19"/>
          <p:cNvPicPr>
            <a:picLocks noChangeAspect="1"/>
          </p:cNvPicPr>
          <p:nvPr/>
        </p:nvPicPr>
        <p:blipFill>
          <a:blip r:embed="rId6"/>
          <a:stretch>
            <a:fillRect/>
          </a:stretch>
        </p:blipFill>
        <p:spPr>
          <a:xfrm>
            <a:off x="4815464" y="4162064"/>
            <a:ext cx="3646421" cy="2187853"/>
          </a:xfrm>
          <a:prstGeom prst="rect">
            <a:avLst/>
          </a:prstGeom>
        </p:spPr>
      </p:pic>
      <p:sp>
        <p:nvSpPr>
          <p:cNvPr id="2" name="灯片编号占位符 1"/>
          <p:cNvSpPr>
            <a:spLocks noGrp="1"/>
          </p:cNvSpPr>
          <p:nvPr>
            <p:ph type="sldNum" sz="quarter" idx="4"/>
          </p:nvPr>
        </p:nvSpPr>
        <p:spPr/>
        <p:txBody>
          <a:bodyPr/>
          <a:lstStyle/>
          <a:p>
            <a:r>
              <a:rPr lang="en-US" altLang="zh-CN" dirty="0" smtClean="0"/>
              <a:t>16/21</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2904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）生产要素不同规模产出弹性计算</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631650360"/>
              </p:ext>
            </p:extLst>
          </p:nvPr>
        </p:nvGraphicFramePr>
        <p:xfrm>
          <a:off x="522000" y="2122669"/>
          <a:ext cx="8100000" cy="37084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961372101"/>
                    </a:ext>
                  </a:extLst>
                </a:gridCol>
                <a:gridCol w="900000">
                  <a:extLst>
                    <a:ext uri="{9D8B030D-6E8A-4147-A177-3AD203B41FA5}">
                      <a16:colId xmlns:a16="http://schemas.microsoft.com/office/drawing/2014/main" val="1320837168"/>
                    </a:ext>
                  </a:extLst>
                </a:gridCol>
                <a:gridCol w="900000">
                  <a:extLst>
                    <a:ext uri="{9D8B030D-6E8A-4147-A177-3AD203B41FA5}">
                      <a16:colId xmlns:a16="http://schemas.microsoft.com/office/drawing/2014/main" val="1872058265"/>
                    </a:ext>
                  </a:extLst>
                </a:gridCol>
                <a:gridCol w="900000">
                  <a:extLst>
                    <a:ext uri="{9D8B030D-6E8A-4147-A177-3AD203B41FA5}">
                      <a16:colId xmlns:a16="http://schemas.microsoft.com/office/drawing/2014/main" val="4226400500"/>
                    </a:ext>
                  </a:extLst>
                </a:gridCol>
                <a:gridCol w="900000">
                  <a:extLst>
                    <a:ext uri="{9D8B030D-6E8A-4147-A177-3AD203B41FA5}">
                      <a16:colId xmlns:a16="http://schemas.microsoft.com/office/drawing/2014/main" val="827882423"/>
                    </a:ext>
                  </a:extLst>
                </a:gridCol>
                <a:gridCol w="900000">
                  <a:extLst>
                    <a:ext uri="{9D8B030D-6E8A-4147-A177-3AD203B41FA5}">
                      <a16:colId xmlns:a16="http://schemas.microsoft.com/office/drawing/2014/main" val="1649272740"/>
                    </a:ext>
                  </a:extLst>
                </a:gridCol>
                <a:gridCol w="900000">
                  <a:extLst>
                    <a:ext uri="{9D8B030D-6E8A-4147-A177-3AD203B41FA5}">
                      <a16:colId xmlns:a16="http://schemas.microsoft.com/office/drawing/2014/main" val="1768502336"/>
                    </a:ext>
                  </a:extLst>
                </a:gridCol>
                <a:gridCol w="900000">
                  <a:extLst>
                    <a:ext uri="{9D8B030D-6E8A-4147-A177-3AD203B41FA5}">
                      <a16:colId xmlns:a16="http://schemas.microsoft.com/office/drawing/2014/main" val="1765845716"/>
                    </a:ext>
                  </a:extLst>
                </a:gridCol>
                <a:gridCol w="900000">
                  <a:extLst>
                    <a:ext uri="{9D8B030D-6E8A-4147-A177-3AD203B41FA5}">
                      <a16:colId xmlns:a16="http://schemas.microsoft.com/office/drawing/2014/main" val="3105182915"/>
                    </a:ext>
                  </a:extLst>
                </a:gridCol>
              </a:tblGrid>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两熟小麦</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0086954"/>
                  </a:ext>
                </a:extLst>
              </a:tr>
              <a:tr h="370840">
                <a:tc>
                  <a:txBody>
                    <a:bodyPr/>
                    <a:lstStyle/>
                    <a:p>
                      <a:pPr algn="ctr" fontAlgn="b"/>
                      <a:endPar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013447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67460668"/>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0.043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158717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1198584"/>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两熟玉米</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一熟玉米</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58491641"/>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39320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-0.018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993051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0.094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0.054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0.048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919018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0.028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3464752"/>
                  </a:ext>
                </a:extLst>
              </a:tr>
            </a:tbl>
          </a:graphicData>
        </a:graphic>
      </p:graphicFrame>
      <p:sp>
        <p:nvSpPr>
          <p:cNvPr id="2" name="灯片编号占位符 1"/>
          <p:cNvSpPr>
            <a:spLocks noGrp="1"/>
          </p:cNvSpPr>
          <p:nvPr>
            <p:ph type="sldNum" sz="quarter" idx="4"/>
          </p:nvPr>
        </p:nvSpPr>
        <p:spPr/>
        <p:txBody>
          <a:bodyPr/>
          <a:lstStyle/>
          <a:p>
            <a:r>
              <a:rPr lang="en-US" altLang="zh-CN" dirty="0" smtClean="0"/>
              <a:t>13/21</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93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447814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（四）模型结果及含义</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熟小麦和水稻土地生产率与规模变量呈显著负向关系，结果符合预期。一熟玉米土地生产率与规模变量关系不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显著，两</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熟玉米土地生产率与规模变量呈显著的正向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产出弹性随着规模扩大而降低，机械产出弹性随着规模扩大而提高</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。两熟小麦劳动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，其余劳动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产出弹性为正</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弹性均大于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按机械弹性由大到小排序为两熟玉米、一熟玉米、两熟小麦和一熟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）生产</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要素与规模变量有显著</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关系。亩</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均投工量和亩均肥料使用量随着规模扩大而下降，亩均机械投入量随着规模的扩大呈现先增加后下降的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趋势。</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和农业技能培训变量显著为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正。耕地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细碎化变量对单产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造成</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影响随当地机械化水平不同，机械化程度高的地方为正向不显著，机械化程度较低的地方产生</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显著的负向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兼业水平对单产的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影响显著为负。</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17/21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87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05. </a:t>
            </a:r>
            <a:r>
              <a:rPr lang="zh-CN" altLang="en-US" sz="3500" b="1" dirty="0">
                <a:solidFill>
                  <a:schemeClr val="bg1"/>
                </a:solidFill>
                <a:latin typeface="微软雅黑" panose="020B0503020204020204" pitchFamily="34" charset="-122"/>
                <a:ea typeface="微软雅黑" panose="020B0503020204020204" pitchFamily="34" charset="-122"/>
              </a:rPr>
              <a:t>研究</a:t>
            </a:r>
            <a:r>
              <a:rPr lang="zh-CN" altLang="en-US" sz="3500" b="1" dirty="0" smtClean="0">
                <a:solidFill>
                  <a:schemeClr val="bg1"/>
                </a:solidFill>
                <a:latin typeface="微软雅黑" panose="020B0503020204020204" pitchFamily="34" charset="-122"/>
                <a:ea typeface="微软雅黑" panose="020B0503020204020204" pitchFamily="34" charset="-122"/>
              </a:rPr>
              <a:t>结论与建议</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62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7222343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555367"/>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（一）对粮食生产率与规模关系的探讨</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）稻谷</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、小麦和玉米最大的不同点不在于农户家庭禀赋、劳动投入和化肥投入，而在于机械投入水平</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。机械化</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水平高的区域，如小麦和水稻种植区，农机服务或者是针对不同规模的机械都发展的更好，大农户相对于小农户在使用机械上没有更多的优势，导致机械效应小于劳动效应，最终单产下降。</a:t>
            </a: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）小麦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种植过程中存在冗余劳动，农民照顾农作物时非常精细，对单产的贡献高，导致种植规模扩大时小麦的劳动效应大于水稻，所以形成了比水稻更为严重的负向关系</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）综上所述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，当地区机械化水平较高时，扩大耕地规模很大概率上导致单产降低，单产降低的幅度取决于当地劳动力的冗余程度，反之亦反。</a:t>
            </a: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）结合我国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农业生产的现状</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，推测</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未来粮食单产随着规模的扩大略微下降，但下降幅度小。尽管如此</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，增加</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机械投入能带来的显著的增产效应，所以未来仍要不遗余力的坚持农机补贴政策，提高机械化水平，推进农业机械的技术变革。</a:t>
            </a:r>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18/21</a:t>
            </a:r>
            <a:endParaRPr lang="zh-CN" altLang="en-US" dirty="0"/>
          </a:p>
        </p:txBody>
      </p:sp>
    </p:spTree>
    <p:extLst>
      <p:ext uri="{BB962C8B-B14F-4D97-AF65-F5344CB8AC3E}">
        <p14:creationId xmlns:p14="http://schemas.microsoft.com/office/powerpoint/2010/main" val="4236078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008524671"/>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093702"/>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（二）主要结论</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不同规模农户耕地细碎化水平、兼业水平和外部环境指标农业补贴水变量各组间有显著差异。耕地细碎化水平与规模变量呈现正向关系，兼业水平和农业补贴额与规模变量负相关。除此之外，不同规模间农户的年龄、性别、文化水平、家庭人口结构和农业技术培训组间情况相似。</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）发现</a:t>
            </a:r>
            <a:r>
              <a:rPr lang="zh-CN" altLang="en-US" sz="2000" dirty="0">
                <a:latin typeface="华文楷体" panose="02010600040101010101" pitchFamily="2" charset="-122"/>
                <a:ea typeface="华文楷体" panose="02010600040101010101" pitchFamily="2" charset="-122"/>
              </a:rPr>
              <a:t>在规模范围内，</a:t>
            </a:r>
            <a:r>
              <a:rPr lang="zh-CN" altLang="zh-CN" sz="2000" dirty="0">
                <a:latin typeface="华文楷体" panose="02010600040101010101" pitchFamily="2" charset="-122"/>
                <a:ea typeface="华文楷体" panose="02010600040101010101" pitchFamily="2" charset="-122"/>
              </a:rPr>
              <a:t>亩均投工量和亩均肥料投入量与规模变量存在显著的负向关系，亩均机械投入量与规模变量呈“倒</a:t>
            </a:r>
            <a:r>
              <a:rPr lang="en-US" altLang="zh-CN" sz="2000" dirty="0">
                <a:latin typeface="华文楷体" panose="02010600040101010101" pitchFamily="2" charset="-122"/>
                <a:ea typeface="华文楷体" panose="02010600040101010101" pitchFamily="2" charset="-122"/>
              </a:rPr>
              <a:t>U</a:t>
            </a:r>
            <a:r>
              <a:rPr lang="zh-CN" altLang="zh-CN" sz="2000" dirty="0">
                <a:latin typeface="华文楷体" panose="02010600040101010101" pitchFamily="2" charset="-122"/>
                <a:ea typeface="华文楷体" panose="02010600040101010101" pitchFamily="2" charset="-122"/>
              </a:rPr>
              <a:t>型”关系。劳动产出弹性随着农户经营规模的扩大而降低，机械产出弹性随着农户经营规模的扩大而</a:t>
            </a:r>
            <a:r>
              <a:rPr lang="zh-CN" altLang="zh-CN" sz="2000" dirty="0" smtClean="0">
                <a:latin typeface="华文楷体" panose="02010600040101010101" pitchFamily="2" charset="-122"/>
                <a:ea typeface="华文楷体" panose="02010600040101010101" pitchFamily="2" charset="-122"/>
              </a:rPr>
              <a:t>提高</a:t>
            </a:r>
            <a:r>
              <a:rPr lang="zh-CN" altLang="en-US" sz="2000" dirty="0" smtClean="0">
                <a:latin typeface="华文楷体" panose="02010600040101010101" pitchFamily="2" charset="-122"/>
                <a:ea typeface="华文楷体" panose="02010600040101010101" pitchFamily="2" charset="-122"/>
              </a:rPr>
              <a:t>。</a:t>
            </a:r>
            <a:endParaRPr lang="zh-CN" altLang="zh-CN" sz="2000" dirty="0">
              <a:latin typeface="华文楷体" panose="02010600040101010101" pitchFamily="2" charset="-122"/>
              <a:ea typeface="华文楷体" panose="02010600040101010101" pitchFamily="2" charset="-122"/>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）两</a:t>
            </a:r>
            <a:r>
              <a:rPr lang="zh-CN" altLang="en-US" sz="2000" dirty="0">
                <a:latin typeface="华文楷体" panose="02010600040101010101" pitchFamily="2" charset="-122"/>
                <a:ea typeface="华文楷体" panose="02010600040101010101" pitchFamily="2" charset="-122"/>
              </a:rPr>
              <a:t>熟小麦和稻谷土地生产率与规模变量呈显著负向关系</a:t>
            </a:r>
            <a:r>
              <a:rPr lang="zh-CN" altLang="en-US" sz="2000" dirty="0" smtClean="0">
                <a:latin typeface="华文楷体" panose="02010600040101010101" pitchFamily="2" charset="-122"/>
                <a:ea typeface="华文楷体" panose="02010600040101010101" pitchFamily="2" charset="-122"/>
              </a:rPr>
              <a:t>，两</a:t>
            </a:r>
            <a:r>
              <a:rPr lang="zh-CN" altLang="en-US" sz="2000" dirty="0">
                <a:latin typeface="华文楷体" panose="02010600040101010101" pitchFamily="2" charset="-122"/>
                <a:ea typeface="华文楷体" panose="02010600040101010101" pitchFamily="2" charset="-122"/>
              </a:rPr>
              <a:t>熟玉米土地生产率与规模变量呈显著的正向关系，一熟玉米土地生产率与规模变量关系不显著</a:t>
            </a:r>
            <a:r>
              <a:rPr lang="zh-CN" altLang="en-US" sz="2000" dirty="0" smtClean="0">
                <a:latin typeface="华文楷体" panose="02010600040101010101" pitchFamily="2" charset="-122"/>
                <a:ea typeface="华文楷体" panose="02010600040101010101" pitchFamily="2" charset="-122"/>
              </a:rPr>
              <a:t>。单产如何变化受</a:t>
            </a:r>
            <a:r>
              <a:rPr lang="zh-CN" altLang="en-US" sz="2000" dirty="0">
                <a:latin typeface="华文楷体" panose="02010600040101010101" pitchFamily="2" charset="-122"/>
                <a:ea typeface="华文楷体" panose="02010600040101010101" pitchFamily="2" charset="-122"/>
              </a:rPr>
              <a:t>农户所处的要素市场</a:t>
            </a:r>
            <a:r>
              <a:rPr lang="zh-CN" altLang="en-US" sz="2000" dirty="0" smtClean="0">
                <a:latin typeface="华文楷体" panose="02010600040101010101" pitchFamily="2" charset="-122"/>
                <a:ea typeface="华文楷体" panose="02010600040101010101" pitchFamily="2" charset="-122"/>
              </a:rPr>
              <a:t>环境影响，</a:t>
            </a:r>
            <a:r>
              <a:rPr lang="zh-CN" altLang="en-US" sz="2000" dirty="0">
                <a:latin typeface="华文楷体" panose="02010600040101010101" pitchFamily="2" charset="-122"/>
                <a:ea typeface="华文楷体" panose="02010600040101010101" pitchFamily="2" charset="-122"/>
              </a:rPr>
              <a:t>劳动产出弹性和机械产出弹性的联合作用决定了规模与单产最终的</a:t>
            </a:r>
            <a:r>
              <a:rPr lang="zh-CN" altLang="en-US" sz="2000" dirty="0" smtClean="0">
                <a:latin typeface="华文楷体" panose="02010600040101010101" pitchFamily="2" charset="-122"/>
                <a:ea typeface="华文楷体" panose="02010600040101010101" pitchFamily="2" charset="-122"/>
              </a:rPr>
              <a:t>关系。</a:t>
            </a:r>
            <a:endParaRPr lang="en-US" altLang="zh-CN" sz="2000" dirty="0" smtClean="0">
              <a:latin typeface="华文楷体" panose="02010600040101010101" pitchFamily="2" charset="-122"/>
              <a:ea typeface="华文楷体" panose="02010600040101010101" pitchFamily="2" charset="-122"/>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4</a:t>
            </a:r>
            <a:r>
              <a:rPr lang="zh-CN" altLang="zh-CN" sz="2000" dirty="0" smtClean="0">
                <a:latin typeface="华文楷体" panose="02010600040101010101" pitchFamily="2" charset="-122"/>
                <a:ea typeface="华文楷体" panose="02010600040101010101" pitchFamily="2" charset="-122"/>
              </a:rPr>
              <a:t>）文化程度和农业技能培训与单产显著正相关，耕地细碎化</a:t>
            </a:r>
            <a:r>
              <a:rPr lang="zh-CN" altLang="en-US" sz="2000" dirty="0" smtClean="0">
                <a:latin typeface="华文楷体" panose="02010600040101010101" pitchFamily="2" charset="-122"/>
                <a:ea typeface="华文楷体" panose="02010600040101010101" pitchFamily="2" charset="-122"/>
              </a:rPr>
              <a:t>对单产的影响取决于当地机械化水平，</a:t>
            </a:r>
            <a:r>
              <a:rPr lang="zh-CN" altLang="zh-CN" sz="2000" dirty="0" smtClean="0">
                <a:latin typeface="华文楷体" panose="02010600040101010101" pitchFamily="2" charset="-122"/>
                <a:ea typeface="华文楷体" panose="02010600040101010101" pitchFamily="2" charset="-122"/>
              </a:rPr>
              <a:t>兼业水平对单产有显著的负向影响。</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19/21</a:t>
            </a:r>
            <a:endParaRPr lang="zh-CN" altLang="en-US" dirty="0"/>
          </a:p>
        </p:txBody>
      </p:sp>
    </p:spTree>
    <p:extLst>
      <p:ext uri="{BB962C8B-B14F-4D97-AF65-F5344CB8AC3E}">
        <p14:creationId xmlns:p14="http://schemas.microsoft.com/office/powerpoint/2010/main" val="2837091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90640586"/>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（三）政策建议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人力资源培训对单产的提升作用是显见的，线上线下两开花帮助农户最快最有效的掌握农业知识和前沿生产技术，农业生产提质增效。线下可以通过开展农业技能培训活动，邀请专家向农户传递前沿的种植技术。线上可为广大农户搭建农业技术分享的网站，让农户随时随地掌握最新知识。</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进一步落实农机补贴政策的实施，侧重提高玉米耕种收环节的机械化水平，推动小麦和水稻农业机械的技术变革。小麦和水稻耕种收环节的机械化水平远远高于玉米，从农户平均投入水平来看，种植玉米的农户在机械上的花费仅有小麦、水稻农户的一半。小麦和玉米的负向关系一方面是劳动力冗余导致的，另一方面与玉米的机械产出弹性相比，水稻和小麦机械产出弹性较低，导致规模扩大过程中增加亩均机械的投入不能扭转负向关系。</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）推动</a:t>
            </a:r>
            <a:r>
              <a:rPr lang="zh-CN" altLang="zh-CN" sz="2000" dirty="0">
                <a:latin typeface="华文楷体" panose="02010600040101010101" pitchFamily="2" charset="-122"/>
                <a:ea typeface="华文楷体" panose="02010600040101010101" pitchFamily="2" charset="-122"/>
              </a:rPr>
              <a:t>土地确权进度，减少农户流转土地需要办理的手续，让土地流转更加便利，将土地从低效率的大农户</a:t>
            </a:r>
            <a:r>
              <a:rPr lang="zh-CN" altLang="zh-CN" sz="2000" dirty="0" smtClean="0">
                <a:latin typeface="华文楷体" panose="02010600040101010101" pitchFamily="2" charset="-122"/>
                <a:ea typeface="华文楷体" panose="02010600040101010101" pitchFamily="2" charset="-122"/>
              </a:rPr>
              <a:t>处</a:t>
            </a:r>
            <a:r>
              <a:rPr lang="zh-CN" altLang="en-US" sz="2000" dirty="0" smtClean="0">
                <a:latin typeface="华文楷体" panose="02010600040101010101" pitchFamily="2" charset="-122"/>
                <a:ea typeface="华文楷体" panose="02010600040101010101" pitchFamily="2" charset="-122"/>
              </a:rPr>
              <a:t>集中</a:t>
            </a:r>
            <a:r>
              <a:rPr lang="zh-CN" altLang="zh-CN" sz="2000" dirty="0" smtClean="0">
                <a:latin typeface="华文楷体" panose="02010600040101010101" pitchFamily="2" charset="-122"/>
                <a:ea typeface="华文楷体" panose="02010600040101010101" pitchFamily="2" charset="-122"/>
              </a:rPr>
              <a:t>到</a:t>
            </a:r>
            <a:r>
              <a:rPr lang="zh-CN" altLang="zh-CN" sz="2000" dirty="0">
                <a:latin typeface="华文楷体" panose="02010600040101010101" pitchFamily="2" charset="-122"/>
                <a:ea typeface="华文楷体" panose="02010600040101010101" pitchFamily="2" charset="-122"/>
              </a:rPr>
              <a:t>高效率的小农户手中</a:t>
            </a:r>
            <a:r>
              <a:rPr lang="zh-CN"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不仅有利于机械发挥更高的效率，更有利于解决农户农业收入低的问题，解决城乡居民收入差距。</a:t>
            </a:r>
            <a:endParaRPr lang="zh-CN" altLang="zh-CN" sz="2000" dirty="0">
              <a:latin typeface="华文楷体" panose="02010600040101010101" pitchFamily="2" charset="-122"/>
              <a:ea typeface="华文楷体" panose="02010600040101010101" pitchFamily="2" charset="-122"/>
            </a:endParaRPr>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20/21</a:t>
            </a:r>
            <a:endParaRPr lang="zh-CN" altLang="en-US" dirty="0"/>
          </a:p>
        </p:txBody>
      </p:sp>
    </p:spTree>
    <p:extLst>
      <p:ext uri="{BB962C8B-B14F-4D97-AF65-F5344CB8AC3E}">
        <p14:creationId xmlns:p14="http://schemas.microsoft.com/office/powerpoint/2010/main" val="74067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a:solidFill>
                  <a:schemeClr val="bg1"/>
                </a:solidFill>
                <a:latin typeface="+mn-ea"/>
                <a:cs typeface="Times New Roman" panose="02020603050405020304" pitchFamily="18" charset="0"/>
              </a:rPr>
              <a:t>01. </a:t>
            </a:r>
            <a:r>
              <a:rPr lang="zh-CN" altLang="en-US" sz="3500" b="1" dirty="0" smtClean="0">
                <a:solidFill>
                  <a:schemeClr val="bg1"/>
                </a:solidFill>
                <a:latin typeface="+mn-ea"/>
              </a:rPr>
              <a:t>问题</a:t>
            </a:r>
            <a:r>
              <a:rPr lang="zh-CN" altLang="en-US" sz="3500" b="1" dirty="0" smtClean="0">
                <a:solidFill>
                  <a:schemeClr val="bg1"/>
                </a:solidFill>
                <a:latin typeface="微软雅黑" panose="020B0503020204020204" pitchFamily="34" charset="-122"/>
                <a:ea typeface="微软雅黑" panose="020B0503020204020204" pitchFamily="34" charset="-122"/>
              </a:rPr>
              <a:t>的提出</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72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06. </a:t>
            </a:r>
            <a:r>
              <a:rPr lang="zh-CN" altLang="en-US" sz="3500" b="1" dirty="0" smtClean="0">
                <a:solidFill>
                  <a:schemeClr val="bg1"/>
                </a:solidFill>
                <a:latin typeface="微软雅黑" panose="020B0503020204020204" pitchFamily="34" charset="-122"/>
                <a:ea typeface="微软雅黑" panose="020B0503020204020204" pitchFamily="34" charset="-122"/>
              </a:rPr>
              <a:t>创新与不足</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7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0815582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创新与不足</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8258055" y="757126"/>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96" y="1048409"/>
            <a:ext cx="9051403" cy="5401479"/>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（一）研究的创新</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）中国幅员辽阔，气候差异大，农业种植在不同区域有着各自的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特点</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从从种植角度视角探究粮食作物土地生产率与农地经营规模的关系，根据熟制筛选主产区，结合区域下播种面积最广的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农作物为</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研究对象，从源头上剔除了种植制度和种植结构对分析造成的影响。</a:t>
            </a: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）规模变量以对数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线性组合的形式引入，规模弹性更为灵活，更好的拟合农业生产中的非对称关系</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。对数</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线性组合相比</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于对数形式，计算得出的规模弹性更为灵活，相比于二次项形式，对数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线性组合更包容。</a:t>
            </a:r>
          </a:p>
          <a:p>
            <a:pPr algn="just">
              <a:spcBef>
                <a:spcPts val="1200"/>
              </a:spcBef>
              <a:spcAft>
                <a:spcPts val="1200"/>
              </a:spcAft>
              <a:buClr>
                <a:srgbClr val="071F65"/>
              </a:buClr>
            </a:pPr>
            <a:r>
              <a:rPr lang="zh-CN" altLang="en-US" sz="2000" b="1" dirty="0" smtClean="0">
                <a:latin typeface="+mn-ea"/>
                <a:cs typeface="Times New Roman" panose="02020603050405020304" pitchFamily="18" charset="0"/>
              </a:rPr>
              <a:t>（二）研究的不足</a:t>
            </a:r>
            <a:endParaRPr lang="en-US" altLang="zh-CN" sz="2000" b="1" dirty="0" smtClean="0">
              <a:latin typeface="+mn-ea"/>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）筛选稻谷农户样本时，</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由于不同熟区无法</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进一步区分</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，只能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筛选出稻谷主产省份的农户数据进行研究。</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所以</a:t>
            </a:r>
            <a:r>
              <a:rPr lang="zh-CN" altLang="en-US" sz="2000" smtClean="0">
                <a:latin typeface="华文楷体" panose="02010600040101010101" pitchFamily="2" charset="-122"/>
                <a:ea typeface="华文楷体" panose="02010600040101010101" pitchFamily="2" charset="-122"/>
                <a:cs typeface="Times New Roman" panose="02020603050405020304" pitchFamily="18" charset="0"/>
              </a:rPr>
              <a:t>，研究</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中关于稻谷的估计结果可能</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存在偏差</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）本文所使用的样本中，只有稻谷和一熟玉米大于</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亩的样本超过</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户，冬小麦</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夏玉米种植区的农户样本中，大农户非常少，导致目前的研究结果可能对于</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亩以下农户经营更有参考意义。</a:t>
            </a:r>
          </a:p>
        </p:txBody>
      </p:sp>
      <p:sp>
        <p:nvSpPr>
          <p:cNvPr id="2" name="灯片编号占位符 1"/>
          <p:cNvSpPr>
            <a:spLocks noGrp="1"/>
          </p:cNvSpPr>
          <p:nvPr>
            <p:ph type="sldNum" sz="quarter" idx="4"/>
          </p:nvPr>
        </p:nvSpPr>
        <p:spPr/>
        <p:txBody>
          <a:bodyPr/>
          <a:lstStyle/>
          <a:p>
            <a:r>
              <a:rPr lang="en-US" altLang="zh-CN" dirty="0" smtClean="0"/>
              <a:t>21/21</a:t>
            </a:r>
            <a:endParaRPr lang="zh-CN" altLang="en-US" dirty="0"/>
          </a:p>
        </p:txBody>
      </p:sp>
    </p:spTree>
    <p:extLst>
      <p:ext uri="{BB962C8B-B14F-4D97-AF65-F5344CB8AC3E}">
        <p14:creationId xmlns:p14="http://schemas.microsoft.com/office/powerpoint/2010/main" val="103311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2731581"/>
            <a:ext cx="5839485" cy="530915"/>
          </a:xfrm>
          <a:prstGeom prst="rect">
            <a:avLst/>
          </a:prstGeom>
        </p:spPr>
        <p:txBody>
          <a:bodyPr wrap="square" lIns="68580" tIns="34290" rIns="68580" bIns="34290">
            <a:spAutoFit/>
          </a:bodyPr>
          <a:lstStyle/>
          <a:p>
            <a:r>
              <a:rPr lang="zh-CN" altLang="en-US" sz="3000" b="1" dirty="0" smtClean="0">
                <a:solidFill>
                  <a:srgbClr val="071F65"/>
                </a:solidFill>
                <a:latin typeface="+mj-ea"/>
                <a:ea typeface="+mj-ea"/>
              </a:rPr>
              <a:t>汇报完毕 请老师批评指正！</a:t>
            </a:r>
            <a:endParaRPr lang="zh-CN" altLang="en-US" sz="3000" b="1" dirty="0">
              <a:solidFill>
                <a:srgbClr val="071F65"/>
              </a:solidFill>
              <a:latin typeface="+mj-ea"/>
              <a:ea typeface="+mj-ea"/>
            </a:endParaRPr>
          </a:p>
        </p:txBody>
      </p:sp>
      <p:sp>
        <p:nvSpPr>
          <p:cNvPr id="31"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26108" y="1038221"/>
            <a:ext cx="9017891" cy="1015663"/>
          </a:xfrm>
          <a:prstGeom prst="rect">
            <a:avLst/>
          </a:prstGeom>
        </p:spPr>
        <p:txBody>
          <a:bodyPr wrap="square">
            <a:spAutoFit/>
          </a:bodyPr>
          <a:lstStyle/>
          <a:p>
            <a:pPr>
              <a:spcAft>
                <a:spcPts val="1200"/>
              </a:spcAft>
              <a:buClr>
                <a:srgbClr val="071F65"/>
              </a:buClr>
              <a:buFont typeface="Wingdings" panose="05000000000000000000" pitchFamily="2" charset="2"/>
              <a:buChar char="Ø"/>
            </a:pPr>
            <a:r>
              <a:rPr lang="zh-CN" altLang="en-US" sz="2000" b="1" dirty="0" smtClean="0">
                <a:latin typeface="华文楷体" panose="02010600040101010101" pitchFamily="2" charset="-122"/>
                <a:ea typeface="华文楷体" panose="02010600040101010101" pitchFamily="2" charset="-122"/>
              </a:rPr>
              <a:t>产业结构调整带动劳动力转移。</a:t>
            </a:r>
            <a:r>
              <a:rPr lang="zh-CN" altLang="en-US" sz="2000" dirty="0" smtClean="0">
                <a:latin typeface="华文楷体" panose="02010600040101010101" pitchFamily="2" charset="-122"/>
                <a:ea typeface="华文楷体" panose="02010600040101010101" pitchFamily="2" charset="-122"/>
              </a:rPr>
              <a:t>中国</a:t>
            </a:r>
            <a:r>
              <a:rPr lang="zh-CN" altLang="en-US" sz="2000" dirty="0">
                <a:latin typeface="华文楷体" panose="02010600040101010101" pitchFamily="2" charset="-122"/>
                <a:ea typeface="华文楷体" panose="02010600040101010101" pitchFamily="2" charset="-122"/>
              </a:rPr>
              <a:t>经历了四十年的高速发展，</a:t>
            </a:r>
            <a:r>
              <a:rPr lang="zh-CN" altLang="en-US" sz="2000" dirty="0" smtClean="0">
                <a:latin typeface="华文楷体" panose="02010600040101010101" pitchFamily="2" charset="-122"/>
                <a:ea typeface="华文楷体" panose="02010600040101010101" pitchFamily="2" charset="-122"/>
              </a:rPr>
              <a:t>产业结构间劳动报酬的差异带来劳动力在产业间的流动，具体表现为大量</a:t>
            </a:r>
            <a:r>
              <a:rPr lang="zh-CN" altLang="en-US" sz="2000" dirty="0">
                <a:latin typeface="华文楷体" panose="02010600040101010101" pitchFamily="2" charset="-122"/>
                <a:ea typeface="华文楷体" panose="02010600040101010101" pitchFamily="2" charset="-122"/>
              </a:rPr>
              <a:t>农业劳动力</a:t>
            </a:r>
            <a:r>
              <a:rPr lang="zh-CN" altLang="en-US" sz="2000" dirty="0" smtClean="0">
                <a:latin typeface="华文楷体" panose="02010600040101010101" pitchFamily="2" charset="-122"/>
                <a:ea typeface="华文楷体" panose="02010600040101010101" pitchFamily="2" charset="-122"/>
              </a:rPr>
              <a:t>流出至工业和服务业，</a:t>
            </a:r>
            <a:r>
              <a:rPr lang="zh-CN" altLang="en-US" sz="2000" dirty="0">
                <a:latin typeface="华文楷体" panose="02010600040101010101" pitchFamily="2" charset="-122"/>
                <a:ea typeface="华文楷体" panose="02010600040101010101" pitchFamily="2" charset="-122"/>
              </a:rPr>
              <a:t>农村劳动力规模持续降低</a:t>
            </a:r>
            <a:r>
              <a:rPr lang="zh-CN" altLang="en-US" sz="2000" dirty="0" smtClean="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36" name="矩形 35"/>
          <p:cNvSpPr>
            <a:spLocks noChangeArrowheads="1"/>
          </p:cNvSpPr>
          <p:nvPr/>
        </p:nvSpPr>
        <p:spPr bwMode="auto">
          <a:xfrm>
            <a:off x="141364" y="4945807"/>
            <a:ext cx="9017890" cy="784830"/>
          </a:xfrm>
          <a:prstGeom prst="rect">
            <a:avLst/>
          </a:prstGeom>
          <a:extLst/>
        </p:spPr>
        <p:txBody>
          <a:bodyPr wrap="square">
            <a:spAutoFit/>
          </a:bodyPr>
          <a:lstStyle/>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土地生产率与农地经营规模是否具有显著的关系？两者呈现何种的关系？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理论与现实之间的差异是怎么形成的？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7" name="矩形 36"/>
          <p:cNvSpPr/>
          <p:nvPr/>
        </p:nvSpPr>
        <p:spPr>
          <a:xfrm>
            <a:off x="417801" y="4466834"/>
            <a:ext cx="8664961" cy="400110"/>
          </a:xfrm>
          <a:prstGeom prst="rect">
            <a:avLst/>
          </a:prstGeom>
        </p:spPr>
        <p:txBody>
          <a:bodyPr wrap="square">
            <a:spAutoFit/>
          </a:bodyPr>
          <a:lstStyle/>
          <a:p>
            <a:pPr>
              <a:buClr>
                <a:srgbClr val="071F65"/>
              </a:buClr>
            </a:pPr>
            <a:r>
              <a:rPr lang="zh-CN" altLang="en-US" sz="2000" b="1" dirty="0" smtClean="0">
                <a:solidFill>
                  <a:schemeClr val="tx1">
                    <a:lumMod val="85000"/>
                    <a:lumOff val="15000"/>
                  </a:schemeClr>
                </a:solidFill>
                <a:latin typeface="微软雅黑" pitchFamily="34" charset="-122"/>
                <a:ea typeface="微软雅黑" pitchFamily="34" charset="-122"/>
              </a:rPr>
              <a:t>值得关注的问题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2" name="右箭头 1"/>
          <p:cNvSpPr/>
          <p:nvPr/>
        </p:nvSpPr>
        <p:spPr>
          <a:xfrm>
            <a:off x="190981" y="4562376"/>
            <a:ext cx="242076" cy="193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6108" y="2111759"/>
            <a:ext cx="9017892" cy="1015663"/>
          </a:xfrm>
          <a:prstGeom prst="rect">
            <a:avLst/>
          </a:prstGeom>
        </p:spPr>
        <p:txBody>
          <a:bodyPr wrap="square">
            <a:spAutoFit/>
          </a:bodyPr>
          <a:lstStyle/>
          <a:p>
            <a:pPr>
              <a:buClr>
                <a:srgbClr val="071F65"/>
              </a:buClr>
              <a:buFont typeface="Wingdings" panose="05000000000000000000" pitchFamily="2" charset="2"/>
              <a:buChar char="Ø"/>
            </a:pPr>
            <a:r>
              <a:rPr lang="zh-CN" altLang="en-US" sz="2000" b="1" dirty="0" smtClean="0">
                <a:latin typeface="华文楷体" panose="02010600040101010101" pitchFamily="2" charset="-122"/>
                <a:ea typeface="华文楷体" panose="02010600040101010101" pitchFamily="2" charset="-122"/>
              </a:rPr>
              <a:t>农地制度</a:t>
            </a:r>
            <a:r>
              <a:rPr lang="zh-CN" altLang="en-US" sz="2000" b="1" dirty="0">
                <a:latin typeface="华文楷体" panose="02010600040101010101" pitchFamily="2" charset="-122"/>
                <a:ea typeface="华文楷体" panose="02010600040101010101" pitchFamily="2" charset="-122"/>
              </a:rPr>
              <a:t>进一步完善。</a:t>
            </a:r>
            <a:r>
              <a:rPr lang="zh-CN" altLang="en-US" sz="2000" dirty="0">
                <a:latin typeface="华文楷体" panose="02010600040101010101" pitchFamily="2" charset="-122"/>
                <a:ea typeface="华文楷体" panose="02010600040101010101" pitchFamily="2" charset="-122"/>
              </a:rPr>
              <a:t>政府近几年农村的土地制度的深刻改革</a:t>
            </a:r>
            <a:r>
              <a:rPr lang="zh-CN" altLang="en-US" sz="2000" dirty="0" smtClean="0">
                <a:latin typeface="华文楷体" panose="02010600040101010101" pitchFamily="2" charset="-122"/>
                <a:ea typeface="华文楷体" panose="02010600040101010101" pitchFamily="2" charset="-122"/>
              </a:rPr>
              <a:t>，在</a:t>
            </a:r>
            <a:r>
              <a:rPr lang="zh-CN" altLang="en-US" sz="2000" dirty="0">
                <a:latin typeface="华文楷体" panose="02010600040101010101" pitchFamily="2" charset="-122"/>
                <a:ea typeface="华文楷体" panose="02010600040101010101" pitchFamily="2" charset="-122"/>
              </a:rPr>
              <a:t>宅基地和农用地相关政策方面持续发力，鼓励农户合理配置土地资源，激励低效率农户的土地向高效率农户转移，为农村劳动力转向非农行业、农民兼业化提供助力。</a:t>
            </a:r>
          </a:p>
        </p:txBody>
      </p:sp>
      <p:sp>
        <p:nvSpPr>
          <p:cNvPr id="16" name="矩形 15"/>
          <p:cNvSpPr/>
          <p:nvPr/>
        </p:nvSpPr>
        <p:spPr>
          <a:xfrm>
            <a:off x="126109" y="3203599"/>
            <a:ext cx="9017891" cy="1015663"/>
          </a:xfrm>
          <a:prstGeom prst="rect">
            <a:avLst/>
          </a:prstGeom>
        </p:spPr>
        <p:txBody>
          <a:bodyPr wrap="square">
            <a:spAutoFit/>
          </a:bodyPr>
          <a:lstStyle/>
          <a:p>
            <a:pPr>
              <a:buClr>
                <a:srgbClr val="071F65"/>
              </a:buClr>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土地生产率与农地经营规模的关系没有确切的答案。</a:t>
            </a:r>
            <a:r>
              <a:rPr lang="zh-CN" altLang="en-US" sz="2000" dirty="0">
                <a:latin typeface="华文楷体" panose="02010600040101010101" pitchFamily="2" charset="-122"/>
                <a:ea typeface="华文楷体" panose="02010600040101010101" pitchFamily="2" charset="-122"/>
              </a:rPr>
              <a:t>土地生产率与农地经营规模的关系在农经学界的争议由来已久，但多年来始终没有一个令人共同信服的结果，现有研究结果丰富多彩，</a:t>
            </a:r>
            <a:r>
              <a:rPr lang="zh-CN" altLang="en-US" sz="2000" dirty="0" smtClean="0">
                <a:latin typeface="华文楷体" panose="02010600040101010101" pitchFamily="2" charset="-122"/>
                <a:ea typeface="华文楷体" panose="02010600040101010101" pitchFamily="2" charset="-122"/>
              </a:rPr>
              <a:t>认为呈正</a:t>
            </a:r>
            <a:r>
              <a:rPr lang="zh-CN" altLang="en-US" sz="2000" dirty="0">
                <a:latin typeface="华文楷体" panose="02010600040101010101" pitchFamily="2" charset="-122"/>
                <a:ea typeface="华文楷体" panose="02010600040101010101" pitchFamily="2" charset="-122"/>
              </a:rPr>
              <a:t>向、负向以及复合型关系的皆有之。</a:t>
            </a:r>
          </a:p>
        </p:txBody>
      </p:sp>
      <p:sp>
        <p:nvSpPr>
          <p:cNvPr id="10" name="矩形 9"/>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22760769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800" dirty="0" smtClean="0"/>
                        <a:t>问题的提出</a:t>
                      </a:r>
                      <a:endParaRPr lang="zh-CN" altLang="en-US" sz="1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4" name="流程图: 合并 3"/>
          <p:cNvSpPr/>
          <p:nvPr/>
        </p:nvSpPr>
        <p:spPr>
          <a:xfrm>
            <a:off x="402545" y="772347"/>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4"/>
          </p:nvPr>
        </p:nvSpPr>
        <p:spPr/>
        <p:txBody>
          <a:bodyPr/>
          <a:lstStyle/>
          <a:p>
            <a:r>
              <a:rPr lang="en-US" altLang="zh-CN" dirty="0" smtClean="0"/>
              <a:t>1/21</a:t>
            </a:r>
            <a:endParaRPr lang="zh-CN" altLang="en-US" dirty="0"/>
          </a:p>
        </p:txBody>
      </p:sp>
    </p:spTree>
    <p:extLst>
      <p:ext uri="{BB962C8B-B14F-4D97-AF65-F5344CB8AC3E}">
        <p14:creationId xmlns:p14="http://schemas.microsoft.com/office/powerpoint/2010/main" val="361032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smtClean="0">
                <a:solidFill>
                  <a:schemeClr val="bg1"/>
                </a:solidFill>
                <a:latin typeface="+mn-ea"/>
                <a:cs typeface="Times New Roman" panose="02020603050405020304" pitchFamily="18" charset="0"/>
              </a:rPr>
              <a:t>02. </a:t>
            </a:r>
            <a:r>
              <a:rPr lang="zh-CN" altLang="en-US" sz="3500" b="1" dirty="0" smtClean="0">
                <a:solidFill>
                  <a:schemeClr val="bg1"/>
                </a:solidFill>
                <a:latin typeface="微软雅黑" panose="020B0503020204020204" pitchFamily="34" charset="-122"/>
                <a:ea typeface="微软雅黑" panose="020B0503020204020204" pitchFamily="34" charset="-122"/>
              </a:rPr>
              <a:t>文献评述</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770537"/>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（一）土地生产率的影响因素研究</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）自然因素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天气：降水、日照和积温。</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地理状况：地形和土壤质量对农产品造成的实际影响。</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Aft>
                <a:spcPts val="600"/>
              </a:spcAft>
              <a:buClr>
                <a:srgbClr val="071F65"/>
              </a:buClr>
            </a:pP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侯麟科等，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吴</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绍兴等，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；周曙东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；郑旭媛</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）社会因素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生产者特征：年龄、性别、职业、文化程度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、劳动力</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结构、技术培训等。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政府力量：粮食补贴等。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外部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市场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环境：劳动市场、土地市场和信贷市场等。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Aft>
                <a:spcPts val="600"/>
              </a:spcAf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李宁等，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高鸣</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和宋洪远，</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苏小松和何广文，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高原，</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；林本喜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和邓衡山，</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；曾福生和高鸣，</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；黄</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季焜等，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Clr>
                <a:srgbClr val="071F65"/>
              </a:buClr>
              <a:buFont typeface="Arial" panose="020B0604020202020204" pitchFamily="34" charset="0"/>
              <a:buChar char="•"/>
            </a:pP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8147000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2/21</a:t>
            </a:r>
            <a:endParaRPr lang="zh-CN" altLang="en-US" dirty="0"/>
          </a:p>
        </p:txBody>
      </p:sp>
    </p:spTree>
    <p:extLst>
      <p:ext uri="{BB962C8B-B14F-4D97-AF65-F5344CB8AC3E}">
        <p14:creationId xmlns:p14="http://schemas.microsoft.com/office/powerpoint/2010/main" val="226496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5355312"/>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规模</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对土地生产率影响的比较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）运用历史数据进行</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比较</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）实证分析检验土地生产率与规模的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以亩均产量或亩均</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产值代表土地生产率。</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亩均利润衡量土地生产率。</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（张悦和刘文勇，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；范红忠和周启良，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；郭庆海，</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；罗丹等，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Barrett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；李谷成等，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2009</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（三）负向关系可能的解释</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）要素市场不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完善</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）遗漏土壤质量</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变量</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测量误差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jus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Carletto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C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 B.C., F, B.M., Y, H.J.</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Assuncao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J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J</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Braido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L H B . 2007;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Ayal</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Kimhi</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2006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961371972"/>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304970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939814"/>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（四）文献评述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）当前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研究的贡献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全方位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的研究了可能影响农业生产的因素，从自然环境、农户家庭特征、政策力量到市场环境等方面提供了稳定成熟的指标选择</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给出了一套解释方法</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，从</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要素市场不完善、土壤质量遗漏和测量误差</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个维度，诠释土地生产率与规模的正向、负向和复合型的关系。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学者们针对不同的可能导致负向关系的因素提供可行的解决方案。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）当前研究待</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解决的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问题</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学者们多数采用亩均产值或者亩均利润的指标表征土地生产率，不区分种植的作物研究农户家庭整体的投入产出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对关键变量的处理和遗漏不尽人意。产出与规模变量指标的选取未考虑种植结构和种植制度的影响，实证得出的结果可能是有偏的。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15953214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4/21</a:t>
            </a:r>
            <a:endParaRPr lang="zh-CN" altLang="en-US" dirty="0"/>
          </a:p>
        </p:txBody>
      </p:sp>
    </p:spTree>
    <p:extLst>
      <p:ext uri="{BB962C8B-B14F-4D97-AF65-F5344CB8AC3E}">
        <p14:creationId xmlns:p14="http://schemas.microsoft.com/office/powerpoint/2010/main" val="42630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3698371" cy="1169551"/>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03. </a:t>
            </a:r>
            <a:r>
              <a:rPr lang="zh-CN" altLang="en-US" sz="3500" b="1" dirty="0" smtClean="0">
                <a:solidFill>
                  <a:schemeClr val="bg1"/>
                </a:solidFill>
                <a:latin typeface="微软雅黑" panose="020B0503020204020204" pitchFamily="34" charset="-122"/>
                <a:ea typeface="微软雅黑" panose="020B0503020204020204" pitchFamily="34" charset="-122"/>
              </a:rPr>
              <a:t>研究目标与技术路线</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3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9881</TotalTime>
  <Words>3588</Words>
  <Application>Microsoft Office PowerPoint</Application>
  <PresentationFormat>全屏显示(4:3)</PresentationFormat>
  <Paragraphs>503</Paragraphs>
  <Slides>32</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华文楷体</vt:lpstr>
      <vt:lpstr>楷体</vt:lpstr>
      <vt:lpstr>宋体</vt:lpstr>
      <vt:lpstr>微软雅黑</vt:lpstr>
      <vt:lpstr>幼圆</vt:lpstr>
      <vt:lpstr>Arial</vt:lpstr>
      <vt:lpstr>Arial Black</vt:lpstr>
      <vt:lpstr>Calibri</vt:lpstr>
      <vt:lpstr>Cambria Math</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1140</cp:revision>
  <dcterms:created xsi:type="dcterms:W3CDTF">2014-06-03T07:56:23Z</dcterms:created>
  <dcterms:modified xsi:type="dcterms:W3CDTF">2019-03-05T09:16:42Z</dcterms:modified>
</cp:coreProperties>
</file>