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711" r:id="rId1"/>
  </p:sldMasterIdLst>
  <p:notesMasterIdLst>
    <p:notesMasterId r:id="rId17"/>
  </p:notesMasterIdLst>
  <p:handoutMasterIdLst>
    <p:handoutMasterId r:id="rId18"/>
  </p:handoutMasterIdLst>
  <p:sldIdLst>
    <p:sldId id="485" r:id="rId2"/>
    <p:sldId id="501" r:id="rId3"/>
    <p:sldId id="497" r:id="rId4"/>
    <p:sldId id="510" r:id="rId5"/>
    <p:sldId id="424" r:id="rId6"/>
    <p:sldId id="388" r:id="rId7"/>
    <p:sldId id="503" r:id="rId8"/>
    <p:sldId id="504" r:id="rId9"/>
    <p:sldId id="505" r:id="rId10"/>
    <p:sldId id="506" r:id="rId11"/>
    <p:sldId id="507" r:id="rId12"/>
    <p:sldId id="508" r:id="rId13"/>
    <p:sldId id="509" r:id="rId14"/>
    <p:sldId id="502" r:id="rId15"/>
    <p:sldId id="469" r:id="rId16"/>
  </p:sldIdLst>
  <p:sldSz cx="9144000" cy="6858000" type="screen4x3"/>
  <p:notesSz cx="6797675" cy="9929813"/>
  <p:custDataLst>
    <p:tags r:id="rId19"/>
  </p:custDataLst>
  <p:defaultTex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guide id="3" orient="horz" pos="1621">
          <p15:clr>
            <a:srgbClr val="A4A3A4"/>
          </p15:clr>
        </p15:guide>
        <p15:guide id="4" orient="horz" pos="680">
          <p15:clr>
            <a:srgbClr val="A4A3A4"/>
          </p15:clr>
        </p15:guide>
        <p15:guide id="5" orient="horz" pos="2927">
          <p15:clr>
            <a:srgbClr val="A4A3A4"/>
          </p15:clr>
        </p15:guide>
        <p15:guide id="6" pos="2875">
          <p15:clr>
            <a:srgbClr val="A4A3A4"/>
          </p15:clr>
        </p15:guide>
        <p15:guide id="7" pos="373">
          <p15:clr>
            <a:srgbClr val="A4A3A4"/>
          </p15:clr>
        </p15:guide>
        <p15:guide id="8" pos="53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9090"/>
    <a:srgbClr val="071F65"/>
    <a:srgbClr val="F39700"/>
    <a:srgbClr val="454545"/>
    <a:srgbClr val="FF8607"/>
    <a:srgbClr val="282828"/>
    <a:srgbClr val="006CB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71" autoAdjust="0"/>
    <p:restoredTop sz="95572" autoAdjust="0"/>
  </p:normalViewPr>
  <p:slideViewPr>
    <p:cSldViewPr snapToGrid="0" snapToObjects="1">
      <p:cViewPr>
        <p:scale>
          <a:sx n="60" d="100"/>
          <a:sy n="60" d="100"/>
        </p:scale>
        <p:origin x="-1638" y="-168"/>
      </p:cViewPr>
      <p:guideLst>
        <p:guide orient="horz" pos="2880"/>
        <p:guide orient="horz" pos="2161"/>
        <p:guide orient="horz" pos="907"/>
        <p:guide orient="horz" pos="3902"/>
        <p:guide pos="3840"/>
        <p:guide pos="2875"/>
        <p:guide pos="373"/>
        <p:guide pos="53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962"/>
    </p:cViewPr>
  </p:sorterViewPr>
  <p:notesViewPr>
    <p:cSldViewPr snapToGrid="0" snapToObjects="1">
      <p:cViewPr varScale="1">
        <p:scale>
          <a:sx n="51" d="100"/>
          <a:sy n="51" d="100"/>
        </p:scale>
        <p:origin x="-2910" y="-90"/>
      </p:cViewPr>
      <p:guideLst>
        <p:guide orient="horz" pos="3128"/>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oleObject" Target="file:///D:\download\&#20013;&#22269;&#21171;&#21160;&#32463;&#27982;&#25968;&#25454;&#24211;&#65288;&#32508;&#21512;&#65289;.xls"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5228835698651416"/>
          <c:y val="6.9342317171166998E-2"/>
          <c:w val="0.75396303587051616"/>
          <c:h val="0.67368888888888889"/>
        </c:manualLayout>
      </c:layout>
      <c:barChart>
        <c:barDir val="col"/>
        <c:grouping val="clustered"/>
        <c:varyColors val="0"/>
        <c:ser>
          <c:idx val="0"/>
          <c:order val="0"/>
          <c:tx>
            <c:strRef>
              <c:f>'[中国劳动经济数据库（综合）.xls]表'!$E$1</c:f>
              <c:strCache>
                <c:ptCount val="1"/>
                <c:pt idx="0">
                  <c:v>农业就业人员（万人）</c:v>
                </c:pt>
              </c:strCache>
            </c:strRef>
          </c:tx>
          <c:invertIfNegative val="0"/>
          <c:cat>
            <c:strRef>
              <c:f>'[中国劳动经济数据库（综合）.xls]表'!$A$2:$A$66</c:f>
              <c:strCache>
                <c:ptCount val="65"/>
                <c:pt idx="0">
                  <c:v>1952</c:v>
                </c:pt>
                <c:pt idx="1">
                  <c:v>1953</c:v>
                </c:pt>
                <c:pt idx="2">
                  <c:v>1954</c:v>
                </c:pt>
                <c:pt idx="3">
                  <c:v>1955</c:v>
                </c:pt>
                <c:pt idx="4">
                  <c:v>1956</c:v>
                </c:pt>
                <c:pt idx="5">
                  <c:v>1957</c:v>
                </c:pt>
                <c:pt idx="6">
                  <c:v>1958</c:v>
                </c:pt>
                <c:pt idx="7">
                  <c:v>1959</c:v>
                </c:pt>
                <c:pt idx="8">
                  <c:v>1960</c:v>
                </c:pt>
                <c:pt idx="9">
                  <c:v>1961</c:v>
                </c:pt>
                <c:pt idx="10">
                  <c:v>1962</c:v>
                </c:pt>
                <c:pt idx="11">
                  <c:v>1963</c:v>
                </c:pt>
                <c:pt idx="12">
                  <c:v>1964</c:v>
                </c:pt>
                <c:pt idx="13">
                  <c:v>1965</c:v>
                </c:pt>
                <c:pt idx="14">
                  <c:v>1966</c:v>
                </c:pt>
                <c:pt idx="15">
                  <c:v>1967</c:v>
                </c:pt>
                <c:pt idx="16">
                  <c:v>1968</c:v>
                </c:pt>
                <c:pt idx="17">
                  <c:v>1969</c:v>
                </c:pt>
                <c:pt idx="18">
                  <c:v>1970</c:v>
                </c:pt>
                <c:pt idx="19">
                  <c:v>1971</c:v>
                </c:pt>
                <c:pt idx="20">
                  <c:v>1972</c:v>
                </c:pt>
                <c:pt idx="21">
                  <c:v>1973</c:v>
                </c:pt>
                <c:pt idx="22">
                  <c:v>1974</c:v>
                </c:pt>
                <c:pt idx="23">
                  <c:v>1975</c:v>
                </c:pt>
                <c:pt idx="24">
                  <c:v>1976</c:v>
                </c:pt>
                <c:pt idx="25">
                  <c:v>1977</c:v>
                </c:pt>
                <c:pt idx="26">
                  <c:v>1978</c:v>
                </c:pt>
                <c:pt idx="27">
                  <c:v>1979</c:v>
                </c:pt>
                <c:pt idx="28">
                  <c:v>1980</c:v>
                </c:pt>
                <c:pt idx="29">
                  <c:v>1981</c:v>
                </c:pt>
                <c:pt idx="30">
                  <c:v>1982</c:v>
                </c:pt>
                <c:pt idx="31">
                  <c:v>1983</c:v>
                </c:pt>
                <c:pt idx="32">
                  <c:v>1984</c:v>
                </c:pt>
                <c:pt idx="33">
                  <c:v>1985</c:v>
                </c:pt>
                <c:pt idx="34">
                  <c:v>1986</c:v>
                </c:pt>
                <c:pt idx="35">
                  <c:v>1987</c:v>
                </c:pt>
                <c:pt idx="36">
                  <c:v>1988</c:v>
                </c:pt>
                <c:pt idx="37">
                  <c:v>1989</c:v>
                </c:pt>
                <c:pt idx="38">
                  <c:v>1990</c:v>
                </c:pt>
                <c:pt idx="39">
                  <c:v>1991</c:v>
                </c:pt>
                <c:pt idx="40">
                  <c:v>1992</c:v>
                </c:pt>
                <c:pt idx="41">
                  <c:v>1993</c:v>
                </c:pt>
                <c:pt idx="42">
                  <c:v>1994</c:v>
                </c:pt>
                <c:pt idx="43">
                  <c:v>1995</c:v>
                </c:pt>
                <c:pt idx="44">
                  <c:v>1996</c:v>
                </c:pt>
                <c:pt idx="45">
                  <c:v>1997</c:v>
                </c:pt>
                <c:pt idx="46">
                  <c:v>1998</c:v>
                </c:pt>
                <c:pt idx="47">
                  <c:v>1999</c:v>
                </c:pt>
                <c:pt idx="48">
                  <c:v>2000</c:v>
                </c:pt>
                <c:pt idx="49">
                  <c:v>2001</c:v>
                </c:pt>
                <c:pt idx="50">
                  <c:v>2002</c:v>
                </c:pt>
                <c:pt idx="51">
                  <c:v>2003</c:v>
                </c:pt>
                <c:pt idx="52">
                  <c:v>2004</c:v>
                </c:pt>
                <c:pt idx="53">
                  <c:v>2005</c:v>
                </c:pt>
                <c:pt idx="54">
                  <c:v>2006</c:v>
                </c:pt>
                <c:pt idx="55">
                  <c:v>2007</c:v>
                </c:pt>
                <c:pt idx="56">
                  <c:v>2008</c:v>
                </c:pt>
                <c:pt idx="57">
                  <c:v>2009</c:v>
                </c:pt>
                <c:pt idx="58">
                  <c:v>2010</c:v>
                </c:pt>
                <c:pt idx="59">
                  <c:v>2011</c:v>
                </c:pt>
                <c:pt idx="60">
                  <c:v>2012</c:v>
                </c:pt>
                <c:pt idx="61">
                  <c:v>2013</c:v>
                </c:pt>
                <c:pt idx="62">
                  <c:v>2014</c:v>
                </c:pt>
                <c:pt idx="63">
                  <c:v>2015</c:v>
                </c:pt>
                <c:pt idx="64">
                  <c:v>2016</c:v>
                </c:pt>
              </c:strCache>
            </c:strRef>
          </c:cat>
          <c:val>
            <c:numRef>
              <c:f>'[中国劳动经济数据库（综合）.xls]表'!$E$2:$E$66</c:f>
              <c:numCache>
                <c:formatCode>General</c:formatCode>
                <c:ptCount val="65"/>
                <c:pt idx="0">
                  <c:v>17317</c:v>
                </c:pt>
                <c:pt idx="1">
                  <c:v>17747</c:v>
                </c:pt>
                <c:pt idx="2">
                  <c:v>18151</c:v>
                </c:pt>
                <c:pt idx="3">
                  <c:v>18592</c:v>
                </c:pt>
                <c:pt idx="4">
                  <c:v>18544</c:v>
                </c:pt>
                <c:pt idx="5">
                  <c:v>19309</c:v>
                </c:pt>
                <c:pt idx="6">
                  <c:v>15490</c:v>
                </c:pt>
                <c:pt idx="7">
                  <c:v>16271</c:v>
                </c:pt>
                <c:pt idx="8">
                  <c:v>17016</c:v>
                </c:pt>
                <c:pt idx="9">
                  <c:v>19747</c:v>
                </c:pt>
                <c:pt idx="10">
                  <c:v>21276</c:v>
                </c:pt>
                <c:pt idx="11">
                  <c:v>21966</c:v>
                </c:pt>
                <c:pt idx="12">
                  <c:v>22801</c:v>
                </c:pt>
                <c:pt idx="13">
                  <c:v>23396</c:v>
                </c:pt>
                <c:pt idx="14">
                  <c:v>24297</c:v>
                </c:pt>
                <c:pt idx="15">
                  <c:v>25165</c:v>
                </c:pt>
                <c:pt idx="16">
                  <c:v>26063</c:v>
                </c:pt>
                <c:pt idx="17">
                  <c:v>27117</c:v>
                </c:pt>
                <c:pt idx="18">
                  <c:v>27811</c:v>
                </c:pt>
                <c:pt idx="19">
                  <c:v>28397</c:v>
                </c:pt>
                <c:pt idx="20">
                  <c:v>28283</c:v>
                </c:pt>
                <c:pt idx="21">
                  <c:v>28857</c:v>
                </c:pt>
                <c:pt idx="22">
                  <c:v>29218</c:v>
                </c:pt>
                <c:pt idx="23">
                  <c:v>29456</c:v>
                </c:pt>
                <c:pt idx="24">
                  <c:v>29443</c:v>
                </c:pt>
                <c:pt idx="25">
                  <c:v>29340</c:v>
                </c:pt>
                <c:pt idx="26">
                  <c:v>28318</c:v>
                </c:pt>
                <c:pt idx="27">
                  <c:v>28634</c:v>
                </c:pt>
                <c:pt idx="28">
                  <c:v>29122</c:v>
                </c:pt>
                <c:pt idx="29">
                  <c:v>29777</c:v>
                </c:pt>
                <c:pt idx="30">
                  <c:v>30859</c:v>
                </c:pt>
                <c:pt idx="31">
                  <c:v>31151</c:v>
                </c:pt>
                <c:pt idx="32">
                  <c:v>30868</c:v>
                </c:pt>
                <c:pt idx="33">
                  <c:v>31130</c:v>
                </c:pt>
                <c:pt idx="34">
                  <c:v>31254</c:v>
                </c:pt>
                <c:pt idx="35">
                  <c:v>31663</c:v>
                </c:pt>
                <c:pt idx="36">
                  <c:v>32249</c:v>
                </c:pt>
                <c:pt idx="37">
                  <c:v>33225</c:v>
                </c:pt>
                <c:pt idx="38">
                  <c:v>38914.148999999998</c:v>
                </c:pt>
                <c:pt idx="39">
                  <c:v>39098.127</c:v>
                </c:pt>
                <c:pt idx="40">
                  <c:v>38698.92</c:v>
                </c:pt>
                <c:pt idx="41">
                  <c:v>37679.712</c:v>
                </c:pt>
                <c:pt idx="42">
                  <c:v>36628.065000000002</c:v>
                </c:pt>
                <c:pt idx="43">
                  <c:v>35529.93</c:v>
                </c:pt>
                <c:pt idx="44">
                  <c:v>34819.75</c:v>
                </c:pt>
                <c:pt idx="45">
                  <c:v>34840.18</c:v>
                </c:pt>
                <c:pt idx="46">
                  <c:v>35177.226000000002</c:v>
                </c:pt>
                <c:pt idx="47">
                  <c:v>35768.394</c:v>
                </c:pt>
                <c:pt idx="48">
                  <c:v>36042.5</c:v>
                </c:pt>
                <c:pt idx="49">
                  <c:v>36398.5</c:v>
                </c:pt>
                <c:pt idx="50">
                  <c:v>36640</c:v>
                </c:pt>
                <c:pt idx="51">
                  <c:v>36204.375999999997</c:v>
                </c:pt>
                <c:pt idx="52">
                  <c:v>34829.815999999999</c:v>
                </c:pt>
                <c:pt idx="53">
                  <c:v>33441.856</c:v>
                </c:pt>
                <c:pt idx="54">
                  <c:v>31940.628000000001</c:v>
                </c:pt>
                <c:pt idx="55">
                  <c:v>30730.968000000001</c:v>
                </c:pt>
                <c:pt idx="56">
                  <c:v>29923.344000000001</c:v>
                </c:pt>
                <c:pt idx="57">
                  <c:v>28890.468000000001</c:v>
                </c:pt>
                <c:pt idx="58">
                  <c:v>27930.535</c:v>
                </c:pt>
                <c:pt idx="59">
                  <c:v>26594.16</c:v>
                </c:pt>
                <c:pt idx="60">
                  <c:v>25773</c:v>
                </c:pt>
                <c:pt idx="61">
                  <c:v>24171</c:v>
                </c:pt>
                <c:pt idx="62">
                  <c:v>22790</c:v>
                </c:pt>
                <c:pt idx="63">
                  <c:v>21919</c:v>
                </c:pt>
                <c:pt idx="64">
                  <c:v>21496</c:v>
                </c:pt>
              </c:numCache>
            </c:numRef>
          </c:val>
        </c:ser>
        <c:dLbls>
          <c:showLegendKey val="0"/>
          <c:showVal val="0"/>
          <c:showCatName val="0"/>
          <c:showSerName val="0"/>
          <c:showPercent val="0"/>
          <c:showBubbleSize val="0"/>
        </c:dLbls>
        <c:gapWidth val="150"/>
        <c:axId val="245222400"/>
        <c:axId val="246884608"/>
      </c:barChart>
      <c:lineChart>
        <c:grouping val="standard"/>
        <c:varyColors val="0"/>
        <c:ser>
          <c:idx val="2"/>
          <c:order val="1"/>
          <c:tx>
            <c:strRef>
              <c:f>'[中国劳动经济数据库（综合）.xls]表'!$H$1</c:f>
              <c:strCache>
                <c:ptCount val="1"/>
                <c:pt idx="0">
                  <c:v>农业就业人口所占比重（%）</c:v>
                </c:pt>
              </c:strCache>
            </c:strRef>
          </c:tx>
          <c:spPr>
            <a:ln w="19050">
              <a:solidFill>
                <a:sysClr val="windowText" lastClr="000000"/>
              </a:solidFill>
            </a:ln>
          </c:spPr>
          <c:marker>
            <c:symbol val="triangle"/>
            <c:size val="3"/>
            <c:spPr>
              <a:solidFill>
                <a:sysClr val="windowText" lastClr="000000"/>
              </a:solidFill>
              <a:ln>
                <a:solidFill>
                  <a:sysClr val="windowText" lastClr="000000"/>
                </a:solidFill>
              </a:ln>
            </c:spPr>
          </c:marker>
          <c:cat>
            <c:strRef>
              <c:f>'[中国劳动经济数据库（综合）.xls]表'!$A$2:$A$66</c:f>
              <c:strCache>
                <c:ptCount val="65"/>
                <c:pt idx="0">
                  <c:v>1952</c:v>
                </c:pt>
                <c:pt idx="1">
                  <c:v>1953</c:v>
                </c:pt>
                <c:pt idx="2">
                  <c:v>1954</c:v>
                </c:pt>
                <c:pt idx="3">
                  <c:v>1955</c:v>
                </c:pt>
                <c:pt idx="4">
                  <c:v>1956</c:v>
                </c:pt>
                <c:pt idx="5">
                  <c:v>1957</c:v>
                </c:pt>
                <c:pt idx="6">
                  <c:v>1958</c:v>
                </c:pt>
                <c:pt idx="7">
                  <c:v>1959</c:v>
                </c:pt>
                <c:pt idx="8">
                  <c:v>1960</c:v>
                </c:pt>
                <c:pt idx="9">
                  <c:v>1961</c:v>
                </c:pt>
                <c:pt idx="10">
                  <c:v>1962</c:v>
                </c:pt>
                <c:pt idx="11">
                  <c:v>1963</c:v>
                </c:pt>
                <c:pt idx="12">
                  <c:v>1964</c:v>
                </c:pt>
                <c:pt idx="13">
                  <c:v>1965</c:v>
                </c:pt>
                <c:pt idx="14">
                  <c:v>1966</c:v>
                </c:pt>
                <c:pt idx="15">
                  <c:v>1967</c:v>
                </c:pt>
                <c:pt idx="16">
                  <c:v>1968</c:v>
                </c:pt>
                <c:pt idx="17">
                  <c:v>1969</c:v>
                </c:pt>
                <c:pt idx="18">
                  <c:v>1970</c:v>
                </c:pt>
                <c:pt idx="19">
                  <c:v>1971</c:v>
                </c:pt>
                <c:pt idx="20">
                  <c:v>1972</c:v>
                </c:pt>
                <c:pt idx="21">
                  <c:v>1973</c:v>
                </c:pt>
                <c:pt idx="22">
                  <c:v>1974</c:v>
                </c:pt>
                <c:pt idx="23">
                  <c:v>1975</c:v>
                </c:pt>
                <c:pt idx="24">
                  <c:v>1976</c:v>
                </c:pt>
                <c:pt idx="25">
                  <c:v>1977</c:v>
                </c:pt>
                <c:pt idx="26">
                  <c:v>1978</c:v>
                </c:pt>
                <c:pt idx="27">
                  <c:v>1979</c:v>
                </c:pt>
                <c:pt idx="28">
                  <c:v>1980</c:v>
                </c:pt>
                <c:pt idx="29">
                  <c:v>1981</c:v>
                </c:pt>
                <c:pt idx="30">
                  <c:v>1982</c:v>
                </c:pt>
                <c:pt idx="31">
                  <c:v>1983</c:v>
                </c:pt>
                <c:pt idx="32">
                  <c:v>1984</c:v>
                </c:pt>
                <c:pt idx="33">
                  <c:v>1985</c:v>
                </c:pt>
                <c:pt idx="34">
                  <c:v>1986</c:v>
                </c:pt>
                <c:pt idx="35">
                  <c:v>1987</c:v>
                </c:pt>
                <c:pt idx="36">
                  <c:v>1988</c:v>
                </c:pt>
                <c:pt idx="37">
                  <c:v>1989</c:v>
                </c:pt>
                <c:pt idx="38">
                  <c:v>1990</c:v>
                </c:pt>
                <c:pt idx="39">
                  <c:v>1991</c:v>
                </c:pt>
                <c:pt idx="40">
                  <c:v>1992</c:v>
                </c:pt>
                <c:pt idx="41">
                  <c:v>1993</c:v>
                </c:pt>
                <c:pt idx="42">
                  <c:v>1994</c:v>
                </c:pt>
                <c:pt idx="43">
                  <c:v>1995</c:v>
                </c:pt>
                <c:pt idx="44">
                  <c:v>1996</c:v>
                </c:pt>
                <c:pt idx="45">
                  <c:v>1997</c:v>
                </c:pt>
                <c:pt idx="46">
                  <c:v>1998</c:v>
                </c:pt>
                <c:pt idx="47">
                  <c:v>1999</c:v>
                </c:pt>
                <c:pt idx="48">
                  <c:v>2000</c:v>
                </c:pt>
                <c:pt idx="49">
                  <c:v>2001</c:v>
                </c:pt>
                <c:pt idx="50">
                  <c:v>2002</c:v>
                </c:pt>
                <c:pt idx="51">
                  <c:v>2003</c:v>
                </c:pt>
                <c:pt idx="52">
                  <c:v>2004</c:v>
                </c:pt>
                <c:pt idx="53">
                  <c:v>2005</c:v>
                </c:pt>
                <c:pt idx="54">
                  <c:v>2006</c:v>
                </c:pt>
                <c:pt idx="55">
                  <c:v>2007</c:v>
                </c:pt>
                <c:pt idx="56">
                  <c:v>2008</c:v>
                </c:pt>
                <c:pt idx="57">
                  <c:v>2009</c:v>
                </c:pt>
                <c:pt idx="58">
                  <c:v>2010</c:v>
                </c:pt>
                <c:pt idx="59">
                  <c:v>2011</c:v>
                </c:pt>
                <c:pt idx="60">
                  <c:v>2012</c:v>
                </c:pt>
                <c:pt idx="61">
                  <c:v>2013</c:v>
                </c:pt>
                <c:pt idx="62">
                  <c:v>2014</c:v>
                </c:pt>
                <c:pt idx="63">
                  <c:v>2015</c:v>
                </c:pt>
                <c:pt idx="64">
                  <c:v>2016</c:v>
                </c:pt>
              </c:strCache>
            </c:strRef>
          </c:cat>
          <c:val>
            <c:numRef>
              <c:f>'[中国劳动经济数据库（综合）.xls]表'!$H$2:$H$66</c:f>
              <c:numCache>
                <c:formatCode>General</c:formatCode>
                <c:ptCount val="65"/>
                <c:pt idx="0">
                  <c:v>83.5</c:v>
                </c:pt>
                <c:pt idx="1">
                  <c:v>83.1</c:v>
                </c:pt>
                <c:pt idx="2">
                  <c:v>83.1</c:v>
                </c:pt>
                <c:pt idx="3">
                  <c:v>83.3</c:v>
                </c:pt>
                <c:pt idx="4">
                  <c:v>80.599999999999994</c:v>
                </c:pt>
                <c:pt idx="5">
                  <c:v>81.2</c:v>
                </c:pt>
                <c:pt idx="6">
                  <c:v>58.2</c:v>
                </c:pt>
                <c:pt idx="7">
                  <c:v>62.2</c:v>
                </c:pt>
                <c:pt idx="8">
                  <c:v>65.7</c:v>
                </c:pt>
                <c:pt idx="9">
                  <c:v>77.2</c:v>
                </c:pt>
                <c:pt idx="10">
                  <c:v>82.1</c:v>
                </c:pt>
                <c:pt idx="11">
                  <c:v>82.5</c:v>
                </c:pt>
                <c:pt idx="12">
                  <c:v>82.2</c:v>
                </c:pt>
                <c:pt idx="13">
                  <c:v>81.599999999999994</c:v>
                </c:pt>
                <c:pt idx="14">
                  <c:v>81.5</c:v>
                </c:pt>
                <c:pt idx="15">
                  <c:v>81.7</c:v>
                </c:pt>
                <c:pt idx="16">
                  <c:v>81.7</c:v>
                </c:pt>
                <c:pt idx="17">
                  <c:v>81.599999999999994</c:v>
                </c:pt>
                <c:pt idx="18">
                  <c:v>80.8</c:v>
                </c:pt>
                <c:pt idx="19">
                  <c:v>79.7</c:v>
                </c:pt>
                <c:pt idx="20">
                  <c:v>78.900000000000006</c:v>
                </c:pt>
                <c:pt idx="21">
                  <c:v>78.7</c:v>
                </c:pt>
                <c:pt idx="22">
                  <c:v>78.2</c:v>
                </c:pt>
                <c:pt idx="23">
                  <c:v>77.2</c:v>
                </c:pt>
                <c:pt idx="24">
                  <c:v>75.8</c:v>
                </c:pt>
                <c:pt idx="25">
                  <c:v>74.5</c:v>
                </c:pt>
                <c:pt idx="26">
                  <c:v>70.5</c:v>
                </c:pt>
                <c:pt idx="27">
                  <c:v>69.8</c:v>
                </c:pt>
                <c:pt idx="28">
                  <c:v>68.7</c:v>
                </c:pt>
                <c:pt idx="29">
                  <c:v>68.099999999999994</c:v>
                </c:pt>
                <c:pt idx="30">
                  <c:v>68.099999999999994</c:v>
                </c:pt>
                <c:pt idx="31">
                  <c:v>67.099999999999994</c:v>
                </c:pt>
                <c:pt idx="32">
                  <c:v>64</c:v>
                </c:pt>
                <c:pt idx="33">
                  <c:v>62.4</c:v>
                </c:pt>
                <c:pt idx="34">
                  <c:v>60.9</c:v>
                </c:pt>
                <c:pt idx="35">
                  <c:v>60</c:v>
                </c:pt>
                <c:pt idx="36">
                  <c:v>59.3</c:v>
                </c:pt>
                <c:pt idx="37">
                  <c:v>60.1</c:v>
                </c:pt>
                <c:pt idx="38">
                  <c:v>60.1</c:v>
                </c:pt>
                <c:pt idx="39">
                  <c:v>59.7</c:v>
                </c:pt>
                <c:pt idx="40">
                  <c:v>58.5</c:v>
                </c:pt>
                <c:pt idx="41">
                  <c:v>56.4</c:v>
                </c:pt>
                <c:pt idx="42">
                  <c:v>54.3</c:v>
                </c:pt>
                <c:pt idx="43">
                  <c:v>52.2</c:v>
                </c:pt>
                <c:pt idx="44">
                  <c:v>50.5</c:v>
                </c:pt>
                <c:pt idx="45">
                  <c:v>49.9</c:v>
                </c:pt>
                <c:pt idx="46">
                  <c:v>49.8</c:v>
                </c:pt>
                <c:pt idx="47">
                  <c:v>50.1</c:v>
                </c:pt>
                <c:pt idx="48">
                  <c:v>50</c:v>
                </c:pt>
                <c:pt idx="49">
                  <c:v>50</c:v>
                </c:pt>
                <c:pt idx="50">
                  <c:v>50</c:v>
                </c:pt>
                <c:pt idx="51">
                  <c:v>49.1</c:v>
                </c:pt>
                <c:pt idx="52">
                  <c:v>46.9</c:v>
                </c:pt>
                <c:pt idx="53">
                  <c:v>44.8</c:v>
                </c:pt>
                <c:pt idx="54">
                  <c:v>42.6</c:v>
                </c:pt>
                <c:pt idx="55">
                  <c:v>40.799999999999997</c:v>
                </c:pt>
                <c:pt idx="56">
                  <c:v>39.6</c:v>
                </c:pt>
                <c:pt idx="57">
                  <c:v>38.1</c:v>
                </c:pt>
                <c:pt idx="58">
                  <c:v>36.700000000000003</c:v>
                </c:pt>
                <c:pt idx="59">
                  <c:v>34.799999999999997</c:v>
                </c:pt>
                <c:pt idx="60">
                  <c:v>33.6</c:v>
                </c:pt>
                <c:pt idx="61">
                  <c:v>31.4</c:v>
                </c:pt>
                <c:pt idx="62">
                  <c:v>29.5</c:v>
                </c:pt>
                <c:pt idx="63">
                  <c:v>28.3</c:v>
                </c:pt>
                <c:pt idx="64">
                  <c:v>27.7</c:v>
                </c:pt>
              </c:numCache>
            </c:numRef>
          </c:val>
          <c:smooth val="0"/>
        </c:ser>
        <c:dLbls>
          <c:showLegendKey val="0"/>
          <c:showVal val="0"/>
          <c:showCatName val="0"/>
          <c:showSerName val="0"/>
          <c:showPercent val="0"/>
          <c:showBubbleSize val="0"/>
        </c:dLbls>
        <c:marker val="1"/>
        <c:smooth val="0"/>
        <c:axId val="245403136"/>
        <c:axId val="246885184"/>
      </c:lineChart>
      <c:catAx>
        <c:axId val="245222400"/>
        <c:scaling>
          <c:orientation val="minMax"/>
        </c:scaling>
        <c:delete val="0"/>
        <c:axPos val="b"/>
        <c:title>
          <c:tx>
            <c:rich>
              <a:bodyPr/>
              <a:lstStyle/>
              <a:p>
                <a:pPr>
                  <a:defRPr baseline="0">
                    <a:ea typeface="宋体" panose="02010600030101010101" pitchFamily="2" charset="-122"/>
                  </a:defRPr>
                </a:pPr>
                <a:r>
                  <a:rPr lang="zh-CN" altLang="en-US"/>
                  <a:t>年份</a:t>
                </a:r>
              </a:p>
            </c:rich>
          </c:tx>
          <c:layout>
            <c:manualLayout>
              <c:xMode val="edge"/>
              <c:yMode val="edge"/>
              <c:x val="0.4766804853693225"/>
              <c:y val="0.86812485920725702"/>
            </c:manualLayout>
          </c:layout>
          <c:overlay val="0"/>
        </c:title>
        <c:numFmt formatCode="General" sourceLinked="1"/>
        <c:majorTickMark val="in"/>
        <c:minorTickMark val="none"/>
        <c:tickLblPos val="nextTo"/>
        <c:spPr>
          <a:noFill/>
          <a:ln>
            <a:solidFill>
              <a:schemeClr val="tx1"/>
            </a:solidFill>
          </a:ln>
        </c:spPr>
        <c:txPr>
          <a:bodyPr rot="-5400000" vert="horz" anchor="ctr" anchorCtr="0"/>
          <a:lstStyle/>
          <a:p>
            <a:pPr>
              <a:defRPr baseline="0">
                <a:latin typeface="Times New Roman" panose="02020603050405020304" pitchFamily="18" charset="0"/>
              </a:defRPr>
            </a:pPr>
            <a:endParaRPr lang="zh-CN"/>
          </a:p>
        </c:txPr>
        <c:crossAx val="246884608"/>
        <c:crosses val="autoZero"/>
        <c:auto val="1"/>
        <c:lblAlgn val="ctr"/>
        <c:lblOffset val="100"/>
        <c:tickLblSkip val="3"/>
        <c:tickMarkSkip val="1"/>
        <c:noMultiLvlLbl val="0"/>
      </c:catAx>
      <c:valAx>
        <c:axId val="246884608"/>
        <c:scaling>
          <c:orientation val="minMax"/>
        </c:scaling>
        <c:delete val="0"/>
        <c:axPos val="l"/>
        <c:title>
          <c:tx>
            <c:rich>
              <a:bodyPr rot="-5400000" vert="horz"/>
              <a:lstStyle/>
              <a:p>
                <a:pPr>
                  <a:defRPr baseline="0">
                    <a:latin typeface="Times New Roman" panose="02020603050405020304" pitchFamily="18" charset="0"/>
                    <a:ea typeface="宋体" panose="02010600030101010101" pitchFamily="2" charset="-122"/>
                  </a:defRPr>
                </a:pPr>
                <a:r>
                  <a:rPr lang="zh-CN" altLang="en-US"/>
                  <a:t>人数（万人）</a:t>
                </a:r>
              </a:p>
            </c:rich>
          </c:tx>
          <c:layout>
            <c:manualLayout>
              <c:xMode val="edge"/>
              <c:yMode val="edge"/>
              <c:x val="5.2318460192475938E-4"/>
              <c:y val="0.30592228054826476"/>
            </c:manualLayout>
          </c:layout>
          <c:overlay val="0"/>
        </c:title>
        <c:numFmt formatCode="General" sourceLinked="1"/>
        <c:majorTickMark val="in"/>
        <c:minorTickMark val="none"/>
        <c:tickLblPos val="nextTo"/>
        <c:spPr>
          <a:ln w="6350">
            <a:noFill/>
          </a:ln>
        </c:spPr>
        <c:txPr>
          <a:bodyPr/>
          <a:lstStyle/>
          <a:p>
            <a:pPr>
              <a:defRPr baseline="0">
                <a:latin typeface="Times New Roman" panose="02020603050405020304" pitchFamily="18" charset="0"/>
              </a:defRPr>
            </a:pPr>
            <a:endParaRPr lang="zh-CN"/>
          </a:p>
        </c:txPr>
        <c:crossAx val="245222400"/>
        <c:crosses val="autoZero"/>
        <c:crossBetween val="between"/>
      </c:valAx>
      <c:valAx>
        <c:axId val="246885184"/>
        <c:scaling>
          <c:orientation val="minMax"/>
        </c:scaling>
        <c:delete val="0"/>
        <c:axPos val="r"/>
        <c:title>
          <c:tx>
            <c:rich>
              <a:bodyPr rot="-5400000" vert="horz"/>
              <a:lstStyle/>
              <a:p>
                <a:pPr>
                  <a:defRPr baseline="0">
                    <a:ea typeface="宋体" panose="02010600030101010101" pitchFamily="2" charset="-122"/>
                  </a:defRPr>
                </a:pPr>
                <a:r>
                  <a:rPr lang="zh-CN" altLang="en-US"/>
                  <a:t>比重（</a:t>
                </a:r>
                <a:r>
                  <a:rPr lang="en-US" altLang="zh-CN"/>
                  <a:t>%</a:t>
                </a:r>
                <a:r>
                  <a:rPr lang="zh-CN" altLang="en-US"/>
                  <a:t>）</a:t>
                </a:r>
              </a:p>
            </c:rich>
          </c:tx>
          <c:layout/>
          <c:overlay val="0"/>
        </c:title>
        <c:numFmt formatCode="General" sourceLinked="1"/>
        <c:majorTickMark val="in"/>
        <c:minorTickMark val="none"/>
        <c:tickLblPos val="nextTo"/>
        <c:spPr>
          <a:ln>
            <a:solidFill>
              <a:sysClr val="windowText" lastClr="000000"/>
            </a:solidFill>
          </a:ln>
        </c:spPr>
        <c:txPr>
          <a:bodyPr/>
          <a:lstStyle/>
          <a:p>
            <a:pPr>
              <a:defRPr baseline="0">
                <a:latin typeface="Times New Roman" panose="02020603050405020304" pitchFamily="18" charset="0"/>
              </a:defRPr>
            </a:pPr>
            <a:endParaRPr lang="zh-CN"/>
          </a:p>
        </c:txPr>
        <c:crossAx val="245403136"/>
        <c:crosses val="max"/>
        <c:crossBetween val="between"/>
      </c:valAx>
      <c:catAx>
        <c:axId val="245403136"/>
        <c:scaling>
          <c:orientation val="minMax"/>
        </c:scaling>
        <c:delete val="1"/>
        <c:axPos val="b"/>
        <c:majorTickMark val="out"/>
        <c:minorTickMark val="none"/>
        <c:tickLblPos val="nextTo"/>
        <c:crossAx val="246885184"/>
        <c:crosses val="autoZero"/>
        <c:auto val="1"/>
        <c:lblAlgn val="ctr"/>
        <c:lblOffset val="100"/>
        <c:noMultiLvlLbl val="0"/>
      </c:catAx>
      <c:spPr>
        <a:noFill/>
        <a:ln>
          <a:solidFill>
            <a:schemeClr val="tx1"/>
          </a:solidFill>
        </a:ln>
      </c:spPr>
    </c:plotArea>
    <c:legend>
      <c:legendPos val="t"/>
      <c:layout>
        <c:manualLayout>
          <c:xMode val="edge"/>
          <c:yMode val="edge"/>
          <c:x val="0"/>
          <c:y val="0.91805273970069567"/>
          <c:w val="1"/>
          <c:h val="8.1786235053951592E-2"/>
        </c:manualLayout>
      </c:layout>
      <c:overlay val="0"/>
    </c:legend>
    <c:plotVisOnly val="1"/>
    <c:dispBlanksAs val="gap"/>
    <c:showDLblsOverMax val="0"/>
  </c:chart>
  <c:spPr>
    <a:noFill/>
    <a:ln>
      <a:noFill/>
    </a:ln>
  </c:sp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61965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91"/>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50443" y="0"/>
            <a:ext cx="2945659" cy="496491"/>
          </a:xfrm>
          <a:prstGeom prst="rect">
            <a:avLst/>
          </a:prstGeom>
        </p:spPr>
        <p:txBody>
          <a:bodyPr vert="horz" lIns="91440" tIns="45720" rIns="91440" bIns="45720" rtlCol="0"/>
          <a:lstStyle>
            <a:lvl1pPr algn="r">
              <a:defRPr sz="1200"/>
            </a:lvl1pPr>
          </a:lstStyle>
          <a:p>
            <a:fld id="{E6D6ACD6-F780-4A47-B5D9-D292A4BD6F81}" type="datetimeFigureOut">
              <a:rPr kumimoji="1" lang="zh-CN" altLang="en-US" smtClean="0"/>
              <a:t>2018/6/14</a:t>
            </a:fld>
            <a:endParaRPr kumimoji="1" lang="zh-CN" altLang="en-US"/>
          </a:p>
        </p:txBody>
      </p:sp>
      <p:sp>
        <p:nvSpPr>
          <p:cNvPr id="4" name="幻灯片图像占位符 3"/>
          <p:cNvSpPr>
            <a:spLocks noGrp="1" noRot="1" noChangeAspect="1"/>
          </p:cNvSpPr>
          <p:nvPr>
            <p:ph type="sldImg" idx="2"/>
          </p:nvPr>
        </p:nvSpPr>
        <p:spPr>
          <a:xfrm>
            <a:off x="915988" y="744538"/>
            <a:ext cx="4965700" cy="37242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6661"/>
            <a:ext cx="5438140" cy="4468416"/>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9431599"/>
            <a:ext cx="2945659" cy="496491"/>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50443" y="9431599"/>
            <a:ext cx="2945659" cy="496491"/>
          </a:xfrm>
          <a:prstGeom prst="rect">
            <a:avLst/>
          </a:prstGeom>
        </p:spPr>
        <p:txBody>
          <a:bodyPr vert="horz" lIns="91440" tIns="45720" rIns="91440" bIns="45720" rtlCol="0" anchor="b"/>
          <a:lstStyle>
            <a:lvl1pPr algn="r">
              <a:defRPr sz="1200"/>
            </a:lvl1pPr>
          </a:lstStyle>
          <a:p>
            <a:fld id="{D712715C-60D8-4442-95C1-470452B8606C}" type="slidenum">
              <a:rPr kumimoji="1" lang="zh-CN" altLang="en-US" smtClean="0"/>
              <a:t>‹#›</a:t>
            </a:fld>
            <a:endParaRPr kumimoji="1" lang="zh-CN" altLang="en-US"/>
          </a:p>
        </p:txBody>
      </p:sp>
    </p:spTree>
    <p:extLst>
      <p:ext uri="{BB962C8B-B14F-4D97-AF65-F5344CB8AC3E}">
        <p14:creationId xmlns:p14="http://schemas.microsoft.com/office/powerpoint/2010/main" val="1820028297"/>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0</a:t>
            </a:fld>
            <a:endParaRPr kumimoji="1" lang="zh-CN" altLang="en-US"/>
          </a:p>
        </p:txBody>
      </p:sp>
    </p:spTree>
    <p:extLst>
      <p:ext uri="{BB962C8B-B14F-4D97-AF65-F5344CB8AC3E}">
        <p14:creationId xmlns:p14="http://schemas.microsoft.com/office/powerpoint/2010/main" val="2325077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10</a:t>
            </a:fld>
            <a:endParaRPr kumimoji="1" lang="zh-CN" altLang="en-US"/>
          </a:p>
        </p:txBody>
      </p:sp>
    </p:spTree>
    <p:extLst>
      <p:ext uri="{BB962C8B-B14F-4D97-AF65-F5344CB8AC3E}">
        <p14:creationId xmlns:p14="http://schemas.microsoft.com/office/powerpoint/2010/main" val="187950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11</a:t>
            </a:fld>
            <a:endParaRPr kumimoji="1" lang="zh-CN" altLang="en-US"/>
          </a:p>
        </p:txBody>
      </p:sp>
    </p:spTree>
    <p:extLst>
      <p:ext uri="{BB962C8B-B14F-4D97-AF65-F5344CB8AC3E}">
        <p14:creationId xmlns:p14="http://schemas.microsoft.com/office/powerpoint/2010/main" val="187950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12</a:t>
            </a:fld>
            <a:endParaRPr kumimoji="1" lang="zh-CN" altLang="en-US"/>
          </a:p>
        </p:txBody>
      </p:sp>
    </p:spTree>
    <p:extLst>
      <p:ext uri="{BB962C8B-B14F-4D97-AF65-F5344CB8AC3E}">
        <p14:creationId xmlns:p14="http://schemas.microsoft.com/office/powerpoint/2010/main" val="187950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14</a:t>
            </a:fld>
            <a:endParaRPr kumimoji="1" lang="zh-CN" altLang="en-US"/>
          </a:p>
        </p:txBody>
      </p:sp>
    </p:spTree>
    <p:extLst>
      <p:ext uri="{BB962C8B-B14F-4D97-AF65-F5344CB8AC3E}">
        <p14:creationId xmlns:p14="http://schemas.microsoft.com/office/powerpoint/2010/main" val="2325077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a:t>
            </a:fld>
            <a:endParaRPr kumimoji="1" lang="zh-CN" altLang="en-US"/>
          </a:p>
        </p:txBody>
      </p:sp>
    </p:spTree>
    <p:extLst>
      <p:ext uri="{BB962C8B-B14F-4D97-AF65-F5344CB8AC3E}">
        <p14:creationId xmlns:p14="http://schemas.microsoft.com/office/powerpoint/2010/main" val="187950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3</a:t>
            </a:fld>
            <a:endParaRPr kumimoji="1" lang="zh-CN" altLang="en-US"/>
          </a:p>
        </p:txBody>
      </p:sp>
    </p:spTree>
    <p:extLst>
      <p:ext uri="{BB962C8B-B14F-4D97-AF65-F5344CB8AC3E}">
        <p14:creationId xmlns:p14="http://schemas.microsoft.com/office/powerpoint/2010/main" val="187950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4</a:t>
            </a:fld>
            <a:endParaRPr kumimoji="1" lang="zh-CN" altLang="en-US"/>
          </a:p>
        </p:txBody>
      </p:sp>
    </p:spTree>
    <p:extLst>
      <p:ext uri="{BB962C8B-B14F-4D97-AF65-F5344CB8AC3E}">
        <p14:creationId xmlns:p14="http://schemas.microsoft.com/office/powerpoint/2010/main" val="187950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5</a:t>
            </a:fld>
            <a:endParaRPr kumimoji="1" lang="zh-CN" altLang="en-US"/>
          </a:p>
        </p:txBody>
      </p:sp>
    </p:spTree>
    <p:extLst>
      <p:ext uri="{BB962C8B-B14F-4D97-AF65-F5344CB8AC3E}">
        <p14:creationId xmlns:p14="http://schemas.microsoft.com/office/powerpoint/2010/main" val="187950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6</a:t>
            </a:fld>
            <a:endParaRPr kumimoji="1" lang="zh-CN" altLang="en-US"/>
          </a:p>
        </p:txBody>
      </p:sp>
    </p:spTree>
    <p:extLst>
      <p:ext uri="{BB962C8B-B14F-4D97-AF65-F5344CB8AC3E}">
        <p14:creationId xmlns:p14="http://schemas.microsoft.com/office/powerpoint/2010/main" val="187950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7</a:t>
            </a:fld>
            <a:endParaRPr kumimoji="1" lang="zh-CN" altLang="en-US"/>
          </a:p>
        </p:txBody>
      </p:sp>
    </p:spTree>
    <p:extLst>
      <p:ext uri="{BB962C8B-B14F-4D97-AF65-F5344CB8AC3E}">
        <p14:creationId xmlns:p14="http://schemas.microsoft.com/office/powerpoint/2010/main" val="187950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8</a:t>
            </a:fld>
            <a:endParaRPr kumimoji="1" lang="zh-CN" altLang="en-US"/>
          </a:p>
        </p:txBody>
      </p:sp>
    </p:spTree>
    <p:extLst>
      <p:ext uri="{BB962C8B-B14F-4D97-AF65-F5344CB8AC3E}">
        <p14:creationId xmlns:p14="http://schemas.microsoft.com/office/powerpoint/2010/main" val="187950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9</a:t>
            </a:fld>
            <a:endParaRPr kumimoji="1" lang="zh-CN" altLang="en-US"/>
          </a:p>
        </p:txBody>
      </p:sp>
    </p:spTree>
    <p:extLst>
      <p:ext uri="{BB962C8B-B14F-4D97-AF65-F5344CB8AC3E}">
        <p14:creationId xmlns:p14="http://schemas.microsoft.com/office/powerpoint/2010/main" val="187950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33920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矩形 1"/>
          <p:cNvSpPr/>
          <p:nvPr userDrawn="1"/>
        </p:nvSpPr>
        <p:spPr>
          <a:xfrm>
            <a:off x="8136868" y="6382537"/>
            <a:ext cx="820283" cy="369332"/>
          </a:xfrm>
          <a:prstGeom prst="rect">
            <a:avLst/>
          </a:prstGeom>
        </p:spPr>
        <p:txBody>
          <a:bodyPr lIns="68580" tIns="34290" rIns="68580" bIns="34290"/>
          <a:lstStyle/>
          <a:p>
            <a:pPr algn="ctr">
              <a:defRPr/>
            </a:pPr>
            <a:fld id="{2EEF1883-7A0E-4F66-9932-E581691AD397}" type="slidenum">
              <a:rPr lang="zh-CN" altLang="en-US" sz="1200" smtClean="0">
                <a:solidFill>
                  <a:schemeClr val="tx1">
                    <a:lumMod val="65000"/>
                    <a:lumOff val="35000"/>
                  </a:schemeClr>
                </a:solidFill>
              </a:rPr>
              <a:pPr algn="ctr">
                <a:defRPr/>
              </a:pPr>
              <a:t>‹#›</a:t>
            </a:fld>
            <a:r>
              <a:rPr lang="en-US" altLang="zh-CN" sz="1200" dirty="0" smtClean="0">
                <a:solidFill>
                  <a:schemeClr val="tx1">
                    <a:lumMod val="65000"/>
                    <a:lumOff val="35000"/>
                  </a:schemeClr>
                </a:solidFill>
              </a:rPr>
              <a:t>/13</a:t>
            </a:r>
            <a:endParaRPr lang="zh-CN" altLang="en-US" sz="1200"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39280276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678725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2079579"/>
      </p:ext>
    </p:extLst>
  </p:cSld>
  <p:clrMap bg1="lt1" tx1="dk1" bg2="lt2" tx2="dk2" accent1="accent1" accent2="accent2" accent3="accent3" accent4="accent4" accent5="accent5" accent6="accent6" hlink="hlink" folHlink="folHlink"/>
  <p:sldLayoutIdLst>
    <p:sldLayoutId id="2147483718" r:id="rId1"/>
    <p:sldLayoutId id="2147483725" r:id="rId2"/>
    <p:sldLayoutId id="2147483724" r:id="rId3"/>
  </p:sldLayoutIdLst>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24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267891" indent="-267891" algn="just" defTabSz="685800" rtl="0" eaLnBrk="1" latinLnBrk="0" hangingPunct="1">
        <a:lnSpc>
          <a:spcPct val="110000"/>
        </a:lnSpc>
        <a:spcBef>
          <a:spcPts val="1350"/>
        </a:spcBef>
        <a:spcAft>
          <a:spcPts val="0"/>
        </a:spcAft>
        <a:buClr>
          <a:schemeClr val="accent2">
            <a:lumMod val="75000"/>
          </a:schemeClr>
        </a:buClr>
        <a:buSzPct val="70000"/>
        <a:buFont typeface="Wingdings 2" panose="05020102010507070707" pitchFamily="18" charset="2"/>
        <a:buChar char=""/>
        <a:defRPr sz="1500" kern="1200" baseline="0">
          <a:solidFill>
            <a:srgbClr val="071F65"/>
          </a:solidFill>
          <a:latin typeface="Arial" panose="020B0604020202020204" pitchFamily="34" charset="0"/>
          <a:ea typeface="微软雅黑" panose="020B0503020204020204" pitchFamily="34" charset="-122"/>
          <a:cs typeface="+mn-cs"/>
        </a:defRPr>
      </a:lvl1pPr>
      <a:lvl2pPr marL="267891" indent="-267891" algn="just" defTabSz="685800"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200" kern="1200" baseline="0">
          <a:solidFill>
            <a:srgbClr val="071F65"/>
          </a:solidFill>
          <a:latin typeface="幼圆" panose="02010509060101010101" pitchFamily="49" charset="-122"/>
          <a:ea typeface="幼圆" panose="020105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5"/>
          <p:cNvSpPr txBox="1"/>
          <p:nvPr/>
        </p:nvSpPr>
        <p:spPr>
          <a:xfrm>
            <a:off x="2542581" y="4067052"/>
            <a:ext cx="1839286" cy="284693"/>
          </a:xfrm>
          <a:prstGeom prst="rect">
            <a:avLst/>
          </a:prstGeom>
          <a:noFill/>
        </p:spPr>
        <p:txBody>
          <a:bodyPr wrap="none" lIns="68580" tIns="34290" rIns="68580" bIns="34290" rtlCol="0">
            <a:spAutoFit/>
          </a:bodyPr>
          <a:lstStyle/>
          <a:p>
            <a:r>
              <a:rPr lang="zh-CN" altLang="en-US" b="1" dirty="0" smtClean="0">
                <a:solidFill>
                  <a:srgbClr val="071F65"/>
                </a:solidFill>
                <a:latin typeface="微软雅黑" panose="020B0503020204020204" pitchFamily="34" charset="-122"/>
                <a:ea typeface="微软雅黑" panose="020B0503020204020204" pitchFamily="34" charset="-122"/>
                <a:cs typeface="微软雅黑"/>
              </a:rPr>
              <a:t>导   师：田志宏  教授</a:t>
            </a:r>
            <a:endParaRPr lang="zh-CN" altLang="en-US" b="1" dirty="0">
              <a:latin typeface="微软雅黑" panose="020B0503020204020204" pitchFamily="34" charset="-122"/>
              <a:ea typeface="微软雅黑" panose="020B0503020204020204" pitchFamily="34" charset="-122"/>
              <a:cs typeface="微软雅黑"/>
            </a:endParaRPr>
          </a:p>
        </p:txBody>
      </p:sp>
      <p:sp>
        <p:nvSpPr>
          <p:cNvPr id="22" name="矩形 21"/>
          <p:cNvSpPr/>
          <p:nvPr/>
        </p:nvSpPr>
        <p:spPr>
          <a:xfrm>
            <a:off x="2542581" y="3687464"/>
            <a:ext cx="1395254" cy="284693"/>
          </a:xfrm>
          <a:prstGeom prst="rect">
            <a:avLst/>
          </a:prstGeom>
        </p:spPr>
        <p:txBody>
          <a:bodyPr wrap="none" lIns="68580" tIns="34290" rIns="68580" bIns="34290">
            <a:spAutoFit/>
          </a:bodyPr>
          <a:lstStyle/>
          <a:p>
            <a:r>
              <a:rPr kumimoji="1" lang="zh-CN" altLang="en-US" b="1" dirty="0" smtClean="0">
                <a:solidFill>
                  <a:srgbClr val="071F65"/>
                </a:solidFill>
                <a:latin typeface="微软雅黑" panose="020B0503020204020204" pitchFamily="34" charset="-122"/>
                <a:ea typeface="微软雅黑" panose="020B0503020204020204" pitchFamily="34" charset="-122"/>
                <a:cs typeface="微软雅黑"/>
              </a:rPr>
              <a:t>汇报人：曾翠红</a:t>
            </a:r>
            <a:endParaRPr kumimoji="1" lang="en-US" altLang="zh-CN" b="1" dirty="0">
              <a:latin typeface="微软雅黑" panose="020B0503020204020204" pitchFamily="34" charset="-122"/>
              <a:ea typeface="微软雅黑" panose="020B0503020204020204" pitchFamily="34" charset="-122"/>
              <a:cs typeface="微软雅黑"/>
            </a:endParaRPr>
          </a:p>
        </p:txBody>
      </p:sp>
      <p:sp>
        <p:nvSpPr>
          <p:cNvPr id="23" name="矩形 22"/>
          <p:cNvSpPr/>
          <p:nvPr/>
        </p:nvSpPr>
        <p:spPr>
          <a:xfrm>
            <a:off x="2458991" y="2798534"/>
            <a:ext cx="6350472" cy="500137"/>
          </a:xfrm>
          <a:prstGeom prst="rect">
            <a:avLst/>
          </a:prstGeom>
        </p:spPr>
        <p:txBody>
          <a:bodyPr wrap="square" lIns="68580" tIns="34290" rIns="68580" bIns="34290">
            <a:spAutoFit/>
          </a:bodyPr>
          <a:lstStyle/>
          <a:p>
            <a:r>
              <a:rPr lang="zh-CN" altLang="en-US" sz="2800" b="1" dirty="0" smtClean="0">
                <a:solidFill>
                  <a:srgbClr val="071F65"/>
                </a:solidFill>
                <a:latin typeface="+mj-ea"/>
              </a:rPr>
              <a:t>土地生产率</a:t>
            </a:r>
            <a:r>
              <a:rPr lang="zh-CN" altLang="en-US" sz="2800" b="1" dirty="0" smtClean="0">
                <a:solidFill>
                  <a:srgbClr val="071F65"/>
                </a:solidFill>
                <a:latin typeface="+mj-ea"/>
                <a:ea typeface="+mj-ea"/>
              </a:rPr>
              <a:t>与</a:t>
            </a:r>
            <a:r>
              <a:rPr lang="zh-CN" altLang="en-US" sz="2800" b="1" dirty="0">
                <a:solidFill>
                  <a:srgbClr val="071F65"/>
                </a:solidFill>
                <a:latin typeface="+mj-ea"/>
              </a:rPr>
              <a:t>农地经营规模</a:t>
            </a:r>
            <a:r>
              <a:rPr lang="zh-CN" altLang="en-US" sz="2800" b="1" dirty="0" smtClean="0">
                <a:solidFill>
                  <a:srgbClr val="071F65"/>
                </a:solidFill>
                <a:latin typeface="+mj-ea"/>
                <a:ea typeface="+mj-ea"/>
              </a:rPr>
              <a:t>关系的研究</a:t>
            </a:r>
            <a:endParaRPr lang="zh-CN" altLang="en-US" sz="2800" b="1" dirty="0">
              <a:solidFill>
                <a:srgbClr val="071F65"/>
              </a:solidFill>
              <a:latin typeface="+mj-ea"/>
              <a:ea typeface="+mj-ea"/>
            </a:endParaRPr>
          </a:p>
        </p:txBody>
      </p:sp>
      <p:cxnSp>
        <p:nvCxnSpPr>
          <p:cNvPr id="24" name="直接连接符 23"/>
          <p:cNvCxnSpPr/>
          <p:nvPr/>
        </p:nvCxnSpPr>
        <p:spPr>
          <a:xfrm flipH="1">
            <a:off x="2542580" y="3465379"/>
            <a:ext cx="60438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Freeform 5"/>
          <p:cNvSpPr>
            <a:spLocks noEditPoints="1"/>
          </p:cNvSpPr>
          <p:nvPr/>
        </p:nvSpPr>
        <p:spPr bwMode="auto">
          <a:xfrm>
            <a:off x="6" y="1552170"/>
            <a:ext cx="1790977" cy="3826418"/>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chemeClr val="accent1"/>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6"/>
          <p:cNvSpPr>
            <a:spLocks noEditPoints="1"/>
          </p:cNvSpPr>
          <p:nvPr/>
        </p:nvSpPr>
        <p:spPr bwMode="auto">
          <a:xfrm>
            <a:off x="1722420" y="2937550"/>
            <a:ext cx="137114" cy="2259004"/>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矩形 15"/>
          <p:cNvSpPr/>
          <p:nvPr/>
        </p:nvSpPr>
        <p:spPr>
          <a:xfrm>
            <a:off x="2542581" y="4425633"/>
            <a:ext cx="1913024" cy="284693"/>
          </a:xfrm>
          <a:prstGeom prst="rect">
            <a:avLst/>
          </a:prstGeom>
        </p:spPr>
        <p:txBody>
          <a:bodyPr wrap="none" lIns="68580" tIns="34290" rIns="68580" bIns="34290">
            <a:spAutoFit/>
          </a:bodyPr>
          <a:lstStyle/>
          <a:p>
            <a:r>
              <a:rPr kumimoji="1" lang="zh-CN" altLang="en-US" b="1" dirty="0">
                <a:solidFill>
                  <a:srgbClr val="071F65"/>
                </a:solidFill>
                <a:latin typeface="微软雅黑" panose="020B0503020204020204" pitchFamily="34" charset="-122"/>
                <a:ea typeface="微软雅黑" panose="020B0503020204020204" pitchFamily="34" charset="-122"/>
                <a:cs typeface="微软雅黑"/>
              </a:rPr>
              <a:t>专   业：农业经济管理</a:t>
            </a:r>
            <a:endParaRPr kumimoji="1" lang="en-US" altLang="zh-CN" b="1" dirty="0">
              <a:solidFill>
                <a:srgbClr val="071F65"/>
              </a:solidFill>
              <a:latin typeface="微软雅黑" panose="020B0503020204020204" pitchFamily="34" charset="-122"/>
              <a:ea typeface="微软雅黑" panose="020B0503020204020204" pitchFamily="34" charset="-122"/>
              <a:cs typeface="微软雅黑"/>
            </a:endParaRPr>
          </a:p>
        </p:txBody>
      </p:sp>
    </p:spTree>
    <p:extLst>
      <p:ext uri="{BB962C8B-B14F-4D97-AF65-F5344CB8AC3E}">
        <p14:creationId xmlns:p14="http://schemas.microsoft.com/office/powerpoint/2010/main" val="91231877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46"/>
          <p:cNvSpPr>
            <a:spLocks noChangeArrowheads="1"/>
          </p:cNvSpPr>
          <p:nvPr/>
        </p:nvSpPr>
        <p:spPr bwMode="auto">
          <a:xfrm>
            <a:off x="460427" y="237128"/>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Arial" panose="020B0604020202020204" pitchFamily="34" charset="0"/>
              </a:rPr>
              <a:t>研究方案</a:t>
            </a:r>
          </a:p>
        </p:txBody>
      </p:sp>
      <p:sp>
        <p:nvSpPr>
          <p:cNvPr id="16" name="等腰三角形 47"/>
          <p:cNvSpPr>
            <a:spLocks noChangeArrowheads="1"/>
          </p:cNvSpPr>
          <p:nvPr/>
        </p:nvSpPr>
        <p:spPr bwMode="auto">
          <a:xfrm rot="5400000">
            <a:off x="-152412" y="293322"/>
            <a:ext cx="774878"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grpSp>
        <p:nvGrpSpPr>
          <p:cNvPr id="13" name="组合 12"/>
          <p:cNvGrpSpPr/>
          <p:nvPr/>
        </p:nvGrpSpPr>
        <p:grpSpPr>
          <a:xfrm>
            <a:off x="501586" y="789470"/>
            <a:ext cx="7964497" cy="465119"/>
            <a:chOff x="3002037" y="1465798"/>
            <a:chExt cx="7067433" cy="369332"/>
          </a:xfrm>
          <a:solidFill>
            <a:schemeClr val="accent2">
              <a:lumMod val="75000"/>
            </a:schemeClr>
          </a:solidFill>
        </p:grpSpPr>
        <p:sp>
          <p:nvSpPr>
            <p:cNvPr id="14" name="矩形 13"/>
            <p:cNvSpPr/>
            <p:nvPr/>
          </p:nvSpPr>
          <p:spPr bwMode="auto">
            <a:xfrm>
              <a:off x="3002037" y="1465798"/>
              <a:ext cx="7067433" cy="369332"/>
            </a:xfrm>
            <a:prstGeom prst="rect">
              <a:avLst/>
            </a:prstGeom>
            <a:solidFill>
              <a:schemeClr val="accent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600">
                <a:latin typeface="微软雅黑" pitchFamily="34" charset="-122"/>
                <a:ea typeface="微软雅黑" pitchFamily="34" charset="-122"/>
              </a:endParaRPr>
            </a:p>
          </p:txBody>
        </p:sp>
        <p:sp>
          <p:nvSpPr>
            <p:cNvPr id="17" name="TextBox 16"/>
            <p:cNvSpPr txBox="1"/>
            <p:nvPr/>
          </p:nvSpPr>
          <p:spPr>
            <a:xfrm>
              <a:off x="3033223" y="1474122"/>
              <a:ext cx="5688633" cy="293271"/>
            </a:xfrm>
            <a:prstGeom prst="rect">
              <a:avLst/>
            </a:prstGeom>
            <a:noFill/>
          </p:spPr>
          <p:txBody>
            <a:bodyPr wrap="square" rtlCol="0">
              <a:spAutoFit/>
            </a:bodyPr>
            <a:lstStyle/>
            <a:p>
              <a:r>
                <a:rPr lang="en-US" altLang="zh-CN" sz="1800" b="1" dirty="0" smtClean="0">
                  <a:solidFill>
                    <a:srgbClr val="F8F8F8"/>
                  </a:solidFill>
                  <a:latin typeface="微软雅黑" pitchFamily="34" charset="-122"/>
                  <a:ea typeface="微软雅黑" pitchFamily="34" charset="-122"/>
                </a:rPr>
                <a:t>Ⅱ </a:t>
              </a:r>
              <a:r>
                <a:rPr lang="zh-CN" altLang="en-US" sz="1800" b="1" dirty="0" smtClean="0">
                  <a:solidFill>
                    <a:srgbClr val="F8F8F8"/>
                  </a:solidFill>
                  <a:latin typeface="微软雅黑" pitchFamily="34" charset="-122"/>
                  <a:ea typeface="微软雅黑" pitchFamily="34" charset="-122"/>
                </a:rPr>
                <a:t>研究</a:t>
              </a:r>
              <a:r>
                <a:rPr lang="zh-CN" altLang="en-US" sz="1800" b="1" dirty="0">
                  <a:solidFill>
                    <a:srgbClr val="F8F8F8"/>
                  </a:solidFill>
                  <a:latin typeface="微软雅黑" pitchFamily="34" charset="-122"/>
                  <a:ea typeface="微软雅黑" pitchFamily="34" charset="-122"/>
                </a:rPr>
                <a:t>内容</a:t>
              </a:r>
            </a:p>
          </p:txBody>
        </p:sp>
      </p:grpSp>
      <p:sp>
        <p:nvSpPr>
          <p:cNvPr id="21" name="TextBox 20"/>
          <p:cNvSpPr txBox="1"/>
          <p:nvPr/>
        </p:nvSpPr>
        <p:spPr>
          <a:xfrm>
            <a:off x="476193" y="1297651"/>
            <a:ext cx="7989890" cy="4578176"/>
          </a:xfrm>
          <a:prstGeom prst="rect">
            <a:avLst/>
          </a:prstGeom>
          <a:noFill/>
        </p:spPr>
        <p:txBody>
          <a:bodyPr wrap="square" lIns="68580" tIns="34290" rIns="68580" bIns="34290" rtlCol="0">
            <a:spAutoFit/>
          </a:bodyPr>
          <a:lstStyle/>
          <a:p>
            <a:pPr>
              <a:lnSpc>
                <a:spcPct val="150000"/>
              </a:lnSpc>
              <a:spcBef>
                <a:spcPts val="600"/>
              </a:spcBef>
              <a:buClr>
                <a:srgbClr val="071F65"/>
              </a:buClr>
            </a:pPr>
            <a:r>
              <a:rPr lang="zh-CN" altLang="en-US" sz="1800" b="1" dirty="0">
                <a:latin typeface="楷体" panose="02010609060101010101" pitchFamily="49" charset="-122"/>
                <a:ea typeface="楷体" panose="02010609060101010101" pitchFamily="49" charset="-122"/>
              </a:rPr>
              <a:t>选取水稻</a:t>
            </a:r>
            <a:r>
              <a:rPr lang="en-US" altLang="zh-CN" sz="1800" b="1" dirty="0">
                <a:latin typeface="楷体" panose="02010609060101010101" pitchFamily="49" charset="-122"/>
                <a:ea typeface="楷体" panose="02010609060101010101" pitchFamily="49" charset="-122"/>
              </a:rPr>
              <a:t>-</a:t>
            </a:r>
            <a:r>
              <a:rPr lang="zh-CN" altLang="en-US" sz="1800" b="1" dirty="0">
                <a:latin typeface="楷体" panose="02010609060101010101" pitchFamily="49" charset="-122"/>
                <a:ea typeface="楷体" panose="02010609060101010101" pitchFamily="49" charset="-122"/>
              </a:rPr>
              <a:t>水稻、小麦</a:t>
            </a:r>
            <a:r>
              <a:rPr lang="en-US" altLang="zh-CN" sz="1800" b="1" dirty="0">
                <a:latin typeface="楷体" panose="02010609060101010101" pitchFamily="49" charset="-122"/>
                <a:ea typeface="楷体" panose="02010609060101010101" pitchFamily="49" charset="-122"/>
              </a:rPr>
              <a:t>-</a:t>
            </a:r>
            <a:r>
              <a:rPr lang="zh-CN" altLang="en-US" sz="1800" b="1" dirty="0">
                <a:latin typeface="楷体" panose="02010609060101010101" pitchFamily="49" charset="-122"/>
                <a:ea typeface="楷体" panose="02010609060101010101" pitchFamily="49" charset="-122"/>
              </a:rPr>
              <a:t>玉米和玉米为种植结构的三类农户为研究对象。</a:t>
            </a:r>
            <a:endParaRPr lang="en-US" altLang="zh-CN" sz="1800" b="1" dirty="0">
              <a:latin typeface="楷体" panose="02010609060101010101" pitchFamily="49" charset="-122"/>
              <a:ea typeface="楷体" panose="02010609060101010101" pitchFamily="49" charset="-122"/>
            </a:endParaRPr>
          </a:p>
          <a:p>
            <a:pPr marL="285750" indent="-285750">
              <a:lnSpc>
                <a:spcPct val="150000"/>
              </a:lnSpc>
              <a:spcBef>
                <a:spcPts val="600"/>
              </a:spcBef>
              <a:spcAft>
                <a:spcPts val="600"/>
              </a:spcAft>
              <a:buClr>
                <a:srgbClr val="071F65"/>
              </a:buClr>
              <a:buFont typeface="Wingdings" panose="05000000000000000000" pitchFamily="2" charset="2"/>
              <a:buChar char="p"/>
            </a:pPr>
            <a:r>
              <a:rPr lang="zh-CN" altLang="en-US" sz="1800" dirty="0">
                <a:latin typeface="+mn-ea"/>
              </a:rPr>
              <a:t>农地经营规模对土地生产率的影响分析</a:t>
            </a:r>
            <a:endParaRPr lang="en-US" altLang="zh-CN" sz="1800" dirty="0">
              <a:latin typeface="+mn-ea"/>
            </a:endParaRPr>
          </a:p>
          <a:p>
            <a:pPr marL="530225" indent="-285750">
              <a:lnSpc>
                <a:spcPct val="150000"/>
              </a:lnSpc>
              <a:spcBef>
                <a:spcPts val="600"/>
              </a:spcBef>
              <a:buClr>
                <a:srgbClr val="071F65"/>
              </a:buClr>
              <a:buFont typeface="Wingdings" panose="05000000000000000000" pitchFamily="2" charset="2"/>
              <a:buChar char="l"/>
            </a:pPr>
            <a:r>
              <a:rPr lang="zh-CN" altLang="en-US" sz="1800" dirty="0">
                <a:latin typeface="楷体" panose="02010609060101010101" pitchFamily="49" charset="-122"/>
                <a:ea typeface="楷体" panose="02010609060101010101" pitchFamily="49" charset="-122"/>
              </a:rPr>
              <a:t>土地单产与收获面积的整体描述及变化原因；</a:t>
            </a:r>
            <a:endParaRPr lang="en-US" altLang="zh-CN" sz="1800" dirty="0">
              <a:latin typeface="楷体" panose="02010609060101010101" pitchFamily="49" charset="-122"/>
              <a:ea typeface="楷体" panose="02010609060101010101" pitchFamily="49" charset="-122"/>
            </a:endParaRPr>
          </a:p>
          <a:p>
            <a:pPr marL="530225" indent="-285750">
              <a:lnSpc>
                <a:spcPct val="150000"/>
              </a:lnSpc>
              <a:spcBef>
                <a:spcPts val="600"/>
              </a:spcBef>
              <a:buClr>
                <a:srgbClr val="071F65"/>
              </a:buClr>
              <a:buFont typeface="Wingdings" panose="05000000000000000000" pitchFamily="2" charset="2"/>
              <a:buChar char="l"/>
            </a:pPr>
            <a:r>
              <a:rPr lang="zh-CN" altLang="en-US" sz="1800" dirty="0">
                <a:latin typeface="楷体" panose="02010609060101010101" pitchFamily="49" charset="-122"/>
                <a:ea typeface="楷体" panose="02010609060101010101" pitchFamily="49" charset="-122"/>
              </a:rPr>
              <a:t>构建土地生产率与农地经营规模影响的分析框架；</a:t>
            </a:r>
            <a:endParaRPr lang="en-US" altLang="zh-CN" sz="1800" dirty="0">
              <a:latin typeface="楷体" panose="02010609060101010101" pitchFamily="49" charset="-122"/>
              <a:ea typeface="楷体" panose="02010609060101010101" pitchFamily="49" charset="-122"/>
            </a:endParaRPr>
          </a:p>
          <a:p>
            <a:pPr marL="530225" indent="-285750">
              <a:lnSpc>
                <a:spcPct val="150000"/>
              </a:lnSpc>
              <a:spcBef>
                <a:spcPts val="600"/>
              </a:spcBef>
              <a:buClr>
                <a:srgbClr val="071F65"/>
              </a:buClr>
              <a:buFont typeface="Wingdings" panose="05000000000000000000" pitchFamily="2" charset="2"/>
              <a:buChar char="l"/>
            </a:pPr>
            <a:r>
              <a:rPr lang="zh-CN" altLang="en-US" sz="1800" dirty="0">
                <a:latin typeface="楷体" panose="02010609060101010101" pitchFamily="49" charset="-122"/>
                <a:ea typeface="楷体" panose="02010609060101010101" pitchFamily="49" charset="-122"/>
              </a:rPr>
              <a:t>解决</a:t>
            </a:r>
            <a:r>
              <a:rPr lang="en-US" altLang="zh-CN" sz="1800" dirty="0">
                <a:latin typeface="楷体" panose="02010609060101010101" pitchFamily="49" charset="-122"/>
                <a:ea typeface="楷体" panose="02010609060101010101" pitchFamily="49" charset="-122"/>
              </a:rPr>
              <a:t>2</a:t>
            </a:r>
            <a:r>
              <a:rPr lang="zh-CN" altLang="en-US" sz="1800" dirty="0">
                <a:latin typeface="楷体" panose="02010609060101010101" pitchFamily="49" charset="-122"/>
                <a:ea typeface="楷体" panose="02010609060101010101" pitchFamily="49" charset="-122"/>
              </a:rPr>
              <a:t>个关键问题：区域的选择以及种植制度的处理。</a:t>
            </a:r>
            <a:endParaRPr lang="en-US" altLang="zh-CN" sz="1800" dirty="0">
              <a:latin typeface="楷体" panose="02010609060101010101" pitchFamily="49" charset="-122"/>
              <a:ea typeface="楷体" panose="02010609060101010101" pitchFamily="49" charset="-122"/>
            </a:endParaRPr>
          </a:p>
          <a:p>
            <a:pPr marL="285750" indent="-285750">
              <a:lnSpc>
                <a:spcPct val="150000"/>
              </a:lnSpc>
              <a:spcBef>
                <a:spcPts val="600"/>
              </a:spcBef>
              <a:spcAft>
                <a:spcPts val="600"/>
              </a:spcAft>
              <a:buClr>
                <a:srgbClr val="071F65"/>
              </a:buClr>
              <a:buFont typeface="Wingdings" panose="05000000000000000000" pitchFamily="2" charset="2"/>
              <a:buChar char="p"/>
            </a:pPr>
            <a:r>
              <a:rPr lang="zh-CN" altLang="en-US" sz="1800" dirty="0">
                <a:latin typeface="+mn-ea"/>
              </a:rPr>
              <a:t>农户土地投入产出关系的实证分析</a:t>
            </a:r>
            <a:endParaRPr lang="en-US" altLang="zh-CN" sz="1800" dirty="0">
              <a:latin typeface="+mn-ea"/>
            </a:endParaRPr>
          </a:p>
          <a:p>
            <a:pPr marL="530225" indent="-285750">
              <a:lnSpc>
                <a:spcPct val="150000"/>
              </a:lnSpc>
              <a:spcBef>
                <a:spcPts val="600"/>
              </a:spcBef>
              <a:buClr>
                <a:srgbClr val="071F65"/>
              </a:buClr>
              <a:buFont typeface="Wingdings" panose="05000000000000000000" pitchFamily="2" charset="2"/>
              <a:buChar char="l"/>
            </a:pPr>
            <a:r>
              <a:rPr lang="zh-CN" altLang="en-US" sz="1800" dirty="0">
                <a:latin typeface="楷体" panose="02010609060101010101" pitchFamily="49" charset="-122"/>
                <a:ea typeface="楷体" panose="02010609060101010101" pitchFamily="49" charset="-122"/>
              </a:rPr>
              <a:t>不同区域，水稻、小麦和玉米投入产出的非单调关系；</a:t>
            </a:r>
            <a:endParaRPr lang="en-US" altLang="zh-CN" sz="1800" dirty="0">
              <a:latin typeface="楷体" panose="02010609060101010101" pitchFamily="49" charset="-122"/>
              <a:ea typeface="楷体" panose="02010609060101010101" pitchFamily="49" charset="-122"/>
            </a:endParaRPr>
          </a:p>
          <a:p>
            <a:pPr marL="530225" indent="-285750">
              <a:lnSpc>
                <a:spcPct val="150000"/>
              </a:lnSpc>
              <a:spcBef>
                <a:spcPts val="600"/>
              </a:spcBef>
              <a:buClr>
                <a:srgbClr val="071F65"/>
              </a:buClr>
              <a:buFont typeface="Wingdings" panose="05000000000000000000" pitchFamily="2" charset="2"/>
              <a:buChar char="l"/>
            </a:pPr>
            <a:r>
              <a:rPr lang="zh-CN" altLang="en-US" sz="1800" dirty="0">
                <a:latin typeface="楷体" panose="02010609060101010101" pitchFamily="49" charset="-122"/>
                <a:ea typeface="楷体" panose="02010609060101010101" pitchFamily="49" charset="-122"/>
              </a:rPr>
              <a:t>不同种植制度下，水稻、小麦和玉米投入产出的非单调关系；</a:t>
            </a:r>
            <a:endParaRPr lang="en-US" altLang="zh-CN" sz="1800" dirty="0">
              <a:latin typeface="楷体" panose="02010609060101010101" pitchFamily="49" charset="-122"/>
              <a:ea typeface="楷体" panose="02010609060101010101" pitchFamily="49" charset="-122"/>
            </a:endParaRPr>
          </a:p>
          <a:p>
            <a:pPr marL="285750" indent="-285750">
              <a:lnSpc>
                <a:spcPct val="150000"/>
              </a:lnSpc>
              <a:spcBef>
                <a:spcPts val="600"/>
              </a:spcBef>
              <a:spcAft>
                <a:spcPts val="600"/>
              </a:spcAft>
              <a:buClr>
                <a:srgbClr val="071F65"/>
              </a:buClr>
              <a:buFont typeface="Wingdings" panose="05000000000000000000" pitchFamily="2" charset="2"/>
              <a:buChar char="p"/>
            </a:pPr>
            <a:r>
              <a:rPr lang="zh-CN" altLang="en-US" sz="1800" dirty="0" smtClean="0">
                <a:latin typeface="+mn-ea"/>
              </a:rPr>
              <a:t>农地</a:t>
            </a:r>
            <a:r>
              <a:rPr lang="zh-CN" altLang="en-US" sz="1800" dirty="0">
                <a:latin typeface="+mn-ea"/>
              </a:rPr>
              <a:t>经营规模与土地生产率关系背后逻辑的</a:t>
            </a:r>
            <a:r>
              <a:rPr lang="zh-CN" altLang="en-US" sz="1800" dirty="0" smtClean="0">
                <a:latin typeface="+mn-ea"/>
              </a:rPr>
              <a:t>思考</a:t>
            </a:r>
            <a:endParaRPr lang="en-US" altLang="zh-CN" sz="1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70094064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46"/>
          <p:cNvSpPr>
            <a:spLocks noChangeArrowheads="1"/>
          </p:cNvSpPr>
          <p:nvPr/>
        </p:nvSpPr>
        <p:spPr bwMode="auto">
          <a:xfrm>
            <a:off x="460427" y="237128"/>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Arial" panose="020B0604020202020204" pitchFamily="34" charset="0"/>
              </a:rPr>
              <a:t>研究方案</a:t>
            </a:r>
          </a:p>
        </p:txBody>
      </p:sp>
      <p:sp>
        <p:nvSpPr>
          <p:cNvPr id="16" name="等腰三角形 47"/>
          <p:cNvSpPr>
            <a:spLocks noChangeArrowheads="1"/>
          </p:cNvSpPr>
          <p:nvPr/>
        </p:nvSpPr>
        <p:spPr bwMode="auto">
          <a:xfrm rot="5400000">
            <a:off x="-152412" y="293322"/>
            <a:ext cx="774878"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grpSp>
        <p:nvGrpSpPr>
          <p:cNvPr id="13" name="组合 12"/>
          <p:cNvGrpSpPr/>
          <p:nvPr/>
        </p:nvGrpSpPr>
        <p:grpSpPr>
          <a:xfrm>
            <a:off x="501586" y="789470"/>
            <a:ext cx="7964497" cy="465119"/>
            <a:chOff x="3002037" y="1465798"/>
            <a:chExt cx="7067433" cy="369332"/>
          </a:xfrm>
          <a:solidFill>
            <a:schemeClr val="accent2">
              <a:lumMod val="75000"/>
            </a:schemeClr>
          </a:solidFill>
        </p:grpSpPr>
        <p:sp>
          <p:nvSpPr>
            <p:cNvPr id="14" name="矩形 13"/>
            <p:cNvSpPr/>
            <p:nvPr/>
          </p:nvSpPr>
          <p:spPr bwMode="auto">
            <a:xfrm>
              <a:off x="3002037" y="1465798"/>
              <a:ext cx="7067433" cy="369332"/>
            </a:xfrm>
            <a:prstGeom prst="rect">
              <a:avLst/>
            </a:prstGeom>
            <a:solidFill>
              <a:schemeClr val="accent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600">
                <a:latin typeface="微软雅黑" pitchFamily="34" charset="-122"/>
                <a:ea typeface="微软雅黑" pitchFamily="34" charset="-122"/>
              </a:endParaRPr>
            </a:p>
          </p:txBody>
        </p:sp>
        <p:sp>
          <p:nvSpPr>
            <p:cNvPr id="17" name="TextBox 16"/>
            <p:cNvSpPr txBox="1"/>
            <p:nvPr/>
          </p:nvSpPr>
          <p:spPr>
            <a:xfrm>
              <a:off x="3033223" y="1474122"/>
              <a:ext cx="5688633" cy="293271"/>
            </a:xfrm>
            <a:prstGeom prst="rect">
              <a:avLst/>
            </a:prstGeom>
            <a:noFill/>
          </p:spPr>
          <p:txBody>
            <a:bodyPr wrap="square" rtlCol="0">
              <a:spAutoFit/>
            </a:bodyPr>
            <a:lstStyle/>
            <a:p>
              <a:r>
                <a:rPr lang="en-US" altLang="zh-CN" sz="1800" b="1" dirty="0" smtClean="0">
                  <a:solidFill>
                    <a:srgbClr val="F8F8F8"/>
                  </a:solidFill>
                  <a:latin typeface="微软雅黑" pitchFamily="34" charset="-122"/>
                  <a:ea typeface="微软雅黑" pitchFamily="34" charset="-122"/>
                </a:rPr>
                <a:t>Ⅲ </a:t>
              </a:r>
              <a:r>
                <a:rPr lang="zh-CN" altLang="en-US" sz="1800" b="1" dirty="0" smtClean="0">
                  <a:solidFill>
                    <a:srgbClr val="F8F8F8"/>
                  </a:solidFill>
                  <a:latin typeface="微软雅黑" pitchFamily="34" charset="-122"/>
                  <a:ea typeface="微软雅黑" pitchFamily="34" charset="-122"/>
                </a:rPr>
                <a:t>研究方法</a:t>
              </a:r>
              <a:endParaRPr lang="zh-CN" altLang="en-US" sz="1800" b="1" dirty="0">
                <a:solidFill>
                  <a:srgbClr val="F8F8F8"/>
                </a:solidFill>
                <a:latin typeface="微软雅黑" pitchFamily="34" charset="-122"/>
                <a:ea typeface="微软雅黑" pitchFamily="34" charset="-122"/>
              </a:endParaRPr>
            </a:p>
          </p:txBody>
        </p:sp>
      </p:grpSp>
      <mc:AlternateContent xmlns:mc="http://schemas.openxmlformats.org/markup-compatibility/2006" xmlns:a14="http://schemas.microsoft.com/office/drawing/2010/main">
        <mc:Choice Requires="a14">
          <p:sp>
            <p:nvSpPr>
              <p:cNvPr id="21" name="TextBox 20"/>
              <p:cNvSpPr txBox="1"/>
              <p:nvPr/>
            </p:nvSpPr>
            <p:spPr>
              <a:xfrm>
                <a:off x="476193" y="1281885"/>
                <a:ext cx="7989890" cy="4703916"/>
              </a:xfrm>
              <a:prstGeom prst="rect">
                <a:avLst/>
              </a:prstGeom>
              <a:noFill/>
            </p:spPr>
            <p:txBody>
              <a:bodyPr wrap="square" lIns="68580" tIns="34290" rIns="68580" bIns="34290" rtlCol="0">
                <a:spAutoFit/>
              </a:bodyPr>
              <a:lstStyle/>
              <a:p>
                <a:pPr marL="285750" indent="-285750">
                  <a:lnSpc>
                    <a:spcPct val="150000"/>
                  </a:lnSpc>
                  <a:spcBef>
                    <a:spcPts val="600"/>
                  </a:spcBef>
                  <a:spcAft>
                    <a:spcPts val="600"/>
                  </a:spcAft>
                  <a:buClr>
                    <a:srgbClr val="071F65"/>
                  </a:buClr>
                  <a:buFont typeface="Wingdings" panose="05000000000000000000" pitchFamily="2" charset="2"/>
                  <a:buChar char="p"/>
                </a:pPr>
                <a:r>
                  <a:rPr lang="zh-CN" altLang="en-US" sz="1800" dirty="0">
                    <a:latin typeface="+mn-ea"/>
                  </a:rPr>
                  <a:t>计量模型方法</a:t>
                </a:r>
                <a:endParaRPr lang="en-US" altLang="zh-CN" sz="1800" dirty="0">
                  <a:latin typeface="+mn-ea"/>
                </a:endParaRPr>
              </a:p>
              <a:p>
                <a:pPr marL="530225" indent="-285750">
                  <a:lnSpc>
                    <a:spcPct val="150000"/>
                  </a:lnSpc>
                  <a:spcBef>
                    <a:spcPts val="600"/>
                  </a:spcBef>
                  <a:spcAft>
                    <a:spcPts val="600"/>
                  </a:spcAft>
                  <a:buClr>
                    <a:srgbClr val="071F65"/>
                  </a:buClr>
                  <a:buFont typeface="Wingdings" panose="05000000000000000000" pitchFamily="2" charset="2"/>
                  <a:buChar char="l"/>
                </a:pPr>
                <a:r>
                  <a:rPr lang="zh-CN" altLang="en-US" sz="1800" dirty="0">
                    <a:latin typeface="楷体" panose="02010609060101010101" pitchFamily="49" charset="-122"/>
                    <a:ea typeface="楷体" panose="02010609060101010101" pitchFamily="49" charset="-122"/>
                  </a:rPr>
                  <a:t>第一阶段：改造超越对数生产函数，得到农业生产函数。</a:t>
                </a:r>
                <a:endParaRPr lang="en-US" altLang="zh-CN" sz="1800" dirty="0">
                  <a:latin typeface="楷体" panose="02010609060101010101" pitchFamily="49" charset="-122"/>
                  <a:ea typeface="楷体" panose="02010609060101010101" pitchFamily="49" charset="-122"/>
                </a:endParaRPr>
              </a:p>
              <a:p>
                <a:pPr marL="268288">
                  <a:lnSpc>
                    <a:spcPct val="150000"/>
                  </a:lnSpc>
                  <a:spcBef>
                    <a:spcPts val="600"/>
                  </a:spcBef>
                  <a:spcAft>
                    <a:spcPts val="600"/>
                  </a:spcAft>
                  <a:buClr>
                    <a:srgbClr val="071F65"/>
                  </a:buClr>
                </a:pPr>
                <a14:m>
                  <m:oMathPara xmlns:m="http://schemas.openxmlformats.org/officeDocument/2006/math">
                    <m:oMathParaPr>
                      <m:jc m:val="left"/>
                    </m:oMathParaPr>
                    <m:oMath xmlns:m="http://schemas.openxmlformats.org/officeDocument/2006/math">
                      <m:r>
                        <a:rPr lang="en-US" altLang="zh-CN" sz="1800" b="1" i="1">
                          <a:latin typeface="Cambria Math"/>
                        </a:rPr>
                        <m:t>𝒍𝒏</m:t>
                      </m:r>
                      <m:sSub>
                        <m:sSubPr>
                          <m:ctrlPr>
                            <a:rPr lang="zh-CN" altLang="zh-CN" sz="1800" b="1" i="1">
                              <a:latin typeface="Cambria Math"/>
                            </a:rPr>
                          </m:ctrlPr>
                        </m:sSubPr>
                        <m:e>
                          <m:r>
                            <a:rPr lang="en-US" altLang="zh-CN" sz="1800" b="1" i="1">
                              <a:latin typeface="Cambria Math"/>
                            </a:rPr>
                            <m:t>𝒀</m:t>
                          </m:r>
                        </m:e>
                        <m:sub>
                          <m:r>
                            <a:rPr lang="en-US" altLang="zh-CN" sz="1800" b="1" i="1">
                              <a:latin typeface="Cambria Math"/>
                            </a:rPr>
                            <m:t>𝒊𝒕</m:t>
                          </m:r>
                        </m:sub>
                      </m:sSub>
                      <m:sSub>
                        <m:sSubPr>
                          <m:ctrlPr>
                            <a:rPr lang="zh-CN" altLang="zh-CN" sz="1800" b="1" i="1">
                              <a:latin typeface="Cambria Math"/>
                            </a:rPr>
                          </m:ctrlPr>
                        </m:sSubPr>
                        <m:e>
                          <m:r>
                            <a:rPr lang="en-US" altLang="zh-CN" sz="1800" b="1" i="1">
                              <a:latin typeface="Cambria Math"/>
                            </a:rPr>
                            <m:t> =</m:t>
                          </m:r>
                          <m:r>
                            <a:rPr lang="en-US" altLang="zh-CN" sz="1800" b="1" i="1">
                              <a:latin typeface="Cambria Math"/>
                            </a:rPr>
                            <m:t>𝜶</m:t>
                          </m:r>
                        </m:e>
                        <m:sub>
                          <m:r>
                            <a:rPr lang="en-US" altLang="zh-CN" sz="1800" b="1" i="1">
                              <a:latin typeface="Cambria Math"/>
                            </a:rPr>
                            <m:t>𝟎</m:t>
                          </m:r>
                        </m:sub>
                      </m:sSub>
                      <m:r>
                        <a:rPr lang="en-US" altLang="zh-CN" sz="1800" b="1" i="1">
                          <a:latin typeface="Cambria Math"/>
                        </a:rPr>
                        <m:t>+</m:t>
                      </m:r>
                      <m:sSub>
                        <m:sSubPr>
                          <m:ctrlPr>
                            <a:rPr lang="zh-CN" altLang="zh-CN" sz="1800" b="1" i="1">
                              <a:latin typeface="Cambria Math"/>
                            </a:rPr>
                          </m:ctrlPr>
                        </m:sSubPr>
                        <m:e>
                          <m:r>
                            <a:rPr lang="en-US" altLang="zh-CN" sz="1800" b="1" i="1">
                              <a:latin typeface="Cambria Math"/>
                            </a:rPr>
                            <m:t>𝜮</m:t>
                          </m:r>
                        </m:e>
                        <m:sub>
                          <m:r>
                            <a:rPr lang="en-US" altLang="zh-CN" sz="1800" b="1" i="1">
                              <a:latin typeface="Cambria Math"/>
                            </a:rPr>
                            <m:t>𝒊</m:t>
                          </m:r>
                        </m:sub>
                      </m:sSub>
                      <m:sSub>
                        <m:sSubPr>
                          <m:ctrlPr>
                            <a:rPr lang="zh-CN" altLang="zh-CN" sz="1800" b="1" i="1">
                              <a:latin typeface="Cambria Math"/>
                            </a:rPr>
                          </m:ctrlPr>
                        </m:sSubPr>
                        <m:e>
                          <m:r>
                            <a:rPr lang="en-US" altLang="zh-CN" sz="1800" b="1" i="1">
                              <a:latin typeface="Cambria Math"/>
                            </a:rPr>
                            <m:t>𝜶</m:t>
                          </m:r>
                        </m:e>
                        <m:sub>
                          <m:r>
                            <a:rPr lang="en-US" altLang="zh-CN" sz="1800" b="1" i="1">
                              <a:latin typeface="Cambria Math"/>
                            </a:rPr>
                            <m:t>𝒊</m:t>
                          </m:r>
                        </m:sub>
                      </m:sSub>
                      <m:r>
                        <a:rPr lang="en-US" altLang="zh-CN" sz="1800" b="1" i="1">
                          <a:latin typeface="Cambria Math"/>
                        </a:rPr>
                        <m:t>𝒍𝒏</m:t>
                      </m:r>
                      <m:sSub>
                        <m:sSubPr>
                          <m:ctrlPr>
                            <a:rPr lang="zh-CN" altLang="zh-CN" sz="1800" b="1" i="1">
                              <a:latin typeface="Cambria Math"/>
                            </a:rPr>
                          </m:ctrlPr>
                        </m:sSubPr>
                        <m:e>
                          <m:r>
                            <a:rPr lang="en-US" altLang="zh-CN" sz="1800" b="1" i="1">
                              <a:latin typeface="Cambria Math"/>
                            </a:rPr>
                            <m:t>𝑿</m:t>
                          </m:r>
                        </m:e>
                        <m:sub>
                          <m:r>
                            <a:rPr lang="en-US" altLang="zh-CN" sz="1800" b="1" i="1">
                              <a:latin typeface="Cambria Math"/>
                            </a:rPr>
                            <m:t>𝒊𝒕</m:t>
                          </m:r>
                        </m:sub>
                      </m:sSub>
                      <m:r>
                        <a:rPr lang="en-US" altLang="zh-CN" sz="1800" b="1" i="1">
                          <a:latin typeface="Cambria Math"/>
                        </a:rPr>
                        <m:t>+</m:t>
                      </m:r>
                      <m:r>
                        <a:rPr lang="zh-CN" altLang="en-US" sz="1800" b="1" i="1">
                          <a:latin typeface="Cambria Math"/>
                        </a:rPr>
                        <m:t>（</m:t>
                      </m:r>
                      <m:r>
                        <a:rPr lang="en-US" altLang="zh-CN" sz="1800" b="1" i="1">
                          <a:latin typeface="Cambria Math"/>
                        </a:rPr>
                        <m:t>𝟏</m:t>
                      </m:r>
                      <m:r>
                        <a:rPr lang="en-US" altLang="zh-CN" sz="1800" b="1" i="1">
                          <a:latin typeface="Cambria Math"/>
                        </a:rPr>
                        <m:t>/</m:t>
                      </m:r>
                      <m:r>
                        <a:rPr lang="en-US" altLang="zh-CN" sz="1800" b="1" i="1">
                          <a:latin typeface="Cambria Math"/>
                        </a:rPr>
                        <m:t>𝟐</m:t>
                      </m:r>
                      <m:r>
                        <a:rPr lang="zh-CN" altLang="en-US" sz="1800" b="1" i="1">
                          <a:latin typeface="Cambria Math"/>
                        </a:rPr>
                        <m:t>）</m:t>
                      </m:r>
                      <m:sSub>
                        <m:sSubPr>
                          <m:ctrlPr>
                            <a:rPr lang="zh-CN" altLang="zh-CN" sz="1800" b="1" i="1">
                              <a:latin typeface="Cambria Math"/>
                            </a:rPr>
                          </m:ctrlPr>
                        </m:sSubPr>
                        <m:e>
                          <m:r>
                            <a:rPr lang="en-US" altLang="zh-CN" sz="1800" b="1" i="1">
                              <a:latin typeface="Cambria Math"/>
                            </a:rPr>
                            <m:t>𝜮</m:t>
                          </m:r>
                        </m:e>
                        <m:sub>
                          <m:r>
                            <a:rPr lang="en-US" altLang="zh-CN" sz="1800" b="1" i="1">
                              <a:latin typeface="Cambria Math"/>
                            </a:rPr>
                            <m:t>𝒊</m:t>
                          </m:r>
                        </m:sub>
                      </m:sSub>
                      <m:sSub>
                        <m:sSubPr>
                          <m:ctrlPr>
                            <a:rPr lang="zh-CN" altLang="zh-CN" sz="1800" b="1" i="1">
                              <a:latin typeface="Cambria Math"/>
                            </a:rPr>
                          </m:ctrlPr>
                        </m:sSubPr>
                        <m:e>
                          <m:r>
                            <a:rPr lang="en-US" altLang="zh-CN" sz="1800" b="1" i="1">
                              <a:latin typeface="Cambria Math"/>
                            </a:rPr>
                            <m:t>𝜮</m:t>
                          </m:r>
                        </m:e>
                        <m:sub>
                          <m:r>
                            <a:rPr lang="en-US" altLang="zh-CN" sz="1800" b="1" i="1">
                              <a:latin typeface="Cambria Math"/>
                            </a:rPr>
                            <m:t>𝒋</m:t>
                          </m:r>
                        </m:sub>
                      </m:sSub>
                      <m:sSub>
                        <m:sSubPr>
                          <m:ctrlPr>
                            <a:rPr lang="zh-CN" altLang="zh-CN" sz="1800" b="1" i="1">
                              <a:latin typeface="Cambria Math"/>
                            </a:rPr>
                          </m:ctrlPr>
                        </m:sSubPr>
                        <m:e>
                          <m:r>
                            <a:rPr lang="en-US" altLang="zh-CN" sz="1800" b="1" i="1">
                              <a:latin typeface="Cambria Math"/>
                            </a:rPr>
                            <m:t>𝜶</m:t>
                          </m:r>
                        </m:e>
                        <m:sub>
                          <m:r>
                            <a:rPr lang="en-US" altLang="zh-CN" sz="1800" b="1" i="1">
                              <a:latin typeface="Cambria Math"/>
                            </a:rPr>
                            <m:t>𝒊𝒋</m:t>
                          </m:r>
                        </m:sub>
                      </m:sSub>
                      <m:r>
                        <a:rPr lang="en-US" altLang="zh-CN" sz="1800" b="1" i="1">
                          <a:latin typeface="Cambria Math"/>
                        </a:rPr>
                        <m:t>𝒍𝒏</m:t>
                      </m:r>
                      <m:sSub>
                        <m:sSubPr>
                          <m:ctrlPr>
                            <a:rPr lang="zh-CN" altLang="zh-CN" sz="1800" b="1" i="1">
                              <a:latin typeface="Cambria Math"/>
                            </a:rPr>
                          </m:ctrlPr>
                        </m:sSubPr>
                        <m:e>
                          <m:r>
                            <a:rPr lang="en-US" altLang="zh-CN" sz="1800" b="1" i="1">
                              <a:latin typeface="Cambria Math"/>
                            </a:rPr>
                            <m:t>𝑿</m:t>
                          </m:r>
                        </m:e>
                        <m:sub>
                          <m:r>
                            <a:rPr lang="en-US" altLang="zh-CN" sz="1800" b="1" i="1">
                              <a:latin typeface="Cambria Math"/>
                            </a:rPr>
                            <m:t>𝒊𝒕</m:t>
                          </m:r>
                        </m:sub>
                      </m:sSub>
                      <m:r>
                        <a:rPr lang="en-US" altLang="zh-CN" sz="1800" b="1" i="1">
                          <a:latin typeface="Cambria Math"/>
                        </a:rPr>
                        <m:t>𝒍𝒏</m:t>
                      </m:r>
                      <m:sSub>
                        <m:sSubPr>
                          <m:ctrlPr>
                            <a:rPr lang="zh-CN" altLang="zh-CN" sz="1800" b="1" i="1">
                              <a:latin typeface="Cambria Math"/>
                            </a:rPr>
                          </m:ctrlPr>
                        </m:sSubPr>
                        <m:e>
                          <m:r>
                            <a:rPr lang="en-US" altLang="zh-CN" sz="1800" b="1" i="1">
                              <a:latin typeface="Cambria Math"/>
                            </a:rPr>
                            <m:t>𝑿</m:t>
                          </m:r>
                        </m:e>
                        <m:sub>
                          <m:r>
                            <a:rPr lang="en-US" altLang="zh-CN" sz="1800" b="1" i="1">
                              <a:latin typeface="Cambria Math"/>
                            </a:rPr>
                            <m:t>𝒋𝒕</m:t>
                          </m:r>
                        </m:sub>
                      </m:sSub>
                      <m:r>
                        <a:rPr lang="en-US" altLang="zh-CN" sz="1800" b="1" i="1">
                          <a:latin typeface="Cambria Math"/>
                        </a:rPr>
                        <m:t>+</m:t>
                      </m:r>
                      <m:sSub>
                        <m:sSubPr>
                          <m:ctrlPr>
                            <a:rPr lang="zh-CN" altLang="zh-CN" sz="1800" b="1" i="1">
                              <a:latin typeface="Cambria Math"/>
                            </a:rPr>
                          </m:ctrlPr>
                        </m:sSubPr>
                        <m:e>
                          <m:sSub>
                            <m:sSubPr>
                              <m:ctrlPr>
                                <a:rPr lang="en-US" altLang="zh-CN" sz="1800" b="1" i="1">
                                  <a:latin typeface="Cambria Math"/>
                                </a:rPr>
                              </m:ctrlPr>
                            </m:sSubPr>
                            <m:e>
                              <m:r>
                                <a:rPr lang="en-US" altLang="zh-CN" sz="1800" b="1" i="1">
                                  <a:latin typeface="Cambria Math"/>
                                </a:rPr>
                                <m:t>𝜸</m:t>
                              </m:r>
                            </m:e>
                            <m:sub>
                              <m:r>
                                <a:rPr lang="en-US" altLang="zh-CN" sz="1800" b="1" i="1">
                                  <a:latin typeface="Cambria Math"/>
                                </a:rPr>
                                <m:t>𝟏</m:t>
                              </m:r>
                            </m:sub>
                          </m:sSub>
                          <m:r>
                            <a:rPr lang="en-US" altLang="zh-CN" sz="1800" b="1" i="1">
                              <a:latin typeface="Cambria Math"/>
                            </a:rPr>
                            <m:t>𝒍𝒏𝑶𝑷</m:t>
                          </m:r>
                        </m:e>
                        <m:sub>
                          <m:r>
                            <a:rPr lang="en-US" altLang="zh-CN" sz="1800" b="1" i="1">
                              <a:latin typeface="Cambria Math"/>
                            </a:rPr>
                            <m:t>𝒊𝒕</m:t>
                          </m:r>
                        </m:sub>
                      </m:sSub>
                      <m:r>
                        <a:rPr lang="en-US" altLang="zh-CN" sz="1800" b="1" i="1">
                          <a:latin typeface="Cambria Math"/>
                        </a:rPr>
                        <m:t>+</m:t>
                      </m:r>
                      <m:sSub>
                        <m:sSubPr>
                          <m:ctrlPr>
                            <a:rPr lang="en-US" altLang="zh-CN" sz="1800" b="1" i="1">
                              <a:latin typeface="Cambria Math"/>
                            </a:rPr>
                          </m:ctrlPr>
                        </m:sSubPr>
                        <m:e>
                          <m:r>
                            <a:rPr lang="en-US" altLang="zh-CN" sz="1800" b="1" i="1">
                              <a:latin typeface="Cambria Math"/>
                            </a:rPr>
                            <m:t>𝜸</m:t>
                          </m:r>
                        </m:e>
                        <m:sub>
                          <m:r>
                            <a:rPr lang="en-US" altLang="zh-CN" sz="1800" b="1" i="1">
                              <a:latin typeface="Cambria Math"/>
                            </a:rPr>
                            <m:t>𝟐</m:t>
                          </m:r>
                        </m:sub>
                      </m:sSub>
                      <m:r>
                        <a:rPr lang="en-US" altLang="zh-CN" sz="1800" b="1" i="1">
                          <a:latin typeface="Cambria Math"/>
                        </a:rPr>
                        <m:t>(</m:t>
                      </m:r>
                      <m:sSup>
                        <m:sSupPr>
                          <m:ctrlPr>
                            <a:rPr lang="zh-CN" altLang="zh-CN" sz="1800" b="1" i="1">
                              <a:latin typeface="Cambria Math"/>
                            </a:rPr>
                          </m:ctrlPr>
                        </m:sSupPr>
                        <m:e>
                          <m:sSub>
                            <m:sSubPr>
                              <m:ctrlPr>
                                <a:rPr lang="zh-CN" altLang="zh-CN" sz="1800" b="1" i="1">
                                  <a:latin typeface="Cambria Math"/>
                                </a:rPr>
                              </m:ctrlPr>
                            </m:sSubPr>
                            <m:e>
                              <m:r>
                                <a:rPr lang="en-US" altLang="zh-CN" sz="1800" b="1" i="1">
                                  <a:latin typeface="Cambria Math"/>
                                </a:rPr>
                                <m:t>𝒍𝒏𝑶𝑷</m:t>
                              </m:r>
                            </m:e>
                            <m:sub>
                              <m:r>
                                <a:rPr lang="en-US" altLang="zh-CN" sz="1800" b="1" i="1">
                                  <a:latin typeface="Cambria Math"/>
                                </a:rPr>
                                <m:t>𝒊𝒕</m:t>
                              </m:r>
                            </m:sub>
                          </m:sSub>
                          <m:r>
                            <a:rPr lang="en-US" altLang="zh-CN" sz="1800" b="1" i="1">
                              <a:latin typeface="Cambria Math"/>
                            </a:rPr>
                            <m:t>)</m:t>
                          </m:r>
                        </m:e>
                        <m:sup>
                          <m:r>
                            <a:rPr lang="en-US" altLang="zh-CN" sz="1800" b="1" i="1">
                              <a:latin typeface="Cambria Math"/>
                            </a:rPr>
                            <m:t>𝟐</m:t>
                          </m:r>
                        </m:sup>
                      </m:sSup>
                      <m:r>
                        <a:rPr lang="en-US" altLang="zh-CN" sz="1800" b="1" i="1">
                          <a:latin typeface="Cambria Math"/>
                        </a:rPr>
                        <m:t>+</m:t>
                      </m:r>
                      <m:sSub>
                        <m:sSubPr>
                          <m:ctrlPr>
                            <a:rPr lang="en-US" altLang="zh-CN" sz="1800" b="1" i="1">
                              <a:latin typeface="Cambria Math"/>
                            </a:rPr>
                          </m:ctrlPr>
                        </m:sSubPr>
                        <m:e>
                          <m:r>
                            <a:rPr lang="en-US" altLang="zh-CN" sz="1800" b="1" i="1">
                              <a:latin typeface="Cambria Math"/>
                            </a:rPr>
                            <m:t>𝜸</m:t>
                          </m:r>
                        </m:e>
                        <m:sub>
                          <m:r>
                            <a:rPr lang="en-US" altLang="zh-CN" sz="1800" b="1" i="1">
                              <a:latin typeface="Cambria Math"/>
                            </a:rPr>
                            <m:t>𝟑</m:t>
                          </m:r>
                        </m:sub>
                      </m:sSub>
                      <m:sSub>
                        <m:sSubPr>
                          <m:ctrlPr>
                            <a:rPr lang="zh-CN" altLang="zh-CN" sz="1800" b="1" i="1">
                              <a:latin typeface="Cambria Math"/>
                            </a:rPr>
                          </m:ctrlPr>
                        </m:sSubPr>
                        <m:e>
                          <m:r>
                            <a:rPr lang="en-US" altLang="zh-CN" sz="1800" b="1" i="1">
                              <a:latin typeface="Cambria Math"/>
                            </a:rPr>
                            <m:t>𝒍𝒏𝒕</m:t>
                          </m:r>
                          <m:r>
                            <a:rPr lang="en-US" altLang="zh-CN" sz="1800" b="1" i="1">
                              <a:latin typeface="Cambria Math"/>
                            </a:rPr>
                            <m:t>+</m:t>
                          </m:r>
                          <m:r>
                            <a:rPr lang="en-US" altLang="zh-CN" sz="1800" b="1" i="1">
                              <a:latin typeface="Cambria Math"/>
                            </a:rPr>
                            <m:t>𝝁</m:t>
                          </m:r>
                        </m:e>
                        <m:sub>
                          <m:r>
                            <a:rPr lang="en-US" altLang="zh-CN" sz="1800" b="1" i="1">
                              <a:latin typeface="Cambria Math"/>
                            </a:rPr>
                            <m:t>𝒊𝒕</m:t>
                          </m:r>
                        </m:sub>
                      </m:sSub>
                    </m:oMath>
                  </m:oMathPara>
                </a14:m>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530225" indent="-285750" algn="just">
                  <a:lnSpc>
                    <a:spcPct val="150000"/>
                  </a:lnSpc>
                  <a:spcBef>
                    <a:spcPts val="600"/>
                  </a:spcBef>
                  <a:buClr>
                    <a:srgbClr val="071F65"/>
                  </a:buClr>
                  <a:buFont typeface="Wingdings" panose="05000000000000000000" pitchFamily="2" charset="2"/>
                  <a:buChar char="l"/>
                </a:pPr>
                <a:r>
                  <a:rPr lang="zh-CN" altLang="en-US" sz="1800" dirty="0">
                    <a:latin typeface="楷体" panose="02010609060101010101" pitchFamily="49" charset="-122"/>
                    <a:ea typeface="楷体" panose="02010609060101010101" pitchFamily="49" charset="-122"/>
                  </a:rPr>
                  <a:t>第二阶段：</a:t>
                </a:r>
                <a:r>
                  <a:rPr lang="zh-CN" altLang="en-US" sz="1800" dirty="0" smtClean="0">
                    <a:latin typeface="楷体" panose="02010609060101010101" pitchFamily="49" charset="-122"/>
                    <a:ea typeface="楷体" panose="02010609060101010101" pitchFamily="49" charset="-122"/>
                  </a:rPr>
                  <a:t>根据样本</a:t>
                </a:r>
                <a:r>
                  <a:rPr lang="zh-CN" altLang="en-US" sz="1800" dirty="0">
                    <a:latin typeface="楷体" panose="02010609060101010101" pitchFamily="49" charset="-122"/>
                    <a:ea typeface="楷体" panose="02010609060101010101" pitchFamily="49" charset="-122"/>
                  </a:rPr>
                  <a:t>特性选择混合模型、固定效应模型或随机效应模型</a:t>
                </a:r>
                <a:endParaRPr lang="en-US" altLang="zh-CN" sz="1800" dirty="0">
                  <a:latin typeface="楷体" panose="02010609060101010101" pitchFamily="49" charset="-122"/>
                  <a:ea typeface="楷体" panose="02010609060101010101" pitchFamily="49" charset="-122"/>
                </a:endParaRPr>
              </a:p>
              <a:p>
                <a:pPr marL="530225" indent="-285750">
                  <a:lnSpc>
                    <a:spcPct val="150000"/>
                  </a:lnSpc>
                  <a:spcBef>
                    <a:spcPts val="600"/>
                  </a:spcBef>
                  <a:buClr>
                    <a:srgbClr val="071F65"/>
                  </a:buClr>
                  <a:buFont typeface="Wingdings" panose="05000000000000000000" pitchFamily="2" charset="2"/>
                  <a:buChar char="l"/>
                </a:pPr>
                <a:r>
                  <a:rPr lang="zh-CN" altLang="en-US" sz="1800" dirty="0">
                    <a:latin typeface="楷体" panose="02010609060101010101" pitchFamily="49" charset="-122"/>
                    <a:ea typeface="楷体" panose="02010609060101010101" pitchFamily="49" charset="-122"/>
                  </a:rPr>
                  <a:t>第三阶段：分不同区域，回归分析水稻、小麦和玉米的投入产出情况；分同种植制度，回归分析水稻、小麦和玉米的投入产出情况。</a:t>
                </a:r>
                <a:endParaRPr lang="en-US" altLang="zh-CN" sz="1800" dirty="0">
                  <a:latin typeface="楷体" panose="02010609060101010101" pitchFamily="49" charset="-122"/>
                  <a:ea typeface="楷体" panose="02010609060101010101" pitchFamily="49" charset="-122"/>
                </a:endParaRPr>
              </a:p>
              <a:p>
                <a:pPr marL="285750" indent="-285750">
                  <a:lnSpc>
                    <a:spcPct val="150000"/>
                  </a:lnSpc>
                  <a:spcBef>
                    <a:spcPts val="600"/>
                  </a:spcBef>
                  <a:spcAft>
                    <a:spcPts val="600"/>
                  </a:spcAft>
                  <a:buClr>
                    <a:srgbClr val="071F65"/>
                  </a:buClr>
                  <a:buFont typeface="Wingdings" panose="05000000000000000000" pitchFamily="2" charset="2"/>
                  <a:buChar char="p"/>
                </a:pPr>
                <a:r>
                  <a:rPr lang="zh-CN" altLang="en-US" sz="1800" dirty="0">
                    <a:latin typeface="+mn-ea"/>
                  </a:rPr>
                  <a:t>比较分析法</a:t>
                </a:r>
                <a:endParaRPr lang="en-US" altLang="zh-CN" sz="1800" dirty="0">
                  <a:latin typeface="+mn-ea"/>
                </a:endParaRPr>
              </a:p>
              <a:p>
                <a:pPr marL="530225" indent="-285750">
                  <a:lnSpc>
                    <a:spcPct val="150000"/>
                  </a:lnSpc>
                  <a:spcBef>
                    <a:spcPts val="600"/>
                  </a:spcBef>
                  <a:spcAft>
                    <a:spcPts val="600"/>
                  </a:spcAft>
                  <a:buClr>
                    <a:srgbClr val="071F65"/>
                  </a:buClr>
                  <a:buFont typeface="Wingdings" panose="05000000000000000000" pitchFamily="2" charset="2"/>
                  <a:buChar char="l"/>
                </a:pPr>
                <a:r>
                  <a:rPr lang="zh-CN" altLang="en-US" sz="1800" dirty="0" smtClean="0">
                    <a:latin typeface="楷体" panose="02010609060101010101" pitchFamily="49" charset="-122"/>
                    <a:ea typeface="楷体" panose="02010609060101010101" pitchFamily="49" charset="-122"/>
                  </a:rPr>
                  <a:t>比较</a:t>
                </a:r>
                <a:r>
                  <a:rPr lang="zh-CN" altLang="en-US" sz="1800" dirty="0">
                    <a:latin typeface="楷体" panose="02010609060101010101" pitchFamily="49" charset="-122"/>
                    <a:ea typeface="楷体" panose="02010609060101010101" pitchFamily="49" charset="-122"/>
                  </a:rPr>
                  <a:t>不同作物间投入产出的差异和同一，探究土地投入产出的规律</a:t>
                </a:r>
                <a:r>
                  <a:rPr lang="zh-CN" altLang="en-US" sz="1800" dirty="0" smtClean="0">
                    <a:latin typeface="楷体" panose="02010609060101010101" pitchFamily="49" charset="-122"/>
                    <a:ea typeface="楷体" panose="02010609060101010101" pitchFamily="49" charset="-122"/>
                  </a:rPr>
                  <a:t>。</a:t>
                </a:r>
                <a:endParaRPr lang="en-US" altLang="zh-CN" sz="1800" dirty="0">
                  <a:latin typeface="楷体" panose="02010609060101010101" pitchFamily="49" charset="-122"/>
                  <a:ea typeface="楷体" panose="02010609060101010101" pitchFamily="49" charset="-122"/>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476193" y="1281885"/>
                <a:ext cx="7989890" cy="4703916"/>
              </a:xfrm>
              <a:prstGeom prst="rect">
                <a:avLst/>
              </a:prstGeom>
              <a:blipFill rotWithShape="1">
                <a:blip r:embed="rId3"/>
                <a:stretch>
                  <a:fillRect l="-763" r="-7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2615342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46"/>
          <p:cNvSpPr>
            <a:spLocks noChangeArrowheads="1"/>
          </p:cNvSpPr>
          <p:nvPr/>
        </p:nvSpPr>
        <p:spPr bwMode="auto">
          <a:xfrm>
            <a:off x="460427" y="237128"/>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Arial" panose="020B0604020202020204" pitchFamily="34" charset="0"/>
              </a:rPr>
              <a:t>研究方案</a:t>
            </a:r>
          </a:p>
        </p:txBody>
      </p:sp>
      <p:sp>
        <p:nvSpPr>
          <p:cNvPr id="16" name="等腰三角形 47"/>
          <p:cNvSpPr>
            <a:spLocks noChangeArrowheads="1"/>
          </p:cNvSpPr>
          <p:nvPr/>
        </p:nvSpPr>
        <p:spPr bwMode="auto">
          <a:xfrm rot="5400000">
            <a:off x="-152412" y="293322"/>
            <a:ext cx="774878"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grpSp>
        <p:nvGrpSpPr>
          <p:cNvPr id="13" name="组合 12"/>
          <p:cNvGrpSpPr/>
          <p:nvPr/>
        </p:nvGrpSpPr>
        <p:grpSpPr>
          <a:xfrm>
            <a:off x="501586" y="789470"/>
            <a:ext cx="7964497" cy="465119"/>
            <a:chOff x="3002037" y="1465798"/>
            <a:chExt cx="7067433" cy="369332"/>
          </a:xfrm>
          <a:solidFill>
            <a:schemeClr val="accent2">
              <a:lumMod val="75000"/>
            </a:schemeClr>
          </a:solidFill>
        </p:grpSpPr>
        <p:sp>
          <p:nvSpPr>
            <p:cNvPr id="14" name="矩形 13"/>
            <p:cNvSpPr/>
            <p:nvPr/>
          </p:nvSpPr>
          <p:spPr bwMode="auto">
            <a:xfrm>
              <a:off x="3002037" y="1465798"/>
              <a:ext cx="7067433" cy="369332"/>
            </a:xfrm>
            <a:prstGeom prst="rect">
              <a:avLst/>
            </a:prstGeom>
            <a:solidFill>
              <a:schemeClr val="accent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600">
                <a:latin typeface="微软雅黑" pitchFamily="34" charset="-122"/>
                <a:ea typeface="微软雅黑" pitchFamily="34" charset="-122"/>
              </a:endParaRPr>
            </a:p>
          </p:txBody>
        </p:sp>
        <p:sp>
          <p:nvSpPr>
            <p:cNvPr id="17" name="TextBox 16"/>
            <p:cNvSpPr txBox="1"/>
            <p:nvPr/>
          </p:nvSpPr>
          <p:spPr>
            <a:xfrm>
              <a:off x="3033223" y="1474122"/>
              <a:ext cx="5688633" cy="293271"/>
            </a:xfrm>
            <a:prstGeom prst="rect">
              <a:avLst/>
            </a:prstGeom>
            <a:noFill/>
          </p:spPr>
          <p:txBody>
            <a:bodyPr wrap="square" rtlCol="0">
              <a:spAutoFit/>
            </a:bodyPr>
            <a:lstStyle/>
            <a:p>
              <a:r>
                <a:rPr lang="en-US" altLang="zh-CN" sz="1800" b="1" dirty="0" smtClean="0">
                  <a:solidFill>
                    <a:srgbClr val="F8F8F8"/>
                  </a:solidFill>
                  <a:latin typeface="微软雅黑" pitchFamily="34" charset="-122"/>
                  <a:ea typeface="微软雅黑" pitchFamily="34" charset="-122"/>
                </a:rPr>
                <a:t>Ⅳ </a:t>
              </a:r>
              <a:r>
                <a:rPr lang="zh-CN" altLang="en-US" sz="1800" b="1" dirty="0" smtClean="0">
                  <a:solidFill>
                    <a:srgbClr val="F8F8F8"/>
                  </a:solidFill>
                  <a:latin typeface="微软雅黑" pitchFamily="34" charset="-122"/>
                  <a:ea typeface="微软雅黑" pitchFamily="34" charset="-122"/>
                </a:rPr>
                <a:t>拟</a:t>
              </a:r>
              <a:r>
                <a:rPr lang="zh-CN" altLang="en-US" sz="1800" b="1" dirty="0">
                  <a:solidFill>
                    <a:srgbClr val="F8F8F8"/>
                  </a:solidFill>
                  <a:latin typeface="微软雅黑" pitchFamily="34" charset="-122"/>
                  <a:ea typeface="微软雅黑" pitchFamily="34" charset="-122"/>
                </a:rPr>
                <a:t>解决的关键</a:t>
              </a:r>
              <a:r>
                <a:rPr lang="zh-CN" altLang="en-US" sz="1800" b="1" dirty="0" smtClean="0">
                  <a:solidFill>
                    <a:srgbClr val="F8F8F8"/>
                  </a:solidFill>
                  <a:latin typeface="微软雅黑" pitchFamily="34" charset="-122"/>
                  <a:ea typeface="微软雅黑" pitchFamily="34" charset="-122"/>
                </a:rPr>
                <a:t>问题</a:t>
              </a:r>
              <a:endParaRPr lang="zh-CN" altLang="en-US" sz="1800" b="1" dirty="0">
                <a:solidFill>
                  <a:srgbClr val="F8F8F8"/>
                </a:solidFill>
                <a:latin typeface="微软雅黑" pitchFamily="34" charset="-122"/>
                <a:ea typeface="微软雅黑" pitchFamily="34" charset="-122"/>
              </a:endParaRPr>
            </a:p>
          </p:txBody>
        </p:sp>
      </p:grpSp>
      <p:sp>
        <p:nvSpPr>
          <p:cNvPr id="21" name="TextBox 20"/>
          <p:cNvSpPr txBox="1"/>
          <p:nvPr/>
        </p:nvSpPr>
        <p:spPr>
          <a:xfrm>
            <a:off x="476193" y="1281885"/>
            <a:ext cx="7989890" cy="4916731"/>
          </a:xfrm>
          <a:prstGeom prst="rect">
            <a:avLst/>
          </a:prstGeom>
          <a:noFill/>
        </p:spPr>
        <p:txBody>
          <a:bodyPr wrap="square" lIns="68580" tIns="34290" rIns="68580" bIns="34290" rtlCol="0">
            <a:spAutoFit/>
          </a:bodyPr>
          <a:lstStyle/>
          <a:p>
            <a:pPr>
              <a:lnSpc>
                <a:spcPct val="150000"/>
              </a:lnSpc>
              <a:spcBef>
                <a:spcPts val="600"/>
              </a:spcBef>
              <a:spcAft>
                <a:spcPts val="600"/>
              </a:spcAft>
              <a:buClr>
                <a:srgbClr val="071F65"/>
              </a:buClr>
            </a:pPr>
            <a:r>
              <a:rPr lang="zh-CN" altLang="en-US" sz="1800" b="1" dirty="0" smtClean="0">
                <a:latin typeface="楷体" panose="02010609060101010101" pitchFamily="49" charset="-122"/>
                <a:ea typeface="楷体" panose="02010609060101010101" pitchFamily="49" charset="-122"/>
              </a:rPr>
              <a:t>数据</a:t>
            </a:r>
            <a:r>
              <a:rPr lang="zh-CN" altLang="en-US" sz="1800" b="1" dirty="0">
                <a:latin typeface="楷体" panose="02010609060101010101" pitchFamily="49" charset="-122"/>
                <a:ea typeface="楷体" panose="02010609060101010101" pitchFamily="49" charset="-122"/>
              </a:rPr>
              <a:t>来源：农业农村部农村经济研究中心全国农村固定观察点数据</a:t>
            </a:r>
            <a:endParaRPr lang="en-US" altLang="zh-CN" sz="1800" b="1" dirty="0">
              <a:latin typeface="楷体" panose="02010609060101010101" pitchFamily="49" charset="-122"/>
              <a:ea typeface="楷体" panose="02010609060101010101" pitchFamily="49" charset="-122"/>
            </a:endParaRPr>
          </a:p>
          <a:p>
            <a:pPr marL="285750" indent="-285750">
              <a:lnSpc>
                <a:spcPct val="150000"/>
              </a:lnSpc>
              <a:spcBef>
                <a:spcPts val="600"/>
              </a:spcBef>
              <a:spcAft>
                <a:spcPts val="600"/>
              </a:spcAft>
              <a:buClr>
                <a:srgbClr val="071F65"/>
              </a:buClr>
              <a:buFont typeface="Wingdings" panose="05000000000000000000" pitchFamily="2" charset="2"/>
              <a:buChar char="p"/>
            </a:pPr>
            <a:r>
              <a:rPr lang="zh-CN" altLang="en-US" sz="1800" dirty="0">
                <a:latin typeface="+mn-ea"/>
              </a:rPr>
              <a:t>构建土地生产率与农地经营规模的分析框架</a:t>
            </a:r>
            <a:endParaRPr lang="en-US" altLang="zh-CN" sz="1800" dirty="0">
              <a:latin typeface="+mn-ea"/>
            </a:endParaRPr>
          </a:p>
          <a:p>
            <a:pPr marL="285750" indent="-285750">
              <a:lnSpc>
                <a:spcPct val="150000"/>
              </a:lnSpc>
              <a:spcBef>
                <a:spcPts val="600"/>
              </a:spcBef>
              <a:spcAft>
                <a:spcPts val="600"/>
              </a:spcAft>
              <a:buClr>
                <a:srgbClr val="071F65"/>
              </a:buClr>
              <a:buFont typeface="Wingdings" panose="05000000000000000000" pitchFamily="2" charset="2"/>
              <a:buChar char="p"/>
            </a:pPr>
            <a:r>
              <a:rPr lang="zh-CN" altLang="en-US" sz="1800" dirty="0">
                <a:latin typeface="+mn-ea"/>
              </a:rPr>
              <a:t>构建农业生产模型</a:t>
            </a:r>
            <a:endParaRPr lang="en-US" altLang="zh-CN" sz="1800" dirty="0">
              <a:latin typeface="+mn-ea"/>
            </a:endParaRPr>
          </a:p>
          <a:p>
            <a:pPr marL="273050">
              <a:lnSpc>
                <a:spcPct val="150000"/>
              </a:lnSpc>
              <a:spcBef>
                <a:spcPts val="600"/>
              </a:spcBef>
              <a:buClr>
                <a:srgbClr val="071F65"/>
              </a:buClr>
            </a:pPr>
            <a:r>
              <a:rPr lang="zh-CN" altLang="en-US" sz="1800" dirty="0">
                <a:latin typeface="楷体" panose="02010609060101010101" pitchFamily="49" charset="-122"/>
                <a:ea typeface="楷体" panose="02010609060101010101" pitchFamily="49" charset="-122"/>
              </a:rPr>
              <a:t>利用超越对数函数形式构建农业生产模型。本研究将土地单产存在的差异归结于农户经营规模的差异，构建农业生产模型的具体方法是将农地经营规模变量以一次项和二次项的形式从随机误差项中提取出来，得到包含规模的农业生产函数。</a:t>
            </a:r>
            <a:endParaRPr lang="en-US" altLang="zh-CN" sz="1800" b="1" dirty="0">
              <a:latin typeface="微软雅黑" pitchFamily="34" charset="-122"/>
              <a:ea typeface="微软雅黑" pitchFamily="34" charset="-122"/>
            </a:endParaRPr>
          </a:p>
          <a:p>
            <a:pPr marL="285750" indent="-285750">
              <a:lnSpc>
                <a:spcPct val="150000"/>
              </a:lnSpc>
              <a:spcBef>
                <a:spcPts val="600"/>
              </a:spcBef>
              <a:spcAft>
                <a:spcPts val="600"/>
              </a:spcAft>
              <a:buClr>
                <a:srgbClr val="071F65"/>
              </a:buClr>
              <a:buFont typeface="Wingdings" panose="05000000000000000000" pitchFamily="2" charset="2"/>
              <a:buChar char="p"/>
            </a:pPr>
            <a:r>
              <a:rPr lang="zh-CN" altLang="en-US" sz="1800" dirty="0" smtClean="0">
                <a:latin typeface="+mn-ea"/>
              </a:rPr>
              <a:t>种植制度</a:t>
            </a:r>
            <a:r>
              <a:rPr lang="zh-CN" altLang="en-US" sz="1800" dirty="0">
                <a:latin typeface="+mn-ea"/>
              </a:rPr>
              <a:t>对土地生产率的影响如何体现</a:t>
            </a:r>
            <a:endParaRPr lang="en-US" altLang="zh-CN" sz="1800" dirty="0">
              <a:latin typeface="+mn-ea"/>
            </a:endParaRPr>
          </a:p>
          <a:p>
            <a:pPr marL="273050">
              <a:lnSpc>
                <a:spcPct val="150000"/>
              </a:lnSpc>
              <a:spcBef>
                <a:spcPts val="600"/>
              </a:spcBef>
              <a:spcAft>
                <a:spcPts val="600"/>
              </a:spcAft>
              <a:buClr>
                <a:srgbClr val="071F65"/>
              </a:buClr>
            </a:pPr>
            <a:r>
              <a:rPr lang="zh-CN" altLang="en-US" sz="1800" dirty="0">
                <a:latin typeface="楷体" panose="02010609060101010101" pitchFamily="49" charset="-122"/>
                <a:ea typeface="楷体" panose="02010609060101010101" pitchFamily="49" charset="-122"/>
              </a:rPr>
              <a:t>初步形成处理方案，对不同的农作物种植面积和土地单产的关系分别回归分析后，如何体现该种植制度下农户的投入产出情况</a:t>
            </a:r>
            <a:r>
              <a:rPr lang="zh-CN" altLang="en-US" sz="1800" dirty="0" smtClean="0">
                <a:latin typeface="楷体" panose="02010609060101010101" pitchFamily="49" charset="-122"/>
                <a:ea typeface="楷体" panose="02010609060101010101" pitchFamily="49" charset="-122"/>
              </a:rPr>
              <a:t>。</a:t>
            </a:r>
            <a:endParaRPr lang="zh-CN" altLang="en-US" sz="1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02861044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46"/>
          <p:cNvSpPr>
            <a:spLocks noChangeArrowheads="1"/>
          </p:cNvSpPr>
          <p:nvPr/>
        </p:nvSpPr>
        <p:spPr bwMode="auto">
          <a:xfrm>
            <a:off x="460427" y="237128"/>
            <a:ext cx="233909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Arial" panose="020B0604020202020204" pitchFamily="34" charset="0"/>
              </a:rPr>
              <a:t>研究特色与创新</a:t>
            </a:r>
          </a:p>
        </p:txBody>
      </p:sp>
      <p:sp>
        <p:nvSpPr>
          <p:cNvPr id="16" name="等腰三角形 47"/>
          <p:cNvSpPr>
            <a:spLocks noChangeArrowheads="1"/>
          </p:cNvSpPr>
          <p:nvPr/>
        </p:nvSpPr>
        <p:spPr bwMode="auto">
          <a:xfrm rot="5400000">
            <a:off x="-152412" y="293322"/>
            <a:ext cx="774878"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
        <p:nvSpPr>
          <p:cNvPr id="21" name="TextBox 20"/>
          <p:cNvSpPr txBox="1"/>
          <p:nvPr/>
        </p:nvSpPr>
        <p:spPr>
          <a:xfrm>
            <a:off x="485820" y="698791"/>
            <a:ext cx="7989890" cy="2248693"/>
          </a:xfrm>
          <a:prstGeom prst="rect">
            <a:avLst/>
          </a:prstGeom>
          <a:noFill/>
        </p:spPr>
        <p:txBody>
          <a:bodyPr wrap="square" lIns="68580" tIns="34290" rIns="68580" bIns="34290" rtlCol="0">
            <a:spAutoFit/>
          </a:bodyPr>
          <a:lstStyle/>
          <a:p>
            <a:pPr marL="287338" indent="-287338">
              <a:lnSpc>
                <a:spcPct val="150000"/>
              </a:lnSpc>
              <a:spcBef>
                <a:spcPts val="600"/>
              </a:spcBef>
              <a:buClr>
                <a:srgbClr val="071F65"/>
              </a:buClr>
              <a:buFont typeface="Wingdings" panose="05000000000000000000" pitchFamily="2" charset="2"/>
              <a:buChar char="l"/>
            </a:pPr>
            <a:r>
              <a:rPr lang="zh-CN" altLang="en-US" sz="1800" dirty="0">
                <a:latin typeface="楷体" panose="02010609060101010101" pitchFamily="49" charset="-122"/>
                <a:ea typeface="楷体" panose="02010609060101010101" pitchFamily="49" charset="-122"/>
              </a:rPr>
              <a:t>从不同区域和种植制度入手，分析土地投入产出，能够形成对中国地区种植规模与土地单产关系的整体认识。</a:t>
            </a:r>
          </a:p>
          <a:p>
            <a:pPr marL="287338" indent="-287338">
              <a:lnSpc>
                <a:spcPct val="150000"/>
              </a:lnSpc>
              <a:spcBef>
                <a:spcPts val="600"/>
              </a:spcBef>
              <a:buClr>
                <a:srgbClr val="071F65"/>
              </a:buClr>
              <a:buFont typeface="Wingdings" panose="05000000000000000000" pitchFamily="2" charset="2"/>
              <a:buChar char="l"/>
            </a:pPr>
            <a:r>
              <a:rPr lang="zh-CN" altLang="en-US" sz="1800" dirty="0">
                <a:latin typeface="楷体" panose="02010609060101010101" pitchFamily="49" charset="-122"/>
                <a:ea typeface="楷体" panose="02010609060101010101" pitchFamily="49" charset="-122"/>
              </a:rPr>
              <a:t>为适度规模经营上提供一个新的思考角度。即选择适度规模经营时可以考虑收入和产量的情况。</a:t>
            </a:r>
            <a:endParaRPr lang="en-US" altLang="zh-CN" sz="1800" b="1" dirty="0">
              <a:latin typeface="微软雅黑" pitchFamily="34" charset="-122"/>
              <a:ea typeface="微软雅黑" pitchFamily="34" charset="-122"/>
            </a:endParaRPr>
          </a:p>
          <a:p>
            <a:pPr marL="285750" indent="-285750">
              <a:lnSpc>
                <a:spcPct val="150000"/>
              </a:lnSpc>
              <a:spcBef>
                <a:spcPts val="600"/>
              </a:spcBef>
              <a:buClr>
                <a:srgbClr val="071F65"/>
              </a:buClr>
              <a:buFont typeface="Wingdings" panose="05000000000000000000" pitchFamily="2" charset="2"/>
              <a:buChar char="l"/>
            </a:pPr>
            <a:r>
              <a:rPr lang="zh-CN" altLang="en-US" sz="1800" dirty="0">
                <a:latin typeface="楷体" panose="02010609060101010101" pitchFamily="49" charset="-122"/>
                <a:ea typeface="楷体" panose="02010609060101010101" pitchFamily="49" charset="-122"/>
              </a:rPr>
              <a:t>为农地经营规模与土地生产率的关系提供合理解释</a:t>
            </a:r>
            <a:r>
              <a:rPr lang="zh-CN" altLang="en-US" sz="1800" dirty="0" smtClean="0">
                <a:latin typeface="楷体" panose="02010609060101010101" pitchFamily="49" charset="-122"/>
                <a:ea typeface="楷体" panose="02010609060101010101" pitchFamily="49" charset="-122"/>
              </a:rPr>
              <a:t>。</a:t>
            </a:r>
            <a:endParaRPr lang="en-US" altLang="zh-CN" sz="1800" b="1" dirty="0">
              <a:latin typeface="微软雅黑" pitchFamily="34" charset="-122"/>
              <a:ea typeface="微软雅黑" pitchFamily="34" charset="-122"/>
            </a:endParaRPr>
          </a:p>
        </p:txBody>
      </p:sp>
      <p:sp>
        <p:nvSpPr>
          <p:cNvPr id="8" name="矩形 46"/>
          <p:cNvSpPr>
            <a:spLocks noChangeArrowheads="1"/>
          </p:cNvSpPr>
          <p:nvPr/>
        </p:nvSpPr>
        <p:spPr bwMode="auto">
          <a:xfrm>
            <a:off x="450491" y="3379876"/>
            <a:ext cx="233909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Arial" panose="020B0604020202020204" pitchFamily="34" charset="0"/>
              </a:rPr>
              <a:t>可能存在的困难</a:t>
            </a:r>
          </a:p>
        </p:txBody>
      </p:sp>
      <p:sp>
        <p:nvSpPr>
          <p:cNvPr id="9" name="等腰三角形 47"/>
          <p:cNvSpPr>
            <a:spLocks noChangeArrowheads="1"/>
          </p:cNvSpPr>
          <p:nvPr/>
        </p:nvSpPr>
        <p:spPr bwMode="auto">
          <a:xfrm rot="5400000">
            <a:off x="-162348" y="3436070"/>
            <a:ext cx="774878"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
        <p:nvSpPr>
          <p:cNvPr id="11" name="TextBox 10"/>
          <p:cNvSpPr txBox="1"/>
          <p:nvPr/>
        </p:nvSpPr>
        <p:spPr>
          <a:xfrm>
            <a:off x="485820" y="3841538"/>
            <a:ext cx="7989890" cy="1820178"/>
          </a:xfrm>
          <a:prstGeom prst="rect">
            <a:avLst/>
          </a:prstGeom>
          <a:noFill/>
        </p:spPr>
        <p:txBody>
          <a:bodyPr wrap="square" lIns="68580" tIns="34290" rIns="68580" bIns="34290" rtlCol="0">
            <a:spAutoFit/>
          </a:bodyPr>
          <a:lstStyle/>
          <a:p>
            <a:pPr marL="285750" lvl="1" indent="-285750">
              <a:lnSpc>
                <a:spcPct val="150000"/>
              </a:lnSpc>
              <a:spcBef>
                <a:spcPts val="600"/>
              </a:spcBef>
              <a:buClr>
                <a:srgbClr val="071F65"/>
              </a:buClr>
              <a:buFont typeface="Wingdings" panose="05000000000000000000" pitchFamily="2" charset="2"/>
              <a:buChar char="l"/>
            </a:pPr>
            <a:r>
              <a:rPr lang="zh-CN" altLang="en-US" sz="1800" dirty="0">
                <a:latin typeface="楷体" panose="02010609060101010101" pitchFamily="49" charset="-122"/>
                <a:ea typeface="楷体" panose="02010609060101010101" pitchFamily="49" charset="-122"/>
              </a:rPr>
              <a:t>土地生产率关键影响因素的衡量。</a:t>
            </a:r>
            <a:endParaRPr lang="en-US" altLang="zh-CN" sz="1800" dirty="0">
              <a:latin typeface="楷体" panose="02010609060101010101" pitchFamily="49" charset="-122"/>
              <a:ea typeface="楷体" panose="02010609060101010101" pitchFamily="49" charset="-122"/>
            </a:endParaRPr>
          </a:p>
          <a:p>
            <a:pPr marL="285750" lvl="1" indent="-285750">
              <a:lnSpc>
                <a:spcPct val="150000"/>
              </a:lnSpc>
              <a:spcBef>
                <a:spcPts val="600"/>
              </a:spcBef>
              <a:buClr>
                <a:srgbClr val="071F65"/>
              </a:buClr>
              <a:buFont typeface="Wingdings" panose="05000000000000000000" pitchFamily="2" charset="2"/>
              <a:buChar char="l"/>
            </a:pPr>
            <a:r>
              <a:rPr lang="zh-CN" altLang="en-US" sz="1800" dirty="0">
                <a:latin typeface="楷体" panose="02010609060101010101" pitchFamily="49" charset="-122"/>
                <a:ea typeface="楷体" panose="02010609060101010101" pitchFamily="49" charset="-122"/>
              </a:rPr>
              <a:t>全国农村固定观察点数据体量庞大，如何筛选区域和农户进行分析，如何合理的匹配农户信息形成面板数据具有一定的挑战。</a:t>
            </a:r>
            <a:endParaRPr lang="en-US" altLang="zh-CN" sz="1800" dirty="0">
              <a:latin typeface="楷体" panose="02010609060101010101" pitchFamily="49" charset="-122"/>
              <a:ea typeface="楷体" panose="02010609060101010101" pitchFamily="49" charset="-122"/>
            </a:endParaRPr>
          </a:p>
          <a:p>
            <a:pPr marL="285750" lvl="1" indent="-285750">
              <a:lnSpc>
                <a:spcPct val="150000"/>
              </a:lnSpc>
              <a:spcBef>
                <a:spcPts val="600"/>
              </a:spcBef>
              <a:buClr>
                <a:srgbClr val="071F65"/>
              </a:buClr>
              <a:buFont typeface="Wingdings" panose="05000000000000000000" pitchFamily="2" charset="2"/>
              <a:buChar char="l"/>
            </a:pPr>
            <a:r>
              <a:rPr lang="zh-CN" altLang="en-US" sz="1800" dirty="0">
                <a:latin typeface="楷体" panose="02010609060101010101" pitchFamily="49" charset="-122"/>
                <a:ea typeface="楷体" panose="02010609060101010101" pitchFamily="49" charset="-122"/>
              </a:rPr>
              <a:t>对样本分布有一定要求，每一子样本内农户规模变化应尽可能的丰富。</a:t>
            </a:r>
          </a:p>
        </p:txBody>
      </p:sp>
    </p:spTree>
    <p:extLst>
      <p:ext uri="{BB962C8B-B14F-4D97-AF65-F5344CB8AC3E}">
        <p14:creationId xmlns:p14="http://schemas.microsoft.com/office/powerpoint/2010/main" val="164816109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1"/>
          <p:cNvSpPr>
            <a:spLocks noChangeArrowheads="1"/>
          </p:cNvSpPr>
          <p:nvPr/>
        </p:nvSpPr>
        <p:spPr bwMode="auto">
          <a:xfrm>
            <a:off x="578021" y="31532"/>
            <a:ext cx="8020063" cy="698807"/>
          </a:xfrm>
          <a:prstGeom prst="rect">
            <a:avLst/>
          </a:prstGeom>
          <a:solidFill>
            <a:srgbClr val="071F65"/>
          </a:solidFill>
          <a:ln w="9525">
            <a:solidFill>
              <a:srgbClr val="071F65"/>
            </a:solidFill>
            <a:miter lim="800000"/>
            <a:headEnd/>
            <a:tailEnd/>
          </a:ln>
          <a:effectLst>
            <a:outerShdw dist="35921" dir="2700000" algn="ctr" rotWithShape="0">
              <a:schemeClr val="tx1"/>
            </a:outerShdw>
          </a:effectLst>
        </p:spPr>
        <p:txBody>
          <a:bodyPr anchor="ctr"/>
          <a:lstStyle/>
          <a:p>
            <a:pPr algn="ctr">
              <a:defRPr/>
            </a:pPr>
            <a:r>
              <a:rPr lang="zh-CN" altLang="en-US" sz="2200" b="1" dirty="0" smtClean="0">
                <a:solidFill>
                  <a:schemeClr val="bg1"/>
                </a:solidFill>
                <a:ea typeface="黑体" pitchFamily="2" charset="-122"/>
              </a:rPr>
              <a:t>论文提纲</a:t>
            </a:r>
            <a:endParaRPr lang="zh-CN" altLang="en-US" sz="2200" b="1" dirty="0">
              <a:solidFill>
                <a:schemeClr val="bg1"/>
              </a:solidFill>
              <a:ea typeface="黑体" pitchFamily="2" charset="-122"/>
            </a:endParaRPr>
          </a:p>
        </p:txBody>
      </p:sp>
      <p:sp>
        <p:nvSpPr>
          <p:cNvPr id="3" name="Rectangle 22"/>
          <p:cNvSpPr>
            <a:spLocks noChangeArrowheads="1"/>
          </p:cNvSpPr>
          <p:nvPr/>
        </p:nvSpPr>
        <p:spPr bwMode="auto">
          <a:xfrm>
            <a:off x="591669" y="820226"/>
            <a:ext cx="3543599" cy="5502919"/>
          </a:xfrm>
          <a:prstGeom prst="rect">
            <a:avLst/>
          </a:prstGeom>
          <a:noFill/>
          <a:ln w="57150" cmpd="thickThin">
            <a:solidFill>
              <a:srgbClr val="071F65"/>
            </a:solidFill>
            <a:miter lim="800000"/>
            <a:headEnd/>
            <a:tailEnd/>
          </a:ln>
        </p:spPr>
        <p:txBody>
          <a:bodyPr anchor="ctr"/>
          <a:lstStyle/>
          <a:p>
            <a:pPr>
              <a:lnSpc>
                <a:spcPts val="2200"/>
              </a:lnSpc>
              <a:spcBef>
                <a:spcPts val="600"/>
              </a:spcBef>
            </a:pP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第一章 引言</a:t>
            </a:r>
          </a:p>
          <a:p>
            <a:pPr>
              <a:lnSpc>
                <a:spcPts val="2200"/>
              </a:lnSpc>
              <a:spcBef>
                <a:spcPts val="600"/>
              </a:spcBef>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1.1 </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研究背景与意义</a:t>
            </a:r>
          </a:p>
          <a:p>
            <a:pPr>
              <a:lnSpc>
                <a:spcPts val="2200"/>
              </a:lnSpc>
              <a:spcBef>
                <a:spcPts val="600"/>
              </a:spcBef>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1.2 </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文献综述</a:t>
            </a:r>
          </a:p>
          <a:p>
            <a:pPr>
              <a:lnSpc>
                <a:spcPts val="2200"/>
              </a:lnSpc>
              <a:spcBef>
                <a:spcPts val="600"/>
              </a:spcBef>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1.3 </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研究目标与研究内容</a:t>
            </a:r>
          </a:p>
          <a:p>
            <a:pPr>
              <a:lnSpc>
                <a:spcPts val="2200"/>
              </a:lnSpc>
              <a:spcBef>
                <a:spcPts val="600"/>
              </a:spcBef>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1.4 </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研究方法与技术离线</a:t>
            </a:r>
          </a:p>
          <a:p>
            <a:pPr>
              <a:lnSpc>
                <a:spcPts val="2200"/>
              </a:lnSpc>
              <a:spcBef>
                <a:spcPts val="600"/>
              </a:spcBef>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1.5 </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可能的创新与不足</a:t>
            </a:r>
          </a:p>
          <a:p>
            <a:pPr>
              <a:lnSpc>
                <a:spcPts val="2200"/>
              </a:lnSpc>
              <a:spcBef>
                <a:spcPts val="600"/>
              </a:spcBef>
            </a:pP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第二章 概念界定与文献综述</a:t>
            </a:r>
          </a:p>
          <a:p>
            <a:pPr>
              <a:lnSpc>
                <a:spcPts val="2200"/>
              </a:lnSpc>
              <a:spcBef>
                <a:spcPts val="600"/>
              </a:spcBef>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2.1 </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概念界定</a:t>
            </a:r>
          </a:p>
          <a:p>
            <a:pPr>
              <a:lnSpc>
                <a:spcPts val="2200"/>
              </a:lnSpc>
              <a:spcBef>
                <a:spcPts val="600"/>
              </a:spcBef>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2.2 </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文献综述</a:t>
            </a:r>
          </a:p>
          <a:p>
            <a:pPr>
              <a:lnSpc>
                <a:spcPts val="2200"/>
              </a:lnSpc>
              <a:spcBef>
                <a:spcPts val="600"/>
              </a:spcBef>
            </a:pP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2.3 </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本章小结</a:t>
            </a:r>
            <a:endParaRPr lang="zh-CN" altLang="zh-CN" sz="1800" dirty="0">
              <a:latin typeface="Times New Roman" panose="02020603050405020304" pitchFamily="18" charset="0"/>
              <a:ea typeface="宋体" panose="02010600030101010101" pitchFamily="2" charset="-122"/>
              <a:cs typeface="Times New Roman" panose="02020603050405020304" pitchFamily="18" charset="0"/>
            </a:endParaRPr>
          </a:p>
          <a:p>
            <a:pPr>
              <a:lnSpc>
                <a:spcPts val="2200"/>
              </a:lnSpc>
              <a:spcBef>
                <a:spcPts val="600"/>
              </a:spcBef>
            </a:pP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第三章 理论基础与分析框架</a:t>
            </a:r>
          </a:p>
          <a:p>
            <a:pPr>
              <a:lnSpc>
                <a:spcPts val="2200"/>
              </a:lnSpc>
              <a:spcBef>
                <a:spcPts val="600"/>
              </a:spcBef>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3.1 </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理论基础</a:t>
            </a:r>
          </a:p>
          <a:p>
            <a:pPr>
              <a:lnSpc>
                <a:spcPts val="2200"/>
              </a:lnSpc>
              <a:spcBef>
                <a:spcPts val="600"/>
              </a:spcBef>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3.2 </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分析框架</a:t>
            </a:r>
          </a:p>
          <a:p>
            <a:pPr>
              <a:lnSpc>
                <a:spcPts val="2200"/>
              </a:lnSpc>
              <a:spcBef>
                <a:spcPts val="600"/>
              </a:spcBef>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3.3 </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研究</a:t>
            </a:r>
            <a:r>
              <a:rPr lang="zh-CN" altLang="zh-CN" sz="1800" dirty="0" smtClean="0">
                <a:latin typeface="Times New Roman" panose="02020603050405020304" pitchFamily="18" charset="0"/>
                <a:ea typeface="宋体" panose="02010600030101010101" pitchFamily="2" charset="-122"/>
                <a:cs typeface="Times New Roman" panose="02020603050405020304" pitchFamily="18" charset="0"/>
              </a:rPr>
              <a:t>假说</a:t>
            </a:r>
            <a:endPar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ts val="2200"/>
              </a:lnSpc>
              <a:spcBef>
                <a:spcPts val="600"/>
              </a:spcBef>
            </a:pP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3.4 </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本章小结</a:t>
            </a:r>
            <a:endParaRPr lang="zh-CN" altLang="zh-CN" sz="1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22"/>
          <p:cNvSpPr>
            <a:spLocks noChangeArrowheads="1"/>
          </p:cNvSpPr>
          <p:nvPr/>
        </p:nvSpPr>
        <p:spPr bwMode="auto">
          <a:xfrm>
            <a:off x="4135268" y="820227"/>
            <a:ext cx="4476466" cy="5502918"/>
          </a:xfrm>
          <a:prstGeom prst="rect">
            <a:avLst/>
          </a:prstGeom>
          <a:noFill/>
          <a:ln w="57150" cmpd="thickThin">
            <a:solidFill>
              <a:srgbClr val="071F65"/>
            </a:solidFill>
            <a:miter lim="800000"/>
            <a:headEnd/>
            <a:tailEnd/>
          </a:ln>
        </p:spPr>
        <p:txBody>
          <a:bodyPr anchor="ctr"/>
          <a:lstStyle/>
          <a:p>
            <a:pPr>
              <a:lnSpc>
                <a:spcPts val="2200"/>
              </a:lnSpc>
              <a:spcBef>
                <a:spcPts val="600"/>
              </a:spcBef>
            </a:pPr>
            <a:r>
              <a:rPr lang="zh-CN" altLang="zh-CN" sz="1800" dirty="0" smtClean="0">
                <a:latin typeface="Times New Roman" panose="02020603050405020304" pitchFamily="18" charset="0"/>
                <a:ea typeface="宋体" panose="02010600030101010101" pitchFamily="2" charset="-122"/>
                <a:cs typeface="Times New Roman" panose="02020603050405020304" pitchFamily="18" charset="0"/>
              </a:rPr>
              <a:t>第四</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章 </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农户数据的</a:t>
            </a:r>
            <a:r>
              <a:rPr lang="zh-CN" altLang="zh-CN" sz="1800" dirty="0" smtClean="0">
                <a:latin typeface="Times New Roman" panose="02020603050405020304" pitchFamily="18" charset="0"/>
                <a:ea typeface="宋体" panose="02010600030101010101" pitchFamily="2" charset="-122"/>
                <a:cs typeface="Times New Roman" panose="02020603050405020304" pitchFamily="18" charset="0"/>
              </a:rPr>
              <a:t>描述性</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分析</a:t>
            </a:r>
          </a:p>
          <a:p>
            <a:pPr>
              <a:lnSpc>
                <a:spcPts val="2200"/>
              </a:lnSpc>
              <a:spcBef>
                <a:spcPts val="600"/>
              </a:spcBef>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4.1 </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数据来源</a:t>
            </a:r>
          </a:p>
          <a:p>
            <a:pPr>
              <a:lnSpc>
                <a:spcPts val="2200"/>
              </a:lnSpc>
              <a:spcBef>
                <a:spcPts val="600"/>
              </a:spcBef>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4.2 </a:t>
            </a:r>
            <a:r>
              <a:rPr lang="zh-CN" altLang="zh-CN" sz="1800" dirty="0" smtClean="0">
                <a:latin typeface="Times New Roman" panose="02020603050405020304" pitchFamily="18" charset="0"/>
                <a:ea typeface="宋体" panose="02010600030101010101" pitchFamily="2" charset="-122"/>
                <a:cs typeface="Times New Roman" panose="02020603050405020304" pitchFamily="18" charset="0"/>
              </a:rPr>
              <a:t>样本分布</a:t>
            </a:r>
            <a:endPar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ts val="2200"/>
              </a:lnSpc>
              <a:spcBef>
                <a:spcPts val="600"/>
              </a:spcBef>
            </a:pP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4.3 </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本章小结</a:t>
            </a:r>
            <a:endPar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ts val="2200"/>
              </a:lnSpc>
              <a:spcBef>
                <a:spcPts val="600"/>
              </a:spcBef>
            </a:pPr>
            <a:r>
              <a:rPr lang="zh-CN" altLang="zh-CN" sz="1800" dirty="0" smtClean="0">
                <a:latin typeface="Times New Roman" panose="02020603050405020304" pitchFamily="18" charset="0"/>
                <a:ea typeface="宋体" panose="02010600030101010101" pitchFamily="2" charset="-122"/>
                <a:cs typeface="Times New Roman" panose="02020603050405020304" pitchFamily="18" charset="0"/>
              </a:rPr>
              <a:t>第五</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章 </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农户土地投入产出的</a:t>
            </a:r>
            <a:r>
              <a:rPr lang="zh-CN" altLang="zh-CN" sz="1800" dirty="0" smtClean="0">
                <a:latin typeface="Times New Roman" panose="02020603050405020304" pitchFamily="18" charset="0"/>
                <a:ea typeface="宋体" panose="02010600030101010101" pitchFamily="2" charset="-122"/>
                <a:cs typeface="Times New Roman" panose="02020603050405020304" pitchFamily="18" charset="0"/>
              </a:rPr>
              <a:t>实证</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分析</a:t>
            </a:r>
            <a:endPar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ts val="2200"/>
              </a:lnSpc>
              <a:spcBef>
                <a:spcPts val="600"/>
              </a:spcBef>
            </a:pP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5.1 </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变量选择与衡量</a:t>
            </a:r>
            <a:endPar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ts val="2200"/>
              </a:lnSpc>
              <a:spcBef>
                <a:spcPts val="600"/>
              </a:spcBef>
            </a:pP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5.2 </a:t>
            </a:r>
            <a:r>
              <a:rPr lang="zh-CN" altLang="zh-CN" sz="1800" dirty="0" smtClean="0">
                <a:latin typeface="Times New Roman" panose="02020603050405020304" pitchFamily="18" charset="0"/>
                <a:ea typeface="宋体" panose="02010600030101010101" pitchFamily="2" charset="-122"/>
                <a:cs typeface="Times New Roman" panose="02020603050405020304" pitchFamily="18" charset="0"/>
              </a:rPr>
              <a:t>构建</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农业生产</a:t>
            </a:r>
            <a:r>
              <a:rPr lang="zh-CN" altLang="zh-CN" sz="1800" dirty="0" smtClean="0">
                <a:latin typeface="Times New Roman" panose="02020603050405020304" pitchFamily="18" charset="0"/>
                <a:ea typeface="宋体" panose="02010600030101010101" pitchFamily="2" charset="-122"/>
                <a:cs typeface="Times New Roman" panose="02020603050405020304" pitchFamily="18" charset="0"/>
              </a:rPr>
              <a:t>模型</a:t>
            </a:r>
            <a:endPar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ts val="2200"/>
              </a:lnSpc>
              <a:spcBef>
                <a:spcPts val="600"/>
              </a:spcBef>
            </a:pPr>
            <a:r>
              <a:rPr lang="en-US" altLang="zh-CN" sz="1800" b="1" dirty="0" smtClean="0">
                <a:latin typeface="Times New Roman" panose="02020603050405020304" pitchFamily="18" charset="0"/>
                <a:ea typeface="宋体" panose="02010600030101010101" pitchFamily="2" charset="-122"/>
                <a:cs typeface="Times New Roman" panose="02020603050405020304" pitchFamily="18" charset="0"/>
              </a:rPr>
              <a:t>5.3 </a:t>
            </a:r>
            <a:r>
              <a:rPr lang="zh-CN" altLang="en-US" sz="1800" b="1" dirty="0" smtClean="0">
                <a:latin typeface="Times New Roman" panose="02020603050405020304" pitchFamily="18" charset="0"/>
                <a:ea typeface="宋体" panose="02010600030101010101" pitchFamily="2" charset="-122"/>
                <a:cs typeface="Times New Roman" panose="02020603050405020304" pitchFamily="18" charset="0"/>
              </a:rPr>
              <a:t>不同区域土地投入产出的实证研究</a:t>
            </a:r>
            <a:endParaRPr lang="en-US" altLang="zh-CN" sz="1800" b="1"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ts val="2200"/>
              </a:lnSpc>
              <a:spcBef>
                <a:spcPts val="600"/>
              </a:spcBef>
            </a:pPr>
            <a:r>
              <a:rPr lang="en-US" altLang="zh-CN" sz="1800" b="1" dirty="0" smtClean="0">
                <a:latin typeface="Times New Roman" panose="02020603050405020304" pitchFamily="18" charset="0"/>
                <a:ea typeface="宋体" panose="02010600030101010101" pitchFamily="2" charset="-122"/>
                <a:cs typeface="Times New Roman" panose="02020603050405020304" pitchFamily="18" charset="0"/>
              </a:rPr>
              <a:t>5.4 </a:t>
            </a:r>
            <a:r>
              <a:rPr lang="zh-CN" altLang="en-US" sz="1800" b="1" dirty="0" smtClean="0">
                <a:latin typeface="Times New Roman" panose="02020603050405020304" pitchFamily="18" charset="0"/>
                <a:ea typeface="宋体" panose="02010600030101010101" pitchFamily="2" charset="-122"/>
                <a:cs typeface="Times New Roman" panose="02020603050405020304" pitchFamily="18" charset="0"/>
              </a:rPr>
              <a:t>不同种植制度土地投入产出的实证研究</a:t>
            </a:r>
            <a:endParaRPr lang="zh-CN" altLang="zh-CN" sz="1800" b="1" dirty="0">
              <a:latin typeface="Times New Roman" panose="02020603050405020304" pitchFamily="18" charset="0"/>
              <a:ea typeface="宋体" panose="02010600030101010101" pitchFamily="2" charset="-122"/>
              <a:cs typeface="Times New Roman" panose="02020603050405020304" pitchFamily="18" charset="0"/>
            </a:endParaRPr>
          </a:p>
          <a:p>
            <a:pPr>
              <a:lnSpc>
                <a:spcPts val="2200"/>
              </a:lnSpc>
              <a:spcBef>
                <a:spcPts val="600"/>
              </a:spcBef>
            </a:pP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5.5 </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计量</a:t>
            </a:r>
            <a:r>
              <a:rPr lang="zh-CN" altLang="zh-CN" sz="1800" dirty="0" smtClean="0">
                <a:latin typeface="Times New Roman" panose="02020603050405020304" pitchFamily="18" charset="0"/>
                <a:ea typeface="宋体" panose="02010600030101010101" pitchFamily="2" charset="-122"/>
                <a:cs typeface="Times New Roman" panose="02020603050405020304" pitchFamily="18" charset="0"/>
              </a:rPr>
              <a:t>回归结果</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a:lnSpc>
                <a:spcPts val="2200"/>
              </a:lnSpc>
              <a:spcBef>
                <a:spcPts val="600"/>
              </a:spcBef>
            </a:pPr>
            <a:r>
              <a:rPr lang="en-US" altLang="zh-CN" sz="1800" b="1" dirty="0" smtClean="0">
                <a:latin typeface="Times New Roman" panose="02020603050405020304" pitchFamily="18" charset="0"/>
                <a:ea typeface="宋体" panose="02010600030101010101" pitchFamily="2" charset="-122"/>
                <a:cs typeface="Times New Roman" panose="02020603050405020304" pitchFamily="18" charset="0"/>
              </a:rPr>
              <a:t>5.6 </a:t>
            </a:r>
            <a:r>
              <a:rPr lang="zh-CN" altLang="en-US" sz="1800" b="1" dirty="0" smtClean="0">
                <a:latin typeface="Times New Roman" panose="02020603050405020304" pitchFamily="18" charset="0"/>
                <a:ea typeface="宋体" panose="02010600030101010101" pitchFamily="2" charset="-122"/>
                <a:cs typeface="Times New Roman" panose="02020603050405020304" pitchFamily="18" charset="0"/>
              </a:rPr>
              <a:t>土地投入产出的经济学含义</a:t>
            </a:r>
            <a:endParaRPr lang="en-US" altLang="zh-CN" sz="1800" b="1"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ts val="2200"/>
              </a:lnSpc>
              <a:spcBef>
                <a:spcPts val="600"/>
              </a:spcBef>
            </a:pP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5.7 </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本章</a:t>
            </a:r>
            <a:r>
              <a:rPr lang="zh-CN" altLang="zh-CN" sz="1800" dirty="0" smtClean="0">
                <a:latin typeface="Times New Roman" panose="02020603050405020304" pitchFamily="18" charset="0"/>
                <a:ea typeface="宋体" panose="02010600030101010101" pitchFamily="2" charset="-122"/>
                <a:cs typeface="Times New Roman" panose="02020603050405020304" pitchFamily="18" charset="0"/>
              </a:rPr>
              <a:t>小结</a:t>
            </a:r>
            <a:endPar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ts val="2200"/>
              </a:lnSpc>
              <a:spcBef>
                <a:spcPts val="600"/>
              </a:spcBef>
            </a:pPr>
            <a:r>
              <a:rPr lang="zh-CN" altLang="zh-CN" sz="1800" dirty="0" smtClean="0">
                <a:latin typeface="Times New Roman" panose="02020603050405020304" pitchFamily="18" charset="0"/>
                <a:ea typeface="宋体" panose="02010600030101010101" pitchFamily="2" charset="-122"/>
                <a:cs typeface="Times New Roman" panose="02020603050405020304" pitchFamily="18" charset="0"/>
              </a:rPr>
              <a:t>第六</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章 结论与建议</a:t>
            </a:r>
          </a:p>
          <a:p>
            <a:pPr>
              <a:lnSpc>
                <a:spcPts val="2200"/>
              </a:lnSpc>
              <a:spcBef>
                <a:spcPts val="600"/>
              </a:spcBef>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6.1 </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结论</a:t>
            </a:r>
          </a:p>
          <a:p>
            <a:pPr>
              <a:lnSpc>
                <a:spcPts val="2200"/>
              </a:lnSpc>
              <a:spcBef>
                <a:spcPts val="600"/>
              </a:spcBef>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6.2 </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建议</a:t>
            </a:r>
          </a:p>
        </p:txBody>
      </p:sp>
    </p:spTree>
    <p:extLst>
      <p:ext uri="{BB962C8B-B14F-4D97-AF65-F5344CB8AC3E}">
        <p14:creationId xmlns:p14="http://schemas.microsoft.com/office/powerpoint/2010/main" val="100369518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458991" y="2731581"/>
            <a:ext cx="5839485" cy="530915"/>
          </a:xfrm>
          <a:prstGeom prst="rect">
            <a:avLst/>
          </a:prstGeom>
        </p:spPr>
        <p:txBody>
          <a:bodyPr wrap="square" lIns="68580" tIns="34290" rIns="68580" bIns="34290">
            <a:spAutoFit/>
          </a:bodyPr>
          <a:lstStyle/>
          <a:p>
            <a:r>
              <a:rPr lang="zh-CN" altLang="en-US" sz="3000" b="1" dirty="0" smtClean="0">
                <a:solidFill>
                  <a:srgbClr val="071F65"/>
                </a:solidFill>
                <a:latin typeface="+mj-ea"/>
                <a:ea typeface="+mj-ea"/>
              </a:rPr>
              <a:t>汇报完毕 请老师批评指正！</a:t>
            </a:r>
            <a:endParaRPr lang="zh-CN" altLang="en-US" sz="3000" b="1" dirty="0">
              <a:solidFill>
                <a:srgbClr val="071F65"/>
              </a:solidFill>
              <a:latin typeface="+mj-ea"/>
              <a:ea typeface="+mj-ea"/>
            </a:endParaRPr>
          </a:p>
        </p:txBody>
      </p:sp>
      <p:sp>
        <p:nvSpPr>
          <p:cNvPr id="31" name="Freeform 5"/>
          <p:cNvSpPr>
            <a:spLocks noEditPoints="1"/>
          </p:cNvSpPr>
          <p:nvPr/>
        </p:nvSpPr>
        <p:spPr bwMode="auto">
          <a:xfrm>
            <a:off x="6" y="1552170"/>
            <a:ext cx="1790977" cy="3826418"/>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chemeClr val="accent1"/>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6"/>
          <p:cNvSpPr>
            <a:spLocks noEditPoints="1"/>
          </p:cNvSpPr>
          <p:nvPr/>
        </p:nvSpPr>
        <p:spPr bwMode="auto">
          <a:xfrm>
            <a:off x="1722420" y="2937550"/>
            <a:ext cx="137114" cy="2259004"/>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74675265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1"/>
          <p:cNvSpPr>
            <a:spLocks noChangeArrowheads="1"/>
          </p:cNvSpPr>
          <p:nvPr/>
        </p:nvSpPr>
        <p:spPr bwMode="auto">
          <a:xfrm>
            <a:off x="1219472" y="163559"/>
            <a:ext cx="6764802" cy="698807"/>
          </a:xfrm>
          <a:prstGeom prst="rect">
            <a:avLst/>
          </a:prstGeom>
          <a:solidFill>
            <a:srgbClr val="071F65"/>
          </a:solidFill>
          <a:ln w="9525">
            <a:solidFill>
              <a:srgbClr val="071F65"/>
            </a:solidFill>
            <a:miter lim="800000"/>
            <a:headEnd/>
            <a:tailEnd/>
          </a:ln>
          <a:effectLst>
            <a:outerShdw dist="35921" dir="2700000" algn="ctr" rotWithShape="0">
              <a:schemeClr val="tx1"/>
            </a:outerShdw>
          </a:effectLst>
        </p:spPr>
        <p:txBody>
          <a:bodyPr anchor="ctr"/>
          <a:lstStyle/>
          <a:p>
            <a:pPr algn="ctr">
              <a:defRPr/>
            </a:pPr>
            <a:r>
              <a:rPr lang="zh-CN" altLang="en-US" sz="2200" b="1" dirty="0" smtClean="0">
                <a:solidFill>
                  <a:schemeClr val="bg1"/>
                </a:solidFill>
                <a:ea typeface="黑体" pitchFamily="2" charset="-122"/>
              </a:rPr>
              <a:t>报告提纲</a:t>
            </a:r>
            <a:endParaRPr lang="zh-CN" altLang="en-US" sz="2200" b="1" dirty="0">
              <a:solidFill>
                <a:schemeClr val="bg1"/>
              </a:solidFill>
              <a:ea typeface="黑体" pitchFamily="2" charset="-122"/>
            </a:endParaRPr>
          </a:p>
        </p:txBody>
      </p:sp>
      <p:sp>
        <p:nvSpPr>
          <p:cNvPr id="3" name="Rectangle 22"/>
          <p:cNvSpPr>
            <a:spLocks noChangeArrowheads="1"/>
          </p:cNvSpPr>
          <p:nvPr/>
        </p:nvSpPr>
        <p:spPr bwMode="auto">
          <a:xfrm>
            <a:off x="1511135" y="1367882"/>
            <a:ext cx="6181493" cy="4657493"/>
          </a:xfrm>
          <a:prstGeom prst="rect">
            <a:avLst/>
          </a:prstGeom>
          <a:noFill/>
          <a:ln w="57150" cmpd="thickThin">
            <a:solidFill>
              <a:srgbClr val="071F65"/>
            </a:solidFill>
            <a:miter lim="800000"/>
            <a:headEnd/>
            <a:tailEnd/>
          </a:ln>
        </p:spPr>
        <p:txBody>
          <a:bodyPr anchor="ctr"/>
          <a:lstStyle/>
          <a:p>
            <a:pPr marL="1706563" indent="11113" algn="just">
              <a:lnSpc>
                <a:spcPct val="120000"/>
              </a:lnSpc>
              <a:spcBef>
                <a:spcPts val="600"/>
              </a:spcBef>
            </a:pPr>
            <a:r>
              <a:rPr lang="en-US" altLang="zh-CN" sz="2000" b="1" spc="300" dirty="0" smtClean="0">
                <a:latin typeface="+mn-ea"/>
              </a:rPr>
              <a:t>1.</a:t>
            </a:r>
            <a:r>
              <a:rPr lang="zh-CN" altLang="en-US" sz="2000" b="1" spc="300" dirty="0" smtClean="0">
                <a:latin typeface="+mn-ea"/>
              </a:rPr>
              <a:t>研究背景与意义</a:t>
            </a:r>
            <a:endParaRPr lang="en-US" altLang="zh-CN" sz="2000" b="1" spc="300" dirty="0" smtClean="0">
              <a:latin typeface="+mn-ea"/>
            </a:endParaRPr>
          </a:p>
          <a:p>
            <a:pPr marL="1706563" indent="11113" algn="just">
              <a:lnSpc>
                <a:spcPct val="120000"/>
              </a:lnSpc>
              <a:spcBef>
                <a:spcPts val="600"/>
              </a:spcBef>
            </a:pPr>
            <a:r>
              <a:rPr lang="en-US" altLang="zh-CN" sz="2000" b="1" spc="300" dirty="0" smtClean="0">
                <a:latin typeface="+mn-ea"/>
              </a:rPr>
              <a:t>2.</a:t>
            </a:r>
            <a:r>
              <a:rPr lang="zh-CN" altLang="en-US" sz="2000" b="1" spc="300" dirty="0" smtClean="0">
                <a:latin typeface="+mn-ea"/>
              </a:rPr>
              <a:t>文献评述</a:t>
            </a:r>
            <a:endParaRPr lang="en-US" altLang="zh-CN" sz="2000" b="1" spc="300" dirty="0" smtClean="0">
              <a:latin typeface="+mn-ea"/>
            </a:endParaRPr>
          </a:p>
          <a:p>
            <a:pPr marL="1706563" indent="11113" algn="just">
              <a:lnSpc>
                <a:spcPct val="120000"/>
              </a:lnSpc>
              <a:spcBef>
                <a:spcPts val="600"/>
              </a:spcBef>
            </a:pPr>
            <a:r>
              <a:rPr lang="en-US" altLang="zh-CN" sz="2000" b="1" spc="300" dirty="0" smtClean="0">
                <a:latin typeface="+mn-ea"/>
              </a:rPr>
              <a:t>3.</a:t>
            </a:r>
            <a:r>
              <a:rPr lang="zh-CN" altLang="en-US" sz="2000" b="1" spc="300" dirty="0" smtClean="0">
                <a:latin typeface="+mn-ea"/>
              </a:rPr>
              <a:t>研究方案</a:t>
            </a:r>
            <a:endParaRPr lang="en-US" altLang="zh-CN" sz="2000" b="1" spc="300" dirty="0" smtClean="0">
              <a:latin typeface="+mn-ea"/>
            </a:endParaRPr>
          </a:p>
          <a:p>
            <a:pPr marL="1706563" indent="11113" algn="just">
              <a:lnSpc>
                <a:spcPct val="120000"/>
              </a:lnSpc>
              <a:spcBef>
                <a:spcPts val="600"/>
              </a:spcBef>
            </a:pPr>
            <a:r>
              <a:rPr lang="en-US" altLang="zh-CN" sz="2000" b="1" spc="300" dirty="0" smtClean="0">
                <a:latin typeface="+mn-ea"/>
              </a:rPr>
              <a:t>4.</a:t>
            </a:r>
            <a:r>
              <a:rPr lang="zh-CN" altLang="en-US" sz="2000" b="1" spc="300" dirty="0" smtClean="0">
                <a:latin typeface="+mn-ea"/>
              </a:rPr>
              <a:t>可行性分析</a:t>
            </a:r>
            <a:endParaRPr lang="en-US" altLang="zh-CN" sz="2000" b="1" spc="300" dirty="0" smtClean="0">
              <a:latin typeface="+mn-ea"/>
            </a:endParaRPr>
          </a:p>
          <a:p>
            <a:pPr marL="1706563" indent="11113" algn="just">
              <a:lnSpc>
                <a:spcPct val="120000"/>
              </a:lnSpc>
              <a:spcBef>
                <a:spcPts val="600"/>
              </a:spcBef>
            </a:pPr>
            <a:r>
              <a:rPr lang="en-US" altLang="zh-CN" sz="2000" b="1" spc="300" dirty="0" smtClean="0">
                <a:latin typeface="+mn-ea"/>
              </a:rPr>
              <a:t>5.</a:t>
            </a:r>
            <a:r>
              <a:rPr lang="zh-CN" altLang="en-US" sz="2000" b="1" spc="300" dirty="0" smtClean="0">
                <a:latin typeface="+mn-ea"/>
              </a:rPr>
              <a:t>研究特色与创新</a:t>
            </a:r>
            <a:endParaRPr lang="en-US" altLang="zh-CN" sz="2000" b="1" spc="300" dirty="0" smtClean="0">
              <a:latin typeface="+mn-ea"/>
            </a:endParaRPr>
          </a:p>
          <a:p>
            <a:pPr marL="1706563" indent="11113" algn="just">
              <a:lnSpc>
                <a:spcPct val="120000"/>
              </a:lnSpc>
              <a:spcBef>
                <a:spcPts val="600"/>
              </a:spcBef>
            </a:pPr>
            <a:r>
              <a:rPr lang="en-US" altLang="zh-CN" sz="2000" b="1" spc="300" dirty="0" smtClean="0">
                <a:latin typeface="+mn-ea"/>
              </a:rPr>
              <a:t>6.</a:t>
            </a:r>
            <a:r>
              <a:rPr lang="zh-CN" altLang="en-US" sz="2000" b="1" spc="300" dirty="0" smtClean="0">
                <a:latin typeface="+mn-ea"/>
              </a:rPr>
              <a:t>可能存在的困难</a:t>
            </a:r>
            <a:endParaRPr lang="en-US" altLang="zh-CN" sz="2000" b="1" spc="300" dirty="0" smtClean="0">
              <a:latin typeface="+mn-ea"/>
            </a:endParaRPr>
          </a:p>
        </p:txBody>
      </p:sp>
    </p:spTree>
    <p:extLst>
      <p:ext uri="{BB962C8B-B14F-4D97-AF65-F5344CB8AC3E}">
        <p14:creationId xmlns:p14="http://schemas.microsoft.com/office/powerpoint/2010/main" val="22554397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1"/>
          <p:cNvSpPr>
            <a:spLocks noChangeArrowheads="1"/>
          </p:cNvSpPr>
          <p:nvPr/>
        </p:nvSpPr>
        <p:spPr bwMode="auto">
          <a:xfrm>
            <a:off x="1219472" y="141439"/>
            <a:ext cx="6764802" cy="698807"/>
          </a:xfrm>
          <a:prstGeom prst="rect">
            <a:avLst/>
          </a:prstGeom>
          <a:solidFill>
            <a:srgbClr val="071F65"/>
          </a:solidFill>
          <a:ln w="9525">
            <a:solidFill>
              <a:srgbClr val="071F65"/>
            </a:solidFill>
            <a:miter lim="800000"/>
            <a:headEnd/>
            <a:tailEnd/>
          </a:ln>
          <a:effectLst>
            <a:outerShdw dist="35921" dir="2700000" algn="ctr" rotWithShape="0">
              <a:schemeClr val="tx1"/>
            </a:outerShdw>
          </a:effectLst>
        </p:spPr>
        <p:txBody>
          <a:bodyPr anchor="ctr"/>
          <a:lstStyle/>
          <a:p>
            <a:pPr algn="ctr">
              <a:defRPr/>
            </a:pPr>
            <a:r>
              <a:rPr lang="zh-CN" altLang="en-US" sz="2200" b="1" dirty="0" smtClean="0">
                <a:solidFill>
                  <a:schemeClr val="bg1"/>
                </a:solidFill>
                <a:ea typeface="黑体" pitchFamily="2" charset="-122"/>
              </a:rPr>
              <a:t>技术路线图</a:t>
            </a:r>
            <a:endParaRPr lang="zh-CN" altLang="en-US" sz="2200" b="1" dirty="0">
              <a:solidFill>
                <a:schemeClr val="bg1"/>
              </a:solidFill>
              <a:ea typeface="黑体" pitchFamily="2" charset="-122"/>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472" y="1060969"/>
            <a:ext cx="6727847" cy="4885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001012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 name="组合 93"/>
          <p:cNvGrpSpPr/>
          <p:nvPr/>
        </p:nvGrpSpPr>
        <p:grpSpPr>
          <a:xfrm>
            <a:off x="452312" y="1137290"/>
            <a:ext cx="7494437" cy="3274720"/>
            <a:chOff x="2907239" y="1279908"/>
            <a:chExt cx="7162269" cy="1218468"/>
          </a:xfrm>
        </p:grpSpPr>
        <p:sp>
          <p:nvSpPr>
            <p:cNvPr id="95" name="矩形 94"/>
            <p:cNvSpPr>
              <a:spLocks noChangeArrowheads="1"/>
            </p:cNvSpPr>
            <p:nvPr/>
          </p:nvSpPr>
          <p:spPr bwMode="auto">
            <a:xfrm>
              <a:off x="2907239" y="2000221"/>
              <a:ext cx="7162269" cy="498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47675" indent="-171450">
                <a:lnSpc>
                  <a:spcPct val="150000"/>
                </a:lnSpc>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rPr>
                <a:t>产业结构调整的必然趋势</a:t>
              </a:r>
              <a:endParaRPr lang="en-US" altLang="zh-CN" sz="1800" dirty="0" smtClean="0">
                <a:latin typeface="楷体" panose="02010609060101010101" pitchFamily="49" charset="-122"/>
                <a:ea typeface="楷体" panose="02010609060101010101" pitchFamily="49" charset="-122"/>
              </a:endParaRPr>
            </a:p>
            <a:p>
              <a:pPr marL="447675" indent="-171450">
                <a:lnSpc>
                  <a:spcPct val="150000"/>
                </a:lnSpc>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rPr>
                <a:t>政府力量推动</a:t>
              </a:r>
              <a:endParaRPr lang="en-US" altLang="zh-CN" sz="1800" dirty="0" smtClean="0">
                <a:latin typeface="楷体" panose="02010609060101010101" pitchFamily="49" charset="-122"/>
                <a:ea typeface="楷体" panose="02010609060101010101" pitchFamily="49" charset="-122"/>
              </a:endParaRPr>
            </a:p>
            <a:p>
              <a:pPr marL="447675" indent="-171450">
                <a:lnSpc>
                  <a:spcPct val="150000"/>
                </a:lnSpc>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rPr>
                <a:t>农户生产行为</a:t>
              </a:r>
              <a:endParaRPr lang="en-US" altLang="zh-CN" sz="1800" dirty="0">
                <a:latin typeface="楷体" panose="02010609060101010101" pitchFamily="49" charset="-122"/>
                <a:ea typeface="楷体" panose="02010609060101010101" pitchFamily="49" charset="-122"/>
              </a:endParaRPr>
            </a:p>
          </p:txBody>
        </p:sp>
        <p:sp>
          <p:nvSpPr>
            <p:cNvPr id="96" name="矩形 95"/>
            <p:cNvSpPr/>
            <p:nvPr/>
          </p:nvSpPr>
          <p:spPr>
            <a:xfrm>
              <a:off x="2963100" y="1279908"/>
              <a:ext cx="3513258" cy="475252"/>
            </a:xfrm>
            <a:prstGeom prst="rect">
              <a:avLst/>
            </a:prstGeom>
          </p:spPr>
          <p:txBody>
            <a:bodyPr wrap="square">
              <a:spAutoFit/>
            </a:bodyPr>
            <a:lstStyle/>
            <a:p>
              <a:pPr marL="285750" indent="-285750">
                <a:buClr>
                  <a:srgbClr val="071F65"/>
                </a:buClr>
                <a:buFont typeface="Wingdings" panose="05000000000000000000" pitchFamily="2" charset="2"/>
                <a:buChar char="u"/>
              </a:pPr>
              <a:r>
                <a:rPr lang="zh-CN" altLang="en-US" sz="1800" b="1" dirty="0" smtClean="0">
                  <a:latin typeface="微软雅黑" pitchFamily="34" charset="-122"/>
                  <a:ea typeface="微软雅黑" pitchFamily="34" charset="-122"/>
                </a:rPr>
                <a:t>农业规模与效率的争论</a:t>
              </a:r>
              <a:endParaRPr lang="en-US" altLang="zh-CN" sz="1800" b="1" dirty="0" smtClean="0">
                <a:latin typeface="微软雅黑" pitchFamily="34" charset="-122"/>
                <a:ea typeface="微软雅黑" pitchFamily="34" charset="-122"/>
              </a:endParaRPr>
            </a:p>
            <a:p>
              <a:pPr marL="177800">
                <a:lnSpc>
                  <a:spcPct val="150000"/>
                </a:lnSpc>
                <a:spcBef>
                  <a:spcPts val="600"/>
                </a:spcBef>
                <a:buClr>
                  <a:srgbClr val="071F65"/>
                </a:buClr>
              </a:pPr>
              <a:r>
                <a:rPr lang="zh-CN" altLang="en-US" sz="1800" dirty="0" smtClean="0">
                  <a:latin typeface="楷体" panose="02010609060101010101" pitchFamily="49" charset="-122"/>
                  <a:ea typeface="楷体" panose="02010609060101010101" pitchFamily="49" charset="-122"/>
                </a:rPr>
                <a:t>学界对农业</a:t>
              </a:r>
              <a:r>
                <a:rPr lang="zh-CN" altLang="en-US" sz="1800" dirty="0">
                  <a:latin typeface="楷体" panose="02010609060101010101" pitchFamily="49" charset="-122"/>
                  <a:ea typeface="楷体" panose="02010609060101010101" pitchFamily="49" charset="-122"/>
                </a:rPr>
                <a:t>中效率与</a:t>
              </a:r>
              <a:r>
                <a:rPr lang="zh-CN" altLang="en-US" sz="1800" dirty="0" smtClean="0">
                  <a:latin typeface="楷体" panose="02010609060101010101" pitchFamily="49" charset="-122"/>
                  <a:ea typeface="楷体" panose="02010609060101010101" pitchFamily="49" charset="-122"/>
                </a:rPr>
                <a:t>规模</a:t>
              </a:r>
              <a:r>
                <a:rPr lang="zh-CN" altLang="en-US" sz="1800" dirty="0">
                  <a:latin typeface="楷体" panose="02010609060101010101" pitchFamily="49" charset="-122"/>
                  <a:ea typeface="楷体" panose="02010609060101010101" pitchFamily="49" charset="-122"/>
                </a:rPr>
                <a:t>的</a:t>
              </a:r>
              <a:r>
                <a:rPr lang="zh-CN" altLang="en-US" sz="1800" dirty="0" smtClean="0">
                  <a:latin typeface="楷体" panose="02010609060101010101" pitchFamily="49" charset="-122"/>
                  <a:ea typeface="楷体" panose="02010609060101010101" pitchFamily="49" charset="-122"/>
                </a:rPr>
                <a:t>关系的讨论尚未定论。</a:t>
              </a:r>
              <a:endParaRPr lang="zh-CN" altLang="en-US" sz="1800" dirty="0">
                <a:latin typeface="楷体" panose="02010609060101010101" pitchFamily="49" charset="-122"/>
                <a:ea typeface="楷体" panose="02010609060101010101" pitchFamily="49" charset="-122"/>
              </a:endParaRPr>
            </a:p>
          </p:txBody>
        </p:sp>
      </p:grpSp>
      <p:sp>
        <p:nvSpPr>
          <p:cNvPr id="33" name="矩形 46"/>
          <p:cNvSpPr>
            <a:spLocks noChangeArrowheads="1"/>
          </p:cNvSpPr>
          <p:nvPr/>
        </p:nvSpPr>
        <p:spPr bwMode="auto">
          <a:xfrm>
            <a:off x="460421" y="23713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smtClean="0">
                <a:solidFill>
                  <a:schemeClr val="accent1"/>
                </a:solidFill>
              </a:rPr>
              <a:t>研究背景</a:t>
            </a:r>
            <a:endParaRPr lang="zh-CN" altLang="en-US" sz="2400" b="1" dirty="0">
              <a:solidFill>
                <a:schemeClr val="accent1"/>
              </a:solidFill>
              <a:latin typeface="Arial" panose="020B0604020202020204" pitchFamily="34" charset="0"/>
            </a:endParaRPr>
          </a:p>
        </p:txBody>
      </p:sp>
      <p:sp>
        <p:nvSpPr>
          <p:cNvPr id="34" name="等腰三角形 47"/>
          <p:cNvSpPr>
            <a:spLocks noChangeArrowheads="1"/>
          </p:cNvSpPr>
          <p:nvPr/>
        </p:nvSpPr>
        <p:spPr bwMode="auto">
          <a:xfrm rot="5400000">
            <a:off x="-152412" y="293327"/>
            <a:ext cx="774878"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graphicFrame>
        <p:nvGraphicFramePr>
          <p:cNvPr id="32" name="图表 31"/>
          <p:cNvGraphicFramePr>
            <a:graphicFrameLocks/>
          </p:cNvGraphicFramePr>
          <p:nvPr>
            <p:extLst>
              <p:ext uri="{D42A27DB-BD31-4B8C-83A1-F6EECF244321}">
                <p14:modId xmlns:p14="http://schemas.microsoft.com/office/powerpoint/2010/main" val="2347475690"/>
              </p:ext>
            </p:extLst>
          </p:nvPr>
        </p:nvGraphicFramePr>
        <p:xfrm>
          <a:off x="4186950" y="1059143"/>
          <a:ext cx="4957050" cy="3569076"/>
        </p:xfrm>
        <a:graphic>
          <a:graphicData uri="http://schemas.openxmlformats.org/drawingml/2006/chart">
            <c:chart xmlns:c="http://schemas.openxmlformats.org/drawingml/2006/chart" xmlns:r="http://schemas.openxmlformats.org/officeDocument/2006/relationships" r:id="rId3"/>
          </a:graphicData>
        </a:graphic>
      </p:graphicFrame>
      <p:sp>
        <p:nvSpPr>
          <p:cNvPr id="36" name="矩形 35"/>
          <p:cNvSpPr>
            <a:spLocks noChangeArrowheads="1"/>
          </p:cNvSpPr>
          <p:nvPr/>
        </p:nvSpPr>
        <p:spPr bwMode="auto">
          <a:xfrm>
            <a:off x="510761" y="5098678"/>
            <a:ext cx="640441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190500">
              <a:lnSpc>
                <a:spcPct val="150000"/>
              </a:lnSpc>
            </a:pPr>
            <a:r>
              <a:rPr lang="zh-CN" altLang="en-US" sz="1800" dirty="0" smtClean="0">
                <a:latin typeface="楷体" panose="02010609060101010101" pitchFamily="49" charset="-122"/>
                <a:ea typeface="楷体" panose="02010609060101010101" pitchFamily="49" charset="-122"/>
              </a:rPr>
              <a:t>土地生产率与</a:t>
            </a:r>
            <a:r>
              <a:rPr lang="zh-CN" altLang="en-US" sz="1800" dirty="0">
                <a:latin typeface="楷体" panose="02010609060101010101" pitchFamily="49" charset="-122"/>
                <a:ea typeface="楷体" panose="02010609060101010101" pitchFamily="49" charset="-122"/>
              </a:rPr>
              <a:t>农地经营规模的</a:t>
            </a:r>
            <a:r>
              <a:rPr lang="zh-CN" altLang="en-US" sz="1800" dirty="0" smtClean="0">
                <a:latin typeface="楷体" panose="02010609060101010101" pitchFamily="49" charset="-122"/>
                <a:ea typeface="楷体" panose="02010609060101010101" pitchFamily="49" charset="-122"/>
              </a:rPr>
              <a:t>关系是非线性的吗？</a:t>
            </a:r>
            <a:endParaRPr lang="en-US" altLang="zh-CN" sz="1800" dirty="0" smtClean="0">
              <a:latin typeface="楷体" panose="02010609060101010101" pitchFamily="49" charset="-122"/>
              <a:ea typeface="楷体" panose="02010609060101010101" pitchFamily="49" charset="-122"/>
            </a:endParaRPr>
          </a:p>
          <a:p>
            <a:pPr marL="190500">
              <a:lnSpc>
                <a:spcPct val="150000"/>
              </a:lnSpc>
            </a:pPr>
            <a:r>
              <a:rPr lang="zh-CN" altLang="en-US" sz="1800" dirty="0" smtClean="0">
                <a:latin typeface="楷体" panose="02010609060101010101" pitchFamily="49" charset="-122"/>
                <a:ea typeface="楷体" panose="02010609060101010101" pitchFamily="49" charset="-122"/>
              </a:rPr>
              <a:t>两者关系背后的经济学原理及含义是什么？</a:t>
            </a:r>
            <a:endParaRPr lang="en-US" altLang="zh-CN" sz="1800" dirty="0">
              <a:latin typeface="楷体" panose="02010609060101010101" pitchFamily="49" charset="-122"/>
              <a:ea typeface="楷体" panose="02010609060101010101" pitchFamily="49" charset="-122"/>
            </a:endParaRPr>
          </a:p>
        </p:txBody>
      </p:sp>
      <p:sp>
        <p:nvSpPr>
          <p:cNvPr id="37" name="矩形 36"/>
          <p:cNvSpPr/>
          <p:nvPr/>
        </p:nvSpPr>
        <p:spPr>
          <a:xfrm>
            <a:off x="738445" y="4742818"/>
            <a:ext cx="1800493" cy="369332"/>
          </a:xfrm>
          <a:prstGeom prst="rect">
            <a:avLst/>
          </a:prstGeom>
        </p:spPr>
        <p:txBody>
          <a:bodyPr wrap="none">
            <a:spAutoFit/>
          </a:bodyPr>
          <a:lstStyle/>
          <a:p>
            <a:pPr>
              <a:buClr>
                <a:srgbClr val="071F65"/>
              </a:buClr>
            </a:pPr>
            <a:r>
              <a:rPr lang="zh-CN" altLang="en-US" sz="1800" b="1" dirty="0" smtClean="0">
                <a:solidFill>
                  <a:schemeClr val="tx1">
                    <a:lumMod val="85000"/>
                    <a:lumOff val="15000"/>
                  </a:schemeClr>
                </a:solidFill>
                <a:latin typeface="微软雅黑" pitchFamily="34" charset="-122"/>
                <a:ea typeface="微软雅黑" pitchFamily="34" charset="-122"/>
              </a:rPr>
              <a:t>值得关注的问题</a:t>
            </a:r>
            <a:endParaRPr lang="zh-CN" altLang="en-US" sz="1800" b="1" dirty="0">
              <a:solidFill>
                <a:schemeClr val="tx1">
                  <a:lumMod val="85000"/>
                  <a:lumOff val="15000"/>
                </a:schemeClr>
              </a:solidFill>
              <a:latin typeface="微软雅黑" pitchFamily="34" charset="-122"/>
              <a:ea typeface="微软雅黑" pitchFamily="34" charset="-122"/>
            </a:endParaRPr>
          </a:p>
        </p:txBody>
      </p:sp>
      <p:sp>
        <p:nvSpPr>
          <p:cNvPr id="38" name="矩形 37"/>
          <p:cNvSpPr/>
          <p:nvPr/>
        </p:nvSpPr>
        <p:spPr>
          <a:xfrm>
            <a:off x="452311" y="2701177"/>
            <a:ext cx="2550698" cy="369332"/>
          </a:xfrm>
          <a:prstGeom prst="rect">
            <a:avLst/>
          </a:prstGeom>
        </p:spPr>
        <p:txBody>
          <a:bodyPr wrap="none">
            <a:spAutoFit/>
          </a:bodyPr>
          <a:lstStyle/>
          <a:p>
            <a:pPr marL="285750" indent="-285750">
              <a:buClr>
                <a:srgbClr val="071F65"/>
              </a:buClr>
              <a:buFont typeface="Wingdings" panose="05000000000000000000" pitchFamily="2" charset="2"/>
              <a:buChar char="u"/>
            </a:pPr>
            <a:r>
              <a:rPr lang="zh-CN" altLang="en-US" sz="1800" b="1" dirty="0" smtClean="0">
                <a:solidFill>
                  <a:schemeClr val="tx1">
                    <a:lumMod val="85000"/>
                    <a:lumOff val="15000"/>
                  </a:schemeClr>
                </a:solidFill>
                <a:latin typeface="微软雅黑" pitchFamily="34" charset="-122"/>
                <a:ea typeface="微软雅黑" pitchFamily="34" charset="-122"/>
              </a:rPr>
              <a:t>农地经营规模的</a:t>
            </a:r>
            <a:r>
              <a:rPr lang="zh-CN" altLang="en-US" sz="1800" b="1" dirty="0">
                <a:solidFill>
                  <a:schemeClr val="tx1">
                    <a:lumMod val="85000"/>
                    <a:lumOff val="15000"/>
                  </a:schemeClr>
                </a:solidFill>
                <a:latin typeface="微软雅黑" pitchFamily="34" charset="-122"/>
                <a:ea typeface="微软雅黑" pitchFamily="34" charset="-122"/>
              </a:rPr>
              <a:t>调整</a:t>
            </a:r>
          </a:p>
        </p:txBody>
      </p:sp>
      <p:sp>
        <p:nvSpPr>
          <p:cNvPr id="2" name="右箭头 1"/>
          <p:cNvSpPr/>
          <p:nvPr/>
        </p:nvSpPr>
        <p:spPr>
          <a:xfrm>
            <a:off x="511624" y="4830713"/>
            <a:ext cx="245461" cy="19354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1032989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60422" y="237128"/>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smtClean="0">
                <a:solidFill>
                  <a:schemeClr val="accent1"/>
                </a:solidFill>
                <a:latin typeface="Arial" panose="020B0604020202020204" pitchFamily="34" charset="0"/>
              </a:rPr>
              <a:t>研究意义</a:t>
            </a:r>
            <a:endParaRPr lang="zh-CN" altLang="en-US" sz="2400" b="1" dirty="0">
              <a:solidFill>
                <a:schemeClr val="accent1"/>
              </a:solidFill>
              <a:latin typeface="Arial" panose="020B0604020202020204" pitchFamily="34" charset="0"/>
            </a:endParaRPr>
          </a:p>
        </p:txBody>
      </p:sp>
      <p:sp>
        <p:nvSpPr>
          <p:cNvPr id="34" name="等腰三角形 47"/>
          <p:cNvSpPr>
            <a:spLocks noChangeArrowheads="1"/>
          </p:cNvSpPr>
          <p:nvPr/>
        </p:nvSpPr>
        <p:spPr bwMode="auto">
          <a:xfrm rot="5400000">
            <a:off x="-152412" y="293322"/>
            <a:ext cx="774878"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
        <p:nvSpPr>
          <p:cNvPr id="17" name="箭头3"/>
          <p:cNvSpPr>
            <a:spLocks/>
          </p:cNvSpPr>
          <p:nvPr/>
        </p:nvSpPr>
        <p:spPr bwMode="gray">
          <a:xfrm flipV="1">
            <a:off x="1173072" y="3437694"/>
            <a:ext cx="819764" cy="1173838"/>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a:ex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a:ea typeface="宋体"/>
            </a:endParaRPr>
          </a:p>
        </p:txBody>
      </p:sp>
      <p:sp>
        <p:nvSpPr>
          <p:cNvPr id="19" name="箭头1"/>
          <p:cNvSpPr>
            <a:spLocks/>
          </p:cNvSpPr>
          <p:nvPr/>
        </p:nvSpPr>
        <p:spPr bwMode="gray">
          <a:xfrm>
            <a:off x="1167801" y="2283519"/>
            <a:ext cx="819764" cy="125455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a:ex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a:ea typeface="宋体"/>
            </a:endParaRPr>
          </a:p>
        </p:txBody>
      </p:sp>
      <p:sp>
        <p:nvSpPr>
          <p:cNvPr id="20" name="文本1"/>
          <p:cNvSpPr>
            <a:spLocks noChangeArrowheads="1"/>
          </p:cNvSpPr>
          <p:nvPr/>
        </p:nvSpPr>
        <p:spPr bwMode="gray">
          <a:xfrm>
            <a:off x="3019489" y="1834023"/>
            <a:ext cx="5395034" cy="1195991"/>
          </a:xfrm>
          <a:prstGeom prst="roundRect">
            <a:avLst>
              <a:gd name="adj" fmla="val 11505"/>
            </a:avLst>
          </a:prstGeom>
          <a:noFill/>
          <a:ln w="15875" cap="flat" cmpd="sng" algn="ctr">
            <a:solidFill>
              <a:schemeClr val="accent1"/>
            </a:solidFill>
            <a:prstDash val="solid"/>
          </a:ln>
          <a:effectLst/>
          <a:ex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50000"/>
              </a:lnSpc>
              <a:spcBef>
                <a:spcPct val="0"/>
              </a:spcBef>
              <a:spcAft>
                <a:spcPct val="0"/>
              </a:spcAft>
              <a:defRPr/>
            </a:pPr>
            <a:r>
              <a:rPr lang="zh-CN" altLang="en-US" dirty="0" smtClean="0">
                <a:latin typeface="楷体" panose="02010609060101010101" pitchFamily="49" charset="-122"/>
                <a:ea typeface="楷体" panose="02010609060101010101" pitchFamily="49" charset="-122"/>
              </a:rPr>
              <a:t>农地经营规模与土地关系的研究对已有农业生产的理论是有价值的，有助于协调当前学术界的争论。</a:t>
            </a:r>
            <a:endParaRPr lang="zh-CN" altLang="zh-CN" dirty="0">
              <a:latin typeface="楷体" panose="02010609060101010101" pitchFamily="49" charset="-122"/>
              <a:ea typeface="楷体" panose="02010609060101010101" pitchFamily="49" charset="-122"/>
            </a:endParaRPr>
          </a:p>
        </p:txBody>
      </p:sp>
      <p:sp>
        <p:nvSpPr>
          <p:cNvPr id="21" name="标题1"/>
          <p:cNvSpPr>
            <a:spLocks noChangeArrowheads="1"/>
          </p:cNvSpPr>
          <p:nvPr/>
        </p:nvSpPr>
        <p:spPr bwMode="gray">
          <a:xfrm>
            <a:off x="2087535" y="1830964"/>
            <a:ext cx="931954" cy="1202113"/>
          </a:xfrm>
          <a:prstGeom prst="roundRect">
            <a:avLst>
              <a:gd name="adj" fmla="val 11921"/>
            </a:avLst>
          </a:prstGeom>
          <a:solidFill>
            <a:schemeClr val="accent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b="1" dirty="0" smtClean="0">
                <a:solidFill>
                  <a:sysClr val="window" lastClr="CCE8CF">
                    <a:lumMod val="95000"/>
                  </a:sysClr>
                </a:solidFill>
                <a:latin typeface="微软雅黑" pitchFamily="34" charset="-122"/>
                <a:ea typeface="微软雅黑" pitchFamily="34" charset="-122"/>
              </a:rPr>
              <a:t>理论</a:t>
            </a:r>
            <a:endParaRPr lang="zh-CN" altLang="zh-CN" b="1" dirty="0">
              <a:solidFill>
                <a:sysClr val="window" lastClr="CCE8CF">
                  <a:lumMod val="95000"/>
                </a:sysClr>
              </a:solidFill>
              <a:latin typeface="微软雅黑" pitchFamily="34" charset="-122"/>
              <a:ea typeface="微软雅黑" pitchFamily="34" charset="-122"/>
            </a:endParaRPr>
          </a:p>
        </p:txBody>
      </p:sp>
      <p:sp>
        <p:nvSpPr>
          <p:cNvPr id="25" name="标题3"/>
          <p:cNvSpPr>
            <a:spLocks noChangeArrowheads="1"/>
          </p:cNvSpPr>
          <p:nvPr/>
        </p:nvSpPr>
        <p:spPr bwMode="gray">
          <a:xfrm>
            <a:off x="2087540" y="3866852"/>
            <a:ext cx="931954" cy="1181401"/>
          </a:xfrm>
          <a:prstGeom prst="roundRect">
            <a:avLst>
              <a:gd name="adj" fmla="val 11921"/>
            </a:avLst>
          </a:prstGeom>
          <a:solidFill>
            <a:schemeClr val="accent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b="1" dirty="0">
                <a:solidFill>
                  <a:sysClr val="window" lastClr="CCE8CF">
                    <a:lumMod val="95000"/>
                  </a:sysClr>
                </a:solidFill>
                <a:latin typeface="微软雅黑" pitchFamily="34" charset="-122"/>
                <a:ea typeface="微软雅黑" pitchFamily="34" charset="-122"/>
              </a:rPr>
              <a:t>现实</a:t>
            </a:r>
            <a:endParaRPr lang="zh-CN" altLang="zh-CN" b="1" dirty="0">
              <a:solidFill>
                <a:sysClr val="window" lastClr="CCE8CF">
                  <a:lumMod val="95000"/>
                </a:sysClr>
              </a:solidFill>
              <a:latin typeface="微软雅黑" pitchFamily="34" charset="-122"/>
              <a:ea typeface="微软雅黑" pitchFamily="34" charset="-122"/>
            </a:endParaRPr>
          </a:p>
        </p:txBody>
      </p:sp>
      <p:sp>
        <p:nvSpPr>
          <p:cNvPr id="26" name="Oval 19"/>
          <p:cNvSpPr>
            <a:spLocks noChangeArrowheads="1"/>
          </p:cNvSpPr>
          <p:nvPr/>
        </p:nvSpPr>
        <p:spPr bwMode="auto">
          <a:xfrm>
            <a:off x="753155" y="2841122"/>
            <a:ext cx="965381" cy="1192036"/>
          </a:xfrm>
          <a:prstGeom prst="ellipse">
            <a:avLst/>
          </a:prstGeom>
          <a:solidFill>
            <a:schemeClr val="accent1"/>
          </a:solidFill>
          <a:ln w="9525">
            <a:noFill/>
            <a:round/>
            <a:headEnd/>
            <a:tailEnd/>
          </a:ln>
          <a:effectLst/>
        </p:spPr>
        <p:txBody>
          <a:bodyPr lIns="62118" tIns="31058" rIns="62118" bIns="31058" anchor="ctr"/>
          <a:lstStyle/>
          <a:p>
            <a:pPr algn="ctr">
              <a:lnSpc>
                <a:spcPct val="120000"/>
              </a:lnSpc>
              <a:defRPr/>
            </a:pPr>
            <a:r>
              <a:rPr lang="zh-CN" altLang="en-US" sz="2000" b="1" kern="0" dirty="0" smtClean="0">
                <a:solidFill>
                  <a:schemeClr val="bg1"/>
                </a:solidFill>
                <a:latin typeface="Arial" pitchFamily="34" charset="0"/>
                <a:ea typeface="微软雅黑" pitchFamily="34" charset="-122"/>
              </a:rPr>
              <a:t>研究意义</a:t>
            </a:r>
            <a:endParaRPr lang="zh-CN" altLang="en-US" sz="2000" b="1" kern="0" dirty="0">
              <a:solidFill>
                <a:schemeClr val="bg1"/>
              </a:solidFill>
              <a:latin typeface="Arial" pitchFamily="34" charset="0"/>
              <a:ea typeface="微软雅黑" pitchFamily="34" charset="-122"/>
            </a:endParaRPr>
          </a:p>
        </p:txBody>
      </p:sp>
      <p:sp>
        <p:nvSpPr>
          <p:cNvPr id="12" name="文本1"/>
          <p:cNvSpPr>
            <a:spLocks noChangeArrowheads="1"/>
          </p:cNvSpPr>
          <p:nvPr/>
        </p:nvSpPr>
        <p:spPr bwMode="gray">
          <a:xfrm>
            <a:off x="3019489" y="3866852"/>
            <a:ext cx="5395034" cy="1195991"/>
          </a:xfrm>
          <a:prstGeom prst="roundRect">
            <a:avLst>
              <a:gd name="adj" fmla="val 11505"/>
            </a:avLst>
          </a:prstGeom>
          <a:noFill/>
          <a:ln w="15875" cap="flat" cmpd="sng" algn="ctr">
            <a:solidFill>
              <a:schemeClr val="accent1"/>
            </a:solidFill>
            <a:prstDash val="solid"/>
          </a:ln>
          <a:effectLst/>
          <a:ex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50000"/>
              </a:lnSpc>
              <a:spcBef>
                <a:spcPct val="0"/>
              </a:spcBef>
              <a:spcAft>
                <a:spcPct val="0"/>
              </a:spcAft>
              <a:defRPr/>
            </a:pPr>
            <a:r>
              <a:rPr lang="zh-CN" altLang="en-US" dirty="0" smtClean="0">
                <a:latin typeface="楷体" panose="02010609060101010101" pitchFamily="49" charset="-122"/>
                <a:ea typeface="楷体" panose="02010609060101010101" pitchFamily="49" charset="-122"/>
              </a:rPr>
              <a:t>未来</a:t>
            </a:r>
            <a:r>
              <a:rPr lang="zh-CN" altLang="en-US" dirty="0">
                <a:latin typeface="楷体" panose="02010609060101010101" pitchFamily="49" charset="-122"/>
                <a:ea typeface="楷体" panose="02010609060101010101" pitchFamily="49" charset="-122"/>
              </a:rPr>
              <a:t>中国面临农业劳动力的流出，农地经营规模的扩大的局面。对两者关系的可靠判断为我国未来的农业政策制定提供依据</a:t>
            </a:r>
            <a:r>
              <a:rPr lang="zh-CN" altLang="en-US" dirty="0" smtClean="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57940318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46"/>
          <p:cNvSpPr>
            <a:spLocks noChangeArrowheads="1"/>
          </p:cNvSpPr>
          <p:nvPr/>
        </p:nvSpPr>
        <p:spPr bwMode="auto">
          <a:xfrm>
            <a:off x="460427" y="237128"/>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smtClean="0">
                <a:solidFill>
                  <a:schemeClr val="accent1"/>
                </a:solidFill>
                <a:latin typeface="Arial" panose="020B0604020202020204" pitchFamily="34" charset="0"/>
              </a:rPr>
              <a:t>研究综述</a:t>
            </a:r>
            <a:endParaRPr lang="zh-CN" altLang="en-US" sz="2400" b="1" dirty="0">
              <a:solidFill>
                <a:schemeClr val="accent1"/>
              </a:solidFill>
              <a:latin typeface="Arial" panose="020B0604020202020204" pitchFamily="34" charset="0"/>
            </a:endParaRPr>
          </a:p>
        </p:txBody>
      </p:sp>
      <p:sp>
        <p:nvSpPr>
          <p:cNvPr id="16" name="等腰三角形 47"/>
          <p:cNvSpPr>
            <a:spLocks noChangeArrowheads="1"/>
          </p:cNvSpPr>
          <p:nvPr/>
        </p:nvSpPr>
        <p:spPr bwMode="auto">
          <a:xfrm rot="5400000">
            <a:off x="-152412" y="293322"/>
            <a:ext cx="774878"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grpSp>
        <p:nvGrpSpPr>
          <p:cNvPr id="13" name="组合 12"/>
          <p:cNvGrpSpPr/>
          <p:nvPr/>
        </p:nvGrpSpPr>
        <p:grpSpPr>
          <a:xfrm>
            <a:off x="501586" y="789470"/>
            <a:ext cx="7964497" cy="465119"/>
            <a:chOff x="3002037" y="1465798"/>
            <a:chExt cx="7067433" cy="369332"/>
          </a:xfrm>
          <a:solidFill>
            <a:schemeClr val="accent2">
              <a:lumMod val="75000"/>
            </a:schemeClr>
          </a:solidFill>
        </p:grpSpPr>
        <p:sp>
          <p:nvSpPr>
            <p:cNvPr id="14" name="矩形 13"/>
            <p:cNvSpPr/>
            <p:nvPr/>
          </p:nvSpPr>
          <p:spPr bwMode="auto">
            <a:xfrm>
              <a:off x="3002037" y="1465798"/>
              <a:ext cx="7067433" cy="369332"/>
            </a:xfrm>
            <a:prstGeom prst="rect">
              <a:avLst/>
            </a:prstGeom>
            <a:solidFill>
              <a:schemeClr val="accent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600">
                <a:latin typeface="微软雅黑" pitchFamily="34" charset="-122"/>
                <a:ea typeface="微软雅黑" pitchFamily="34" charset="-122"/>
              </a:endParaRPr>
            </a:p>
          </p:txBody>
        </p:sp>
        <p:sp>
          <p:nvSpPr>
            <p:cNvPr id="17" name="TextBox 16"/>
            <p:cNvSpPr txBox="1"/>
            <p:nvPr/>
          </p:nvSpPr>
          <p:spPr>
            <a:xfrm>
              <a:off x="3033223" y="1474122"/>
              <a:ext cx="5688633" cy="293271"/>
            </a:xfrm>
            <a:prstGeom prst="rect">
              <a:avLst/>
            </a:prstGeom>
            <a:noFill/>
          </p:spPr>
          <p:txBody>
            <a:bodyPr wrap="square" rtlCol="0">
              <a:spAutoFit/>
            </a:bodyPr>
            <a:lstStyle/>
            <a:p>
              <a:r>
                <a:rPr lang="en-US" altLang="zh-CN" sz="1800" b="1" dirty="0" smtClean="0">
                  <a:solidFill>
                    <a:srgbClr val="F8F8F8"/>
                  </a:solidFill>
                  <a:latin typeface="微软雅黑" pitchFamily="34" charset="-122"/>
                  <a:ea typeface="微软雅黑" pitchFamily="34" charset="-122"/>
                </a:rPr>
                <a:t>Ⅰ  </a:t>
              </a:r>
              <a:r>
                <a:rPr lang="zh-CN" altLang="en-US" sz="1800" b="1" dirty="0" smtClean="0">
                  <a:solidFill>
                    <a:srgbClr val="F8F8F8"/>
                  </a:solidFill>
                  <a:latin typeface="微软雅黑" pitchFamily="34" charset="-122"/>
                  <a:ea typeface="微软雅黑" pitchFamily="34" charset="-122"/>
                </a:rPr>
                <a:t>关于农地经营规模与土地生产率的研究</a:t>
              </a:r>
              <a:endParaRPr lang="zh-CN" altLang="en-US" sz="1800" b="1" dirty="0">
                <a:solidFill>
                  <a:srgbClr val="F8F8F8"/>
                </a:solidFill>
                <a:latin typeface="微软雅黑" pitchFamily="34" charset="-122"/>
                <a:ea typeface="微软雅黑" pitchFamily="34" charset="-122"/>
              </a:endParaRPr>
            </a:p>
          </p:txBody>
        </p:sp>
      </p:grpSp>
      <p:sp>
        <p:nvSpPr>
          <p:cNvPr id="21" name="TextBox 20"/>
          <p:cNvSpPr txBox="1"/>
          <p:nvPr/>
        </p:nvSpPr>
        <p:spPr>
          <a:xfrm>
            <a:off x="476193" y="1281885"/>
            <a:ext cx="7989890" cy="4085734"/>
          </a:xfrm>
          <a:prstGeom prst="rect">
            <a:avLst/>
          </a:prstGeom>
          <a:noFill/>
        </p:spPr>
        <p:txBody>
          <a:bodyPr wrap="square" lIns="68580" tIns="34290" rIns="68580" bIns="34290" rtlCol="0">
            <a:spAutoFit/>
          </a:bodyPr>
          <a:lstStyle/>
          <a:p>
            <a:pPr marL="285750" indent="-285750">
              <a:lnSpc>
                <a:spcPct val="150000"/>
              </a:lnSpc>
              <a:spcBef>
                <a:spcPts val="600"/>
              </a:spcBef>
              <a:spcAft>
                <a:spcPts val="600"/>
              </a:spcAft>
              <a:buFont typeface="Wingdings" panose="05000000000000000000" pitchFamily="2" charset="2"/>
              <a:buChar char="u"/>
            </a:pPr>
            <a:r>
              <a:rPr lang="zh-CN" altLang="en-US" sz="1800" dirty="0" smtClean="0">
                <a:latin typeface="微软雅黑" pitchFamily="34" charset="-122"/>
                <a:ea typeface="微软雅黑" pitchFamily="34" charset="-122"/>
              </a:rPr>
              <a:t>农地经营规模与土地生产率关系的研究</a:t>
            </a:r>
            <a:endParaRPr lang="en-US" altLang="zh-CN" sz="1800" dirty="0" smtClean="0">
              <a:latin typeface="微软雅黑" pitchFamily="34" charset="-122"/>
              <a:ea typeface="微软雅黑" pitchFamily="34" charset="-122"/>
            </a:endParaRPr>
          </a:p>
          <a:p>
            <a:pPr marL="458787" indent="-285750">
              <a:lnSpc>
                <a:spcPct val="150000"/>
              </a:lnSpc>
              <a:spcBef>
                <a:spcPts val="60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rPr>
              <a:t>正向</a:t>
            </a:r>
            <a:r>
              <a:rPr lang="zh-CN" altLang="en-US" sz="1800" dirty="0">
                <a:latin typeface="楷体" panose="02010609060101010101" pitchFamily="49" charset="-122"/>
                <a:ea typeface="楷体" panose="02010609060101010101" pitchFamily="49" charset="-122"/>
              </a:rPr>
              <a:t>关系</a:t>
            </a:r>
            <a:r>
              <a:rPr lang="zh-CN" altLang="en-US" sz="1800" dirty="0" smtClean="0">
                <a:latin typeface="楷体" panose="02010609060101010101" pitchFamily="49" charset="-122"/>
                <a:ea typeface="楷体" panose="02010609060101010101" pitchFamily="49" charset="-122"/>
              </a:rPr>
              <a:t>（王</a:t>
            </a:r>
            <a:r>
              <a:rPr lang="zh-CN" altLang="en-US" sz="1800" dirty="0">
                <a:latin typeface="楷体" panose="02010609060101010101" pitchFamily="49" charset="-122"/>
                <a:ea typeface="楷体" panose="02010609060101010101" pitchFamily="49" charset="-122"/>
              </a:rPr>
              <a:t>建英等，</a:t>
            </a:r>
            <a:r>
              <a:rPr lang="en-US" altLang="zh-CN" sz="1800" dirty="0" smtClean="0">
                <a:latin typeface="楷体" panose="02010609060101010101" pitchFamily="49" charset="-122"/>
                <a:ea typeface="楷体" panose="02010609060101010101" pitchFamily="49" charset="-122"/>
              </a:rPr>
              <a:t>2015</a:t>
            </a:r>
            <a:r>
              <a:rPr lang="zh-CN" altLang="en-US" sz="1800" dirty="0" smtClean="0">
                <a:latin typeface="楷体" panose="02010609060101010101" pitchFamily="49" charset="-122"/>
                <a:ea typeface="楷体" panose="02010609060101010101" pitchFamily="49" charset="-122"/>
              </a:rPr>
              <a:t>；冒佩华和徐骥，</a:t>
            </a:r>
            <a:r>
              <a:rPr lang="en-US" altLang="zh-CN" sz="1800" dirty="0" smtClean="0">
                <a:latin typeface="楷体" panose="02010609060101010101" pitchFamily="49" charset="-122"/>
                <a:ea typeface="楷体" panose="02010609060101010101" pitchFamily="49" charset="-122"/>
              </a:rPr>
              <a:t>2015</a:t>
            </a:r>
            <a:r>
              <a:rPr lang="zh-CN" altLang="en-US" sz="1800" dirty="0" smtClean="0">
                <a:latin typeface="楷体" panose="02010609060101010101" pitchFamily="49" charset="-122"/>
                <a:ea typeface="楷体" panose="02010609060101010101" pitchFamily="49" charset="-122"/>
              </a:rPr>
              <a:t>）</a:t>
            </a:r>
            <a:endParaRPr lang="en-US" altLang="zh-CN" sz="1800" dirty="0" smtClean="0">
              <a:latin typeface="楷体" panose="02010609060101010101" pitchFamily="49" charset="-122"/>
              <a:ea typeface="楷体" panose="02010609060101010101" pitchFamily="49" charset="-122"/>
            </a:endParaRPr>
          </a:p>
          <a:p>
            <a:pPr marL="458787" indent="-285750">
              <a:lnSpc>
                <a:spcPct val="150000"/>
              </a:lnSpc>
              <a:spcBef>
                <a:spcPts val="60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rPr>
              <a:t>负</a:t>
            </a:r>
            <a:r>
              <a:rPr lang="zh-CN" altLang="en-US" sz="1800" dirty="0" smtClean="0">
                <a:latin typeface="楷体" panose="02010609060101010101" pitchFamily="49" charset="-122"/>
                <a:ea typeface="楷体" panose="02010609060101010101" pitchFamily="49" charset="-122"/>
              </a:rPr>
              <a:t>向</a:t>
            </a:r>
            <a:r>
              <a:rPr lang="zh-CN" altLang="en-US" sz="1800" dirty="0">
                <a:latin typeface="楷体" panose="02010609060101010101" pitchFamily="49" charset="-122"/>
                <a:ea typeface="楷体" panose="02010609060101010101" pitchFamily="49" charset="-122"/>
              </a:rPr>
              <a:t>关系（李谷成</a:t>
            </a:r>
            <a:r>
              <a:rPr lang="zh-CN" altLang="en-US" sz="1800" dirty="0" smtClean="0">
                <a:latin typeface="楷体" panose="02010609060101010101" pitchFamily="49" charset="-122"/>
                <a:ea typeface="楷体" panose="02010609060101010101" pitchFamily="49" charset="-122"/>
              </a:rPr>
              <a:t>等，</a:t>
            </a:r>
            <a:r>
              <a:rPr lang="en-US" altLang="zh-CN" sz="1800" dirty="0" smtClean="0">
                <a:latin typeface="楷体" panose="02010609060101010101" pitchFamily="49" charset="-122"/>
                <a:ea typeface="楷体" panose="02010609060101010101" pitchFamily="49" charset="-122"/>
              </a:rPr>
              <a:t>2009</a:t>
            </a:r>
            <a:r>
              <a:rPr lang="zh-CN" altLang="en-US" sz="1800" dirty="0" smtClean="0">
                <a:latin typeface="楷体" panose="02010609060101010101" pitchFamily="49" charset="-122"/>
                <a:ea typeface="楷体" panose="02010609060101010101" pitchFamily="49" charset="-122"/>
              </a:rPr>
              <a:t>；夏永祥，</a:t>
            </a:r>
            <a:r>
              <a:rPr lang="en-US" altLang="zh-CN" sz="1800" dirty="0" smtClean="0">
                <a:latin typeface="楷体" panose="02010609060101010101" pitchFamily="49" charset="-122"/>
                <a:ea typeface="楷体" panose="02010609060101010101" pitchFamily="49" charset="-122"/>
              </a:rPr>
              <a:t>2002</a:t>
            </a:r>
            <a:r>
              <a:rPr lang="zh-CN" altLang="en-US" sz="1800" dirty="0" smtClean="0">
                <a:latin typeface="楷体" panose="02010609060101010101" pitchFamily="49" charset="-122"/>
                <a:ea typeface="楷体" panose="02010609060101010101" pitchFamily="49" charset="-122"/>
              </a:rPr>
              <a:t>）</a:t>
            </a:r>
            <a:endParaRPr lang="en-US" altLang="zh-CN" sz="1800" dirty="0">
              <a:latin typeface="楷体" panose="02010609060101010101" pitchFamily="49" charset="-122"/>
              <a:ea typeface="楷体" panose="02010609060101010101" pitchFamily="49" charset="-122"/>
            </a:endParaRPr>
          </a:p>
          <a:p>
            <a:pPr marL="458787" indent="-285750">
              <a:lnSpc>
                <a:spcPct val="150000"/>
              </a:lnSpc>
              <a:spcBef>
                <a:spcPts val="60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rPr>
              <a:t>非线性关系（</a:t>
            </a:r>
            <a:r>
              <a:rPr lang="zh-CN" altLang="en-US" sz="1800" dirty="0">
                <a:latin typeface="楷体" panose="02010609060101010101" pitchFamily="49" charset="-122"/>
                <a:ea typeface="楷体" panose="02010609060101010101" pitchFamily="49" charset="-122"/>
              </a:rPr>
              <a:t>钱龙等，</a:t>
            </a:r>
            <a:r>
              <a:rPr lang="en-US" altLang="zh-CN" sz="1800" dirty="0" smtClean="0">
                <a:latin typeface="楷体" panose="02010609060101010101" pitchFamily="49" charset="-122"/>
                <a:ea typeface="楷体" panose="02010609060101010101" pitchFamily="49" charset="-122"/>
              </a:rPr>
              <a:t>2016</a:t>
            </a:r>
            <a:r>
              <a:rPr lang="zh-CN" altLang="en-US" sz="1800" dirty="0" smtClean="0">
                <a:latin typeface="楷体" panose="02010609060101010101" pitchFamily="49" charset="-122"/>
                <a:ea typeface="楷体" panose="02010609060101010101" pitchFamily="49" charset="-122"/>
              </a:rPr>
              <a:t>；范红忠</a:t>
            </a:r>
            <a:r>
              <a:rPr lang="zh-CN" altLang="en-US" sz="1800" dirty="0">
                <a:latin typeface="楷体" panose="02010609060101010101" pitchFamily="49" charset="-122"/>
                <a:ea typeface="楷体" panose="02010609060101010101" pitchFamily="49" charset="-122"/>
              </a:rPr>
              <a:t>和周启良，</a:t>
            </a:r>
            <a:r>
              <a:rPr lang="en-US" altLang="zh-CN" sz="1800" dirty="0">
                <a:latin typeface="楷体" panose="02010609060101010101" pitchFamily="49" charset="-122"/>
                <a:ea typeface="楷体" panose="02010609060101010101" pitchFamily="49" charset="-122"/>
              </a:rPr>
              <a:t>2014</a:t>
            </a:r>
            <a:r>
              <a:rPr lang="zh-CN" altLang="en-US" sz="1800" dirty="0">
                <a:latin typeface="楷体" panose="02010609060101010101" pitchFamily="49" charset="-122"/>
                <a:ea typeface="楷体" panose="02010609060101010101" pitchFamily="49" charset="-122"/>
              </a:rPr>
              <a:t>；</a:t>
            </a:r>
            <a:r>
              <a:rPr lang="zh-CN" altLang="en-US" sz="1800" dirty="0" smtClean="0">
                <a:latin typeface="楷体" panose="02010609060101010101" pitchFamily="49" charset="-122"/>
                <a:ea typeface="楷体" panose="02010609060101010101" pitchFamily="49" charset="-122"/>
              </a:rPr>
              <a:t>辛</a:t>
            </a:r>
            <a:r>
              <a:rPr lang="zh-CN" altLang="en-US" sz="1800" dirty="0">
                <a:latin typeface="楷体" panose="02010609060101010101" pitchFamily="49" charset="-122"/>
                <a:ea typeface="楷体" panose="02010609060101010101" pitchFamily="49" charset="-122"/>
              </a:rPr>
              <a:t>良杰等</a:t>
            </a:r>
            <a:r>
              <a:rPr lang="zh-CN" altLang="en-US" sz="1800" dirty="0" smtClean="0">
                <a:latin typeface="楷体" panose="02010609060101010101" pitchFamily="49" charset="-122"/>
                <a:ea typeface="楷体" panose="02010609060101010101" pitchFamily="49" charset="-122"/>
              </a:rPr>
              <a:t>，</a:t>
            </a:r>
            <a:r>
              <a:rPr lang="en-US" altLang="zh-CN" sz="1800" dirty="0" smtClean="0">
                <a:latin typeface="楷体" panose="02010609060101010101" pitchFamily="49" charset="-122"/>
                <a:ea typeface="楷体" panose="02010609060101010101" pitchFamily="49" charset="-122"/>
              </a:rPr>
              <a:t>2009</a:t>
            </a:r>
            <a:r>
              <a:rPr lang="zh-CN" altLang="en-US" sz="1800" dirty="0">
                <a:latin typeface="楷体" panose="02010609060101010101" pitchFamily="49" charset="-122"/>
                <a:ea typeface="楷体" panose="02010609060101010101" pitchFamily="49" charset="-122"/>
              </a:rPr>
              <a:t>；王嫚嫚等，</a:t>
            </a:r>
            <a:r>
              <a:rPr lang="en-US" altLang="zh-CN" sz="1800" dirty="0">
                <a:latin typeface="楷体" panose="02010609060101010101" pitchFamily="49" charset="-122"/>
                <a:ea typeface="楷体" panose="02010609060101010101" pitchFamily="49" charset="-122"/>
              </a:rPr>
              <a:t>2017</a:t>
            </a:r>
            <a:r>
              <a:rPr lang="zh-CN" altLang="en-US" sz="1800" dirty="0" smtClean="0">
                <a:latin typeface="楷体" panose="02010609060101010101" pitchFamily="49" charset="-122"/>
                <a:ea typeface="楷体" panose="02010609060101010101" pitchFamily="49" charset="-122"/>
              </a:rPr>
              <a:t>）</a:t>
            </a:r>
            <a:endParaRPr lang="en-US" altLang="zh-CN" sz="1800" dirty="0" smtClean="0">
              <a:latin typeface="楷体" panose="02010609060101010101" pitchFamily="49" charset="-122"/>
              <a:ea typeface="楷体" panose="02010609060101010101" pitchFamily="49" charset="-122"/>
            </a:endParaRPr>
          </a:p>
          <a:p>
            <a:pPr marL="285750" indent="-285750">
              <a:lnSpc>
                <a:spcPct val="150000"/>
              </a:lnSpc>
              <a:spcBef>
                <a:spcPts val="600"/>
              </a:spcBef>
              <a:spcAft>
                <a:spcPts val="600"/>
              </a:spcAft>
              <a:buFont typeface="Wingdings" panose="05000000000000000000" pitchFamily="2" charset="2"/>
              <a:buChar char="u"/>
            </a:pPr>
            <a:r>
              <a:rPr lang="zh-CN" altLang="en-US" sz="1800" dirty="0" smtClean="0">
                <a:latin typeface="微软雅黑" pitchFamily="34" charset="-122"/>
                <a:ea typeface="微软雅黑" pitchFamily="34" charset="-122"/>
              </a:rPr>
              <a:t>土地生产率随农地规模经营变化的原因解释</a:t>
            </a:r>
            <a:endParaRPr lang="en-US" altLang="zh-CN" sz="1800" dirty="0" smtClean="0">
              <a:latin typeface="微软雅黑" pitchFamily="34" charset="-122"/>
              <a:ea typeface="微软雅黑" pitchFamily="34" charset="-122"/>
            </a:endParaRPr>
          </a:p>
          <a:p>
            <a:pPr marL="458788" indent="-285750">
              <a:lnSpc>
                <a:spcPct val="150000"/>
              </a:lnSpc>
              <a:spcBef>
                <a:spcPts val="600"/>
              </a:spcBef>
              <a:buFont typeface="Wingdings" panose="05000000000000000000" pitchFamily="2" charset="2"/>
              <a:buChar char="p"/>
            </a:pPr>
            <a:r>
              <a:rPr lang="zh-CN" altLang="en-US" sz="1800" dirty="0" smtClean="0">
                <a:latin typeface="华文楷体" panose="02010600040101010101" pitchFamily="2" charset="-122"/>
                <a:ea typeface="华文楷体" panose="02010600040101010101" pitchFamily="2" charset="-122"/>
              </a:rPr>
              <a:t>要素市场不完善（</a:t>
            </a:r>
            <a:r>
              <a:rPr lang="en-US" altLang="zh-CN" sz="1800" dirty="0" err="1" smtClean="0">
                <a:latin typeface="华文楷体" panose="02010600040101010101" pitchFamily="2" charset="-122"/>
                <a:ea typeface="华文楷体" panose="02010600040101010101" pitchFamily="2" charset="-122"/>
              </a:rPr>
              <a:t>Heltberg</a:t>
            </a:r>
            <a:r>
              <a:rPr lang="en-US" altLang="zh-CN" sz="1800" dirty="0" smtClean="0">
                <a:latin typeface="华文楷体" panose="02010600040101010101" pitchFamily="2" charset="-122"/>
                <a:ea typeface="华文楷体" panose="02010600040101010101" pitchFamily="2" charset="-122"/>
              </a:rPr>
              <a:t> R</a:t>
            </a:r>
            <a:r>
              <a:rPr lang="zh-CN" altLang="en-US" sz="1800" dirty="0" smtClean="0">
                <a:latin typeface="华文楷体" panose="02010600040101010101" pitchFamily="2" charset="-122"/>
                <a:ea typeface="华文楷体" panose="02010600040101010101" pitchFamily="2" charset="-122"/>
              </a:rPr>
              <a:t>，</a:t>
            </a:r>
            <a:r>
              <a:rPr lang="en-US" altLang="zh-CN" sz="1800" dirty="0" smtClean="0">
                <a:latin typeface="华文楷体" panose="02010600040101010101" pitchFamily="2" charset="-122"/>
                <a:ea typeface="华文楷体" panose="02010600040101010101" pitchFamily="2" charset="-122"/>
              </a:rPr>
              <a:t>1998</a:t>
            </a:r>
            <a:r>
              <a:rPr lang="zh-CN" altLang="en-US" sz="1800" dirty="0" smtClean="0">
                <a:latin typeface="华文楷体" panose="02010600040101010101" pitchFamily="2" charset="-122"/>
                <a:ea typeface="华文楷体" panose="02010600040101010101" pitchFamily="2" charset="-122"/>
              </a:rPr>
              <a:t>）</a:t>
            </a:r>
            <a:endParaRPr lang="en-US" altLang="zh-CN" sz="1800" dirty="0" smtClean="0">
              <a:latin typeface="华文楷体" panose="02010600040101010101" pitchFamily="2" charset="-122"/>
              <a:ea typeface="华文楷体" panose="02010600040101010101" pitchFamily="2" charset="-122"/>
            </a:endParaRPr>
          </a:p>
          <a:p>
            <a:pPr marL="458788" indent="-285750">
              <a:lnSpc>
                <a:spcPct val="150000"/>
              </a:lnSpc>
              <a:spcBef>
                <a:spcPts val="600"/>
              </a:spcBef>
              <a:buFont typeface="Wingdings" panose="05000000000000000000" pitchFamily="2" charset="2"/>
              <a:buChar char="p"/>
            </a:pPr>
            <a:r>
              <a:rPr lang="zh-CN" altLang="en-US" sz="1800" dirty="0" smtClean="0">
                <a:latin typeface="华文楷体" panose="02010600040101010101" pitchFamily="2" charset="-122"/>
                <a:ea typeface="华文楷体" panose="02010600040101010101" pitchFamily="2" charset="-122"/>
              </a:rPr>
              <a:t>遗漏变量（</a:t>
            </a:r>
            <a:r>
              <a:rPr lang="en-US" altLang="zh-CN" sz="1800" dirty="0" smtClean="0">
                <a:latin typeface="华文楷体" panose="02010600040101010101" pitchFamily="2" charset="-122"/>
                <a:ea typeface="华文楷体" panose="02010600040101010101" pitchFamily="2" charset="-122"/>
              </a:rPr>
              <a:t>Benjamin</a:t>
            </a:r>
            <a:r>
              <a:rPr lang="zh-CN" altLang="en-US" sz="1800" dirty="0" smtClean="0">
                <a:latin typeface="华文楷体" panose="02010600040101010101" pitchFamily="2" charset="-122"/>
                <a:ea typeface="华文楷体" panose="02010600040101010101" pitchFamily="2" charset="-122"/>
              </a:rPr>
              <a:t>，</a:t>
            </a:r>
            <a:r>
              <a:rPr lang="en-US" altLang="zh-CN" sz="1800" dirty="0" smtClean="0">
                <a:latin typeface="华文楷体" panose="02010600040101010101" pitchFamily="2" charset="-122"/>
                <a:ea typeface="华文楷体" panose="02010600040101010101" pitchFamily="2" charset="-122"/>
              </a:rPr>
              <a:t>1995)</a:t>
            </a:r>
          </a:p>
        </p:txBody>
      </p:sp>
    </p:spTree>
    <p:extLst>
      <p:ext uri="{BB962C8B-B14F-4D97-AF65-F5344CB8AC3E}">
        <p14:creationId xmlns:p14="http://schemas.microsoft.com/office/powerpoint/2010/main" val="363737438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46"/>
          <p:cNvSpPr>
            <a:spLocks noChangeArrowheads="1"/>
          </p:cNvSpPr>
          <p:nvPr/>
        </p:nvSpPr>
        <p:spPr bwMode="auto">
          <a:xfrm>
            <a:off x="460427" y="237128"/>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smtClean="0">
                <a:solidFill>
                  <a:schemeClr val="accent1"/>
                </a:solidFill>
                <a:latin typeface="Arial" panose="020B0604020202020204" pitchFamily="34" charset="0"/>
              </a:rPr>
              <a:t>研究综述</a:t>
            </a:r>
            <a:endParaRPr lang="zh-CN" altLang="en-US" sz="2400" b="1" dirty="0">
              <a:solidFill>
                <a:schemeClr val="accent1"/>
              </a:solidFill>
              <a:latin typeface="Arial" panose="020B0604020202020204" pitchFamily="34" charset="0"/>
            </a:endParaRPr>
          </a:p>
        </p:txBody>
      </p:sp>
      <p:sp>
        <p:nvSpPr>
          <p:cNvPr id="16" name="等腰三角形 47"/>
          <p:cNvSpPr>
            <a:spLocks noChangeArrowheads="1"/>
          </p:cNvSpPr>
          <p:nvPr/>
        </p:nvSpPr>
        <p:spPr bwMode="auto">
          <a:xfrm rot="5400000">
            <a:off x="-152412" y="293322"/>
            <a:ext cx="774878"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grpSp>
        <p:nvGrpSpPr>
          <p:cNvPr id="13" name="组合 12"/>
          <p:cNvGrpSpPr/>
          <p:nvPr/>
        </p:nvGrpSpPr>
        <p:grpSpPr>
          <a:xfrm>
            <a:off x="501586" y="789470"/>
            <a:ext cx="7964497" cy="465119"/>
            <a:chOff x="3002037" y="1465798"/>
            <a:chExt cx="7067433" cy="369332"/>
          </a:xfrm>
          <a:solidFill>
            <a:schemeClr val="accent2">
              <a:lumMod val="75000"/>
            </a:schemeClr>
          </a:solidFill>
        </p:grpSpPr>
        <p:sp>
          <p:nvSpPr>
            <p:cNvPr id="14" name="矩形 13"/>
            <p:cNvSpPr/>
            <p:nvPr/>
          </p:nvSpPr>
          <p:spPr bwMode="auto">
            <a:xfrm>
              <a:off x="3002037" y="1465798"/>
              <a:ext cx="7067433" cy="369332"/>
            </a:xfrm>
            <a:prstGeom prst="rect">
              <a:avLst/>
            </a:prstGeom>
            <a:solidFill>
              <a:schemeClr val="accent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600">
                <a:latin typeface="微软雅黑" pitchFamily="34" charset="-122"/>
                <a:ea typeface="微软雅黑" pitchFamily="34" charset="-122"/>
              </a:endParaRPr>
            </a:p>
          </p:txBody>
        </p:sp>
        <p:sp>
          <p:nvSpPr>
            <p:cNvPr id="17" name="TextBox 16"/>
            <p:cNvSpPr txBox="1"/>
            <p:nvPr/>
          </p:nvSpPr>
          <p:spPr>
            <a:xfrm>
              <a:off x="3033223" y="1474122"/>
              <a:ext cx="5688633" cy="293271"/>
            </a:xfrm>
            <a:prstGeom prst="rect">
              <a:avLst/>
            </a:prstGeom>
            <a:noFill/>
          </p:spPr>
          <p:txBody>
            <a:bodyPr wrap="square" rtlCol="0">
              <a:spAutoFit/>
            </a:bodyPr>
            <a:lstStyle/>
            <a:p>
              <a:r>
                <a:rPr lang="en-US" altLang="zh-CN" sz="1800" b="1" dirty="0">
                  <a:solidFill>
                    <a:srgbClr val="F8F8F8"/>
                  </a:solidFill>
                  <a:latin typeface="微软雅黑" pitchFamily="34" charset="-122"/>
                  <a:ea typeface="微软雅黑" pitchFamily="34" charset="-122"/>
                </a:rPr>
                <a:t>Ⅱ  </a:t>
              </a:r>
              <a:r>
                <a:rPr lang="zh-CN" altLang="en-US" sz="1800" b="1" dirty="0">
                  <a:solidFill>
                    <a:srgbClr val="F8F8F8"/>
                  </a:solidFill>
                  <a:latin typeface="微软雅黑" pitchFamily="34" charset="-122"/>
                  <a:ea typeface="微软雅黑" pitchFamily="34" charset="-122"/>
                </a:rPr>
                <a:t>关于土地生产率影响因素的研究</a:t>
              </a:r>
            </a:p>
          </p:txBody>
        </p:sp>
      </p:grpSp>
      <p:sp>
        <p:nvSpPr>
          <p:cNvPr id="21" name="TextBox 20"/>
          <p:cNvSpPr txBox="1"/>
          <p:nvPr/>
        </p:nvSpPr>
        <p:spPr>
          <a:xfrm>
            <a:off x="476193" y="1281885"/>
            <a:ext cx="7989890" cy="3593291"/>
          </a:xfrm>
          <a:prstGeom prst="rect">
            <a:avLst/>
          </a:prstGeom>
          <a:noFill/>
        </p:spPr>
        <p:txBody>
          <a:bodyPr wrap="square" lIns="68580" tIns="34290" rIns="68580" bIns="34290" rtlCol="0">
            <a:spAutoFit/>
          </a:bodyPr>
          <a:lstStyle/>
          <a:p>
            <a:pPr marL="285750" indent="-285750">
              <a:lnSpc>
                <a:spcPct val="150000"/>
              </a:lnSpc>
              <a:spcBef>
                <a:spcPts val="600"/>
              </a:spcBef>
              <a:spcAft>
                <a:spcPts val="600"/>
              </a:spcAft>
              <a:buFont typeface="Wingdings" panose="05000000000000000000" pitchFamily="2" charset="2"/>
              <a:buChar char="u"/>
            </a:pPr>
            <a:r>
              <a:rPr lang="zh-CN" altLang="en-US" sz="1800" dirty="0">
                <a:latin typeface="微软雅黑" pitchFamily="34" charset="-122"/>
                <a:ea typeface="微软雅黑" pitchFamily="34" charset="-122"/>
              </a:rPr>
              <a:t>自然因素</a:t>
            </a:r>
            <a:endParaRPr lang="en-US" altLang="zh-CN" sz="1800" dirty="0">
              <a:latin typeface="微软雅黑" pitchFamily="34" charset="-122"/>
              <a:ea typeface="微软雅黑" pitchFamily="34" charset="-122"/>
            </a:endParaRPr>
          </a:p>
          <a:p>
            <a:pPr marL="458787" indent="-285750">
              <a:lnSpc>
                <a:spcPct val="150000"/>
              </a:lnSpc>
              <a:spcBef>
                <a:spcPts val="60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rPr>
              <a:t>土地状况（郑旭媛等，</a:t>
            </a:r>
            <a:r>
              <a:rPr lang="en-US" altLang="zh-CN" sz="1800" dirty="0">
                <a:latin typeface="楷体" panose="02010609060101010101" pitchFamily="49" charset="-122"/>
                <a:ea typeface="楷体" panose="02010609060101010101" pitchFamily="49" charset="-122"/>
              </a:rPr>
              <a:t>2017</a:t>
            </a:r>
            <a:r>
              <a:rPr lang="zh-CN" altLang="en-US" sz="1800" dirty="0">
                <a:latin typeface="楷体" panose="02010609060101010101" pitchFamily="49" charset="-122"/>
                <a:ea typeface="楷体" panose="02010609060101010101" pitchFamily="49" charset="-122"/>
              </a:rPr>
              <a:t>；龚文峰等，</a:t>
            </a:r>
            <a:r>
              <a:rPr lang="en-US" altLang="zh-CN" sz="1800" dirty="0">
                <a:latin typeface="楷体" panose="02010609060101010101" pitchFamily="49" charset="-122"/>
                <a:ea typeface="楷体" panose="02010609060101010101" pitchFamily="49" charset="-122"/>
              </a:rPr>
              <a:t>2013</a:t>
            </a:r>
            <a:r>
              <a:rPr lang="zh-CN" altLang="en-US" sz="1800" dirty="0">
                <a:latin typeface="楷体" panose="02010609060101010101" pitchFamily="49" charset="-122"/>
                <a:ea typeface="楷体" panose="02010609060101010101" pitchFamily="49" charset="-122"/>
              </a:rPr>
              <a:t>周；晶等，</a:t>
            </a:r>
            <a:r>
              <a:rPr lang="en-US" altLang="zh-CN" sz="1800" dirty="0">
                <a:latin typeface="楷体" panose="02010609060101010101" pitchFamily="49" charset="-122"/>
                <a:ea typeface="楷体" panose="02010609060101010101" pitchFamily="49" charset="-122"/>
              </a:rPr>
              <a:t>2013</a:t>
            </a:r>
            <a:r>
              <a:rPr lang="zh-CN" altLang="en-US" sz="1800" dirty="0">
                <a:latin typeface="楷体" panose="02010609060101010101" pitchFamily="49" charset="-122"/>
                <a:ea typeface="楷体" panose="02010609060101010101" pitchFamily="49" charset="-122"/>
              </a:rPr>
              <a:t>）</a:t>
            </a:r>
            <a:endParaRPr lang="en-US" altLang="zh-CN" sz="1800" dirty="0">
              <a:latin typeface="楷体" panose="02010609060101010101" pitchFamily="49" charset="-122"/>
              <a:ea typeface="楷体" panose="02010609060101010101" pitchFamily="49" charset="-122"/>
            </a:endParaRPr>
          </a:p>
          <a:p>
            <a:pPr marL="458787" indent="-285750">
              <a:lnSpc>
                <a:spcPct val="150000"/>
              </a:lnSpc>
              <a:spcBef>
                <a:spcPts val="60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rPr>
              <a:t>气候条件（吴绍洪等，</a:t>
            </a:r>
            <a:r>
              <a:rPr lang="en-US" altLang="zh-CN" sz="1800" dirty="0">
                <a:latin typeface="楷体" panose="02010609060101010101" pitchFamily="49" charset="-122"/>
                <a:ea typeface="楷体" panose="02010609060101010101" pitchFamily="49" charset="-122"/>
              </a:rPr>
              <a:t>2014</a:t>
            </a:r>
            <a:r>
              <a:rPr lang="zh-CN" altLang="en-US" sz="1800" dirty="0">
                <a:latin typeface="楷体" panose="02010609060101010101" pitchFamily="49" charset="-122"/>
                <a:ea typeface="楷体" panose="02010609060101010101" pitchFamily="49" charset="-122"/>
              </a:rPr>
              <a:t>；候麟科等，</a:t>
            </a:r>
            <a:r>
              <a:rPr lang="en-US" altLang="zh-CN" sz="1800" dirty="0">
                <a:latin typeface="楷体" panose="02010609060101010101" pitchFamily="49" charset="-122"/>
                <a:ea typeface="楷体" panose="02010609060101010101" pitchFamily="49" charset="-122"/>
              </a:rPr>
              <a:t>2015</a:t>
            </a:r>
            <a:r>
              <a:rPr lang="zh-CN" altLang="en-US" sz="1800" dirty="0">
                <a:latin typeface="楷体" panose="02010609060101010101" pitchFamily="49" charset="-122"/>
                <a:ea typeface="楷体" panose="02010609060101010101" pitchFamily="49" charset="-122"/>
              </a:rPr>
              <a:t>；周曙东等，</a:t>
            </a:r>
            <a:r>
              <a:rPr lang="en-US" altLang="zh-CN" sz="1800" dirty="0">
                <a:latin typeface="楷体" panose="02010609060101010101" pitchFamily="49" charset="-122"/>
                <a:ea typeface="楷体" panose="02010609060101010101" pitchFamily="49" charset="-122"/>
              </a:rPr>
              <a:t>2013</a:t>
            </a:r>
            <a:r>
              <a:rPr lang="zh-CN" altLang="en-US" sz="1800" dirty="0">
                <a:latin typeface="楷体" panose="02010609060101010101" pitchFamily="49" charset="-122"/>
                <a:ea typeface="楷体" panose="02010609060101010101" pitchFamily="49" charset="-122"/>
              </a:rPr>
              <a:t>）</a:t>
            </a:r>
            <a:endParaRPr lang="en-US" altLang="zh-CN" sz="1800" dirty="0">
              <a:latin typeface="楷体" panose="02010609060101010101" pitchFamily="49" charset="-122"/>
              <a:ea typeface="楷体" panose="02010609060101010101" pitchFamily="49" charset="-122"/>
            </a:endParaRPr>
          </a:p>
          <a:p>
            <a:pPr marL="285750" indent="-285750">
              <a:lnSpc>
                <a:spcPct val="150000"/>
              </a:lnSpc>
              <a:spcBef>
                <a:spcPts val="600"/>
              </a:spcBef>
              <a:spcAft>
                <a:spcPts val="600"/>
              </a:spcAft>
              <a:buFont typeface="Wingdings" panose="05000000000000000000" pitchFamily="2" charset="2"/>
              <a:buChar char="u"/>
            </a:pPr>
            <a:r>
              <a:rPr lang="zh-CN" altLang="en-US" sz="1800" dirty="0">
                <a:latin typeface="微软雅黑" pitchFamily="34" charset="-122"/>
                <a:ea typeface="微软雅黑" pitchFamily="34" charset="-122"/>
              </a:rPr>
              <a:t>社会因素</a:t>
            </a:r>
            <a:endParaRPr lang="en-US" altLang="zh-CN" sz="1800" dirty="0">
              <a:latin typeface="微软雅黑" pitchFamily="34" charset="-122"/>
              <a:ea typeface="微软雅黑" pitchFamily="34" charset="-122"/>
            </a:endParaRPr>
          </a:p>
          <a:p>
            <a:pPr marL="458787" indent="-285750">
              <a:lnSpc>
                <a:spcPct val="150000"/>
              </a:lnSpc>
              <a:spcBef>
                <a:spcPts val="60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rPr>
              <a:t>生产者特征（高鸣等，</a:t>
            </a:r>
            <a:r>
              <a:rPr lang="en-US" altLang="zh-CN" sz="1800" dirty="0">
                <a:latin typeface="楷体" panose="02010609060101010101" pitchFamily="49" charset="-122"/>
                <a:ea typeface="楷体" panose="02010609060101010101" pitchFamily="49" charset="-122"/>
              </a:rPr>
              <a:t>2017</a:t>
            </a:r>
            <a:r>
              <a:rPr lang="zh-CN" altLang="en-US" sz="1800" dirty="0">
                <a:latin typeface="楷体" panose="02010609060101010101" pitchFamily="49" charset="-122"/>
                <a:ea typeface="楷体" panose="02010609060101010101" pitchFamily="49" charset="-122"/>
              </a:rPr>
              <a:t>；黄祖辉等，</a:t>
            </a:r>
            <a:r>
              <a:rPr lang="en-US" altLang="zh-CN" sz="1800" dirty="0">
                <a:latin typeface="楷体" panose="02010609060101010101" pitchFamily="49" charset="-122"/>
                <a:ea typeface="楷体" panose="02010609060101010101" pitchFamily="49" charset="-122"/>
              </a:rPr>
              <a:t>2014</a:t>
            </a:r>
            <a:r>
              <a:rPr lang="zh-CN" altLang="en-US" sz="1800" dirty="0">
                <a:latin typeface="楷体" panose="02010609060101010101" pitchFamily="49" charset="-122"/>
                <a:ea typeface="楷体" panose="02010609060101010101" pitchFamily="49" charset="-122"/>
              </a:rPr>
              <a:t>；卢华和胡浩，</a:t>
            </a:r>
            <a:r>
              <a:rPr lang="en-US" altLang="zh-CN" sz="1800" dirty="0">
                <a:latin typeface="楷体" panose="02010609060101010101" pitchFamily="49" charset="-122"/>
                <a:ea typeface="楷体" panose="02010609060101010101" pitchFamily="49" charset="-122"/>
              </a:rPr>
              <a:t>2015</a:t>
            </a:r>
            <a:r>
              <a:rPr lang="zh-CN" altLang="en-US" sz="1800" dirty="0">
                <a:latin typeface="楷体" panose="02010609060101010101" pitchFamily="49" charset="-122"/>
                <a:ea typeface="楷体" panose="02010609060101010101" pitchFamily="49" charset="-122"/>
              </a:rPr>
              <a:t>）</a:t>
            </a:r>
            <a:endParaRPr lang="en-US" altLang="zh-CN" sz="1800" dirty="0">
              <a:latin typeface="楷体" panose="02010609060101010101" pitchFamily="49" charset="-122"/>
              <a:ea typeface="楷体" panose="02010609060101010101" pitchFamily="49" charset="-122"/>
            </a:endParaRPr>
          </a:p>
          <a:p>
            <a:pPr marL="458787" indent="-285750">
              <a:lnSpc>
                <a:spcPct val="150000"/>
              </a:lnSpc>
              <a:spcBef>
                <a:spcPts val="60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rPr>
              <a:t>政府政策引导（李宁等，</a:t>
            </a:r>
            <a:r>
              <a:rPr lang="en-US" altLang="zh-CN" sz="1800" dirty="0">
                <a:latin typeface="楷体" panose="02010609060101010101" pitchFamily="49" charset="-122"/>
                <a:ea typeface="楷体" panose="02010609060101010101" pitchFamily="49" charset="-122"/>
              </a:rPr>
              <a:t>2017</a:t>
            </a:r>
            <a:r>
              <a:rPr lang="zh-CN" altLang="en-US" sz="1800" dirty="0">
                <a:latin typeface="楷体" panose="02010609060101010101" pitchFamily="49" charset="-122"/>
                <a:ea typeface="楷体" panose="02010609060101010101" pitchFamily="49" charset="-122"/>
              </a:rPr>
              <a:t>；高鸣等，</a:t>
            </a:r>
            <a:r>
              <a:rPr lang="en-US" altLang="zh-CN" sz="1800" dirty="0">
                <a:latin typeface="楷体" panose="02010609060101010101" pitchFamily="49" charset="-122"/>
                <a:ea typeface="楷体" panose="02010609060101010101" pitchFamily="49" charset="-122"/>
              </a:rPr>
              <a:t>2017</a:t>
            </a:r>
            <a:r>
              <a:rPr lang="zh-CN" altLang="en-US" sz="1800" dirty="0">
                <a:latin typeface="楷体" panose="02010609060101010101" pitchFamily="49" charset="-122"/>
                <a:ea typeface="楷体" panose="02010609060101010101" pitchFamily="49" charset="-122"/>
              </a:rPr>
              <a:t>；黄季焜等，</a:t>
            </a:r>
            <a:r>
              <a:rPr lang="en-US" altLang="zh-CN" sz="1800" dirty="0">
                <a:latin typeface="楷体" panose="02010609060101010101" pitchFamily="49" charset="-122"/>
                <a:ea typeface="楷体" panose="02010609060101010101" pitchFamily="49" charset="-122"/>
              </a:rPr>
              <a:t>2011</a:t>
            </a:r>
            <a:r>
              <a:rPr lang="zh-CN" altLang="en-US" sz="1800" dirty="0">
                <a:latin typeface="楷体" panose="02010609060101010101" pitchFamily="49" charset="-122"/>
                <a:ea typeface="楷体" panose="02010609060101010101" pitchFamily="49" charset="-122"/>
              </a:rPr>
              <a:t>）</a:t>
            </a:r>
            <a:endParaRPr lang="en-US" altLang="zh-CN" sz="1800" dirty="0">
              <a:latin typeface="楷体" panose="02010609060101010101" pitchFamily="49" charset="-122"/>
              <a:ea typeface="楷体" panose="02010609060101010101" pitchFamily="49" charset="-122"/>
            </a:endParaRPr>
          </a:p>
          <a:p>
            <a:pPr marL="458787" indent="-285750">
              <a:lnSpc>
                <a:spcPct val="150000"/>
              </a:lnSpc>
              <a:spcBef>
                <a:spcPts val="60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rPr>
              <a:t>市场环境（许恒周等，</a:t>
            </a:r>
            <a:r>
              <a:rPr lang="en-US" altLang="zh-CN" sz="1800" dirty="0">
                <a:latin typeface="楷体" panose="02010609060101010101" pitchFamily="49" charset="-122"/>
                <a:ea typeface="楷体" panose="02010609060101010101" pitchFamily="49" charset="-122"/>
              </a:rPr>
              <a:t>2012</a:t>
            </a:r>
            <a:r>
              <a:rPr lang="zh-CN" altLang="en-US" sz="1800" dirty="0">
                <a:latin typeface="楷体" panose="02010609060101010101" pitchFamily="49" charset="-122"/>
                <a:ea typeface="楷体" panose="02010609060101010101" pitchFamily="49" charset="-122"/>
              </a:rPr>
              <a:t>；高原，</a:t>
            </a:r>
            <a:r>
              <a:rPr lang="en-US" altLang="zh-CN" sz="1800" dirty="0">
                <a:latin typeface="楷体" panose="02010609060101010101" pitchFamily="49" charset="-122"/>
                <a:ea typeface="楷体" panose="02010609060101010101" pitchFamily="49" charset="-122"/>
              </a:rPr>
              <a:t>2011</a:t>
            </a:r>
            <a:r>
              <a:rPr lang="zh-CN" altLang="en-US" sz="1800" dirty="0" smtClean="0">
                <a:latin typeface="楷体" panose="02010609060101010101" pitchFamily="49" charset="-122"/>
                <a:ea typeface="楷体" panose="02010609060101010101" pitchFamily="49" charset="-122"/>
              </a:rPr>
              <a:t>）</a:t>
            </a:r>
            <a:endParaRPr lang="en-US" altLang="zh-CN" sz="18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35302271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46"/>
          <p:cNvSpPr>
            <a:spLocks noChangeArrowheads="1"/>
          </p:cNvSpPr>
          <p:nvPr/>
        </p:nvSpPr>
        <p:spPr bwMode="auto">
          <a:xfrm>
            <a:off x="460427" y="237128"/>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smtClean="0">
                <a:solidFill>
                  <a:schemeClr val="accent1"/>
                </a:solidFill>
                <a:latin typeface="Arial" panose="020B0604020202020204" pitchFamily="34" charset="0"/>
              </a:rPr>
              <a:t>研究综述</a:t>
            </a:r>
            <a:endParaRPr lang="zh-CN" altLang="en-US" sz="2400" b="1" dirty="0">
              <a:solidFill>
                <a:schemeClr val="accent1"/>
              </a:solidFill>
              <a:latin typeface="Arial" panose="020B0604020202020204" pitchFamily="34" charset="0"/>
            </a:endParaRPr>
          </a:p>
        </p:txBody>
      </p:sp>
      <p:sp>
        <p:nvSpPr>
          <p:cNvPr id="16" name="等腰三角形 47"/>
          <p:cNvSpPr>
            <a:spLocks noChangeArrowheads="1"/>
          </p:cNvSpPr>
          <p:nvPr/>
        </p:nvSpPr>
        <p:spPr bwMode="auto">
          <a:xfrm rot="5400000">
            <a:off x="-152412" y="293322"/>
            <a:ext cx="774878"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grpSp>
        <p:nvGrpSpPr>
          <p:cNvPr id="13" name="组合 12"/>
          <p:cNvGrpSpPr/>
          <p:nvPr/>
        </p:nvGrpSpPr>
        <p:grpSpPr>
          <a:xfrm>
            <a:off x="501586" y="789470"/>
            <a:ext cx="7964497" cy="465119"/>
            <a:chOff x="3002037" y="1465798"/>
            <a:chExt cx="7067433" cy="369332"/>
          </a:xfrm>
          <a:solidFill>
            <a:schemeClr val="accent2">
              <a:lumMod val="75000"/>
            </a:schemeClr>
          </a:solidFill>
        </p:grpSpPr>
        <p:sp>
          <p:nvSpPr>
            <p:cNvPr id="14" name="矩形 13"/>
            <p:cNvSpPr/>
            <p:nvPr/>
          </p:nvSpPr>
          <p:spPr bwMode="auto">
            <a:xfrm>
              <a:off x="3002037" y="1465798"/>
              <a:ext cx="7067433" cy="369332"/>
            </a:xfrm>
            <a:prstGeom prst="rect">
              <a:avLst/>
            </a:prstGeom>
            <a:solidFill>
              <a:schemeClr val="accent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600">
                <a:latin typeface="微软雅黑" pitchFamily="34" charset="-122"/>
                <a:ea typeface="微软雅黑" pitchFamily="34" charset="-122"/>
              </a:endParaRPr>
            </a:p>
          </p:txBody>
        </p:sp>
        <p:sp>
          <p:nvSpPr>
            <p:cNvPr id="17" name="TextBox 16"/>
            <p:cNvSpPr txBox="1"/>
            <p:nvPr/>
          </p:nvSpPr>
          <p:spPr>
            <a:xfrm>
              <a:off x="3033223" y="1474122"/>
              <a:ext cx="5688633" cy="293271"/>
            </a:xfrm>
            <a:prstGeom prst="rect">
              <a:avLst/>
            </a:prstGeom>
            <a:noFill/>
          </p:spPr>
          <p:txBody>
            <a:bodyPr wrap="square" rtlCol="0">
              <a:spAutoFit/>
            </a:bodyPr>
            <a:lstStyle/>
            <a:p>
              <a:r>
                <a:rPr lang="en-US" altLang="zh-CN" sz="1800" b="1" dirty="0">
                  <a:solidFill>
                    <a:srgbClr val="F8F8F8"/>
                  </a:solidFill>
                  <a:latin typeface="微软雅黑" pitchFamily="34" charset="-122"/>
                  <a:ea typeface="微软雅黑" pitchFamily="34" charset="-122"/>
                </a:rPr>
                <a:t>Ⅲ  </a:t>
              </a:r>
              <a:r>
                <a:rPr lang="zh-CN" altLang="en-US" sz="1800" b="1" dirty="0">
                  <a:solidFill>
                    <a:srgbClr val="F8F8F8"/>
                  </a:solidFill>
                  <a:latin typeface="微软雅黑" pitchFamily="34" charset="-122"/>
                  <a:ea typeface="微软雅黑" pitchFamily="34" charset="-122"/>
                </a:rPr>
                <a:t>文献评述</a:t>
              </a:r>
            </a:p>
          </p:txBody>
        </p:sp>
      </p:grpSp>
      <p:sp>
        <p:nvSpPr>
          <p:cNvPr id="21" name="TextBox 20"/>
          <p:cNvSpPr txBox="1"/>
          <p:nvPr/>
        </p:nvSpPr>
        <p:spPr>
          <a:xfrm>
            <a:off x="476193" y="1281885"/>
            <a:ext cx="7989890" cy="5332229"/>
          </a:xfrm>
          <a:prstGeom prst="rect">
            <a:avLst/>
          </a:prstGeom>
          <a:noFill/>
        </p:spPr>
        <p:txBody>
          <a:bodyPr wrap="square" lIns="68580" tIns="34290" rIns="68580" bIns="34290" rtlCol="0">
            <a:spAutoFit/>
          </a:bodyPr>
          <a:lstStyle/>
          <a:p>
            <a:pPr marL="285750" indent="-285750">
              <a:lnSpc>
                <a:spcPct val="150000"/>
              </a:lnSpc>
              <a:spcBef>
                <a:spcPts val="600"/>
              </a:spcBef>
              <a:spcAft>
                <a:spcPts val="600"/>
              </a:spcAft>
              <a:buFont typeface="Wingdings" panose="05000000000000000000" pitchFamily="2" charset="2"/>
              <a:buChar char="u"/>
            </a:pPr>
            <a:r>
              <a:rPr lang="zh-CN" altLang="en-US" sz="1800" dirty="0">
                <a:latin typeface="微软雅黑" pitchFamily="34" charset="-122"/>
                <a:ea typeface="微软雅黑" pitchFamily="34" charset="-122"/>
              </a:rPr>
              <a:t>解决的问题</a:t>
            </a:r>
            <a:endParaRPr lang="en-US" altLang="zh-CN" sz="1800" dirty="0">
              <a:latin typeface="微软雅黑" pitchFamily="34" charset="-122"/>
              <a:ea typeface="微软雅黑" pitchFamily="34" charset="-122"/>
            </a:endParaRPr>
          </a:p>
          <a:p>
            <a:pPr marL="446088" indent="-285750">
              <a:lnSpc>
                <a:spcPct val="150000"/>
              </a:lnSpc>
              <a:spcBef>
                <a:spcPts val="60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rPr>
              <a:t>虽然农地经营规模与土地生产率的关系存在较大的争议，但可以确定的是，两者之间必然存在阶段性的负向关系。</a:t>
            </a:r>
            <a:endParaRPr lang="en-US" altLang="zh-CN" sz="1800" dirty="0">
              <a:latin typeface="楷体" panose="02010609060101010101" pitchFamily="49" charset="-122"/>
              <a:ea typeface="楷体" panose="02010609060101010101" pitchFamily="49" charset="-122"/>
            </a:endParaRPr>
          </a:p>
          <a:p>
            <a:pPr marL="446088" indent="-285750">
              <a:lnSpc>
                <a:spcPct val="150000"/>
              </a:lnSpc>
              <a:spcBef>
                <a:spcPts val="60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rPr>
              <a:t>在特定区域和作物种植经营条件下，可以找到适合当地经营的适度规模。</a:t>
            </a:r>
            <a:endParaRPr lang="en-US" altLang="zh-CN" sz="1800" dirty="0">
              <a:latin typeface="楷体" panose="02010609060101010101" pitchFamily="49" charset="-122"/>
              <a:ea typeface="楷体" panose="02010609060101010101" pitchFamily="49" charset="-122"/>
            </a:endParaRPr>
          </a:p>
          <a:p>
            <a:pPr marL="446088" indent="-285750">
              <a:lnSpc>
                <a:spcPct val="150000"/>
              </a:lnSpc>
              <a:spcBef>
                <a:spcPts val="60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rPr>
              <a:t>证实了农地经营规模与土地生产率</a:t>
            </a:r>
            <a:r>
              <a:rPr lang="zh-CN" altLang="en-US" sz="1800" dirty="0" smtClean="0">
                <a:latin typeface="楷体" panose="02010609060101010101" pitchFamily="49" charset="-122"/>
                <a:ea typeface="楷体" panose="02010609060101010101" pitchFamily="49" charset="-122"/>
              </a:rPr>
              <a:t>的关系</a:t>
            </a:r>
            <a:r>
              <a:rPr lang="zh-CN" altLang="en-US" sz="1800" dirty="0">
                <a:latin typeface="楷体" panose="02010609060101010101" pitchFamily="49" charset="-122"/>
                <a:ea typeface="楷体" panose="02010609060101010101" pitchFamily="49" charset="-122"/>
              </a:rPr>
              <a:t>能够在理论层面上得到支撑。</a:t>
            </a:r>
            <a:endParaRPr lang="en-US" altLang="zh-CN" sz="1800" dirty="0">
              <a:latin typeface="楷体" panose="02010609060101010101" pitchFamily="49" charset="-122"/>
              <a:ea typeface="楷体" panose="02010609060101010101" pitchFamily="49" charset="-122"/>
            </a:endParaRPr>
          </a:p>
          <a:p>
            <a:pPr marL="285750" indent="-285750">
              <a:lnSpc>
                <a:spcPct val="150000"/>
              </a:lnSpc>
              <a:spcBef>
                <a:spcPts val="600"/>
              </a:spcBef>
              <a:spcAft>
                <a:spcPts val="600"/>
              </a:spcAft>
              <a:buFont typeface="Wingdings" panose="05000000000000000000" pitchFamily="2" charset="2"/>
              <a:buChar char="u"/>
            </a:pPr>
            <a:r>
              <a:rPr lang="zh-CN" altLang="en-US" sz="1800" dirty="0">
                <a:latin typeface="微软雅黑" pitchFamily="34" charset="-122"/>
                <a:ea typeface="微软雅黑" pitchFamily="34" charset="-122"/>
              </a:rPr>
              <a:t>存在的不足</a:t>
            </a:r>
            <a:endParaRPr lang="en-US" altLang="zh-CN" sz="1800" dirty="0">
              <a:latin typeface="微软雅黑" pitchFamily="34" charset="-122"/>
              <a:ea typeface="微软雅黑" pitchFamily="34" charset="-122"/>
            </a:endParaRPr>
          </a:p>
          <a:p>
            <a:pPr marL="446088" indent="-285750">
              <a:lnSpc>
                <a:spcPct val="150000"/>
              </a:lnSpc>
              <a:spcBef>
                <a:spcPts val="60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rPr>
              <a:t>对关键变量的选择和处理不尽人意，导致了估计结果存在较大的偏误。</a:t>
            </a:r>
            <a:endParaRPr lang="en-US" altLang="zh-CN" sz="1800" dirty="0">
              <a:latin typeface="楷体" panose="02010609060101010101" pitchFamily="49" charset="-122"/>
              <a:ea typeface="楷体" panose="02010609060101010101" pitchFamily="49" charset="-122"/>
            </a:endParaRPr>
          </a:p>
          <a:p>
            <a:pPr marL="446088" indent="-285750">
              <a:lnSpc>
                <a:spcPct val="150000"/>
              </a:lnSpc>
              <a:spcBef>
                <a:spcPts val="60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rPr>
              <a:t>研究的区域和品种较窄，缺乏对比。研究的对象比较局限，为某一区域某品种粮食的农户投入产出的关系，具有较大的偶然性。</a:t>
            </a:r>
            <a:endParaRPr lang="en-US" altLang="zh-CN" sz="1800" dirty="0">
              <a:latin typeface="楷体" panose="02010609060101010101" pitchFamily="49" charset="-122"/>
              <a:ea typeface="楷体" panose="02010609060101010101" pitchFamily="49" charset="-122"/>
            </a:endParaRPr>
          </a:p>
          <a:p>
            <a:pPr marL="446088" indent="-285750">
              <a:lnSpc>
                <a:spcPct val="150000"/>
              </a:lnSpc>
              <a:spcBef>
                <a:spcPts val="60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rPr>
              <a:t>缺乏更深层的分析和解释。未对两者关系背后原因的探索较有限，未进一步用事实经验去论证</a:t>
            </a:r>
            <a:r>
              <a:rPr lang="zh-CN" altLang="en-US" sz="1800" dirty="0" smtClean="0">
                <a:latin typeface="楷体" panose="02010609060101010101" pitchFamily="49" charset="-122"/>
                <a:ea typeface="楷体" panose="02010609060101010101" pitchFamily="49" charset="-122"/>
              </a:rPr>
              <a:t>。</a:t>
            </a:r>
            <a:endParaRPr lang="en-US" altLang="zh-CN" sz="18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40222707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46"/>
          <p:cNvSpPr>
            <a:spLocks noChangeArrowheads="1"/>
          </p:cNvSpPr>
          <p:nvPr/>
        </p:nvSpPr>
        <p:spPr bwMode="auto">
          <a:xfrm>
            <a:off x="460427" y="237128"/>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chemeClr val="accent1"/>
                </a:solidFill>
                <a:latin typeface="Arial" panose="020B0604020202020204" pitchFamily="34" charset="0"/>
              </a:rPr>
              <a:t>研究方案</a:t>
            </a:r>
          </a:p>
        </p:txBody>
      </p:sp>
      <p:sp>
        <p:nvSpPr>
          <p:cNvPr id="16" name="等腰三角形 47"/>
          <p:cNvSpPr>
            <a:spLocks noChangeArrowheads="1"/>
          </p:cNvSpPr>
          <p:nvPr/>
        </p:nvSpPr>
        <p:spPr bwMode="auto">
          <a:xfrm rot="5400000">
            <a:off x="-152412" y="293322"/>
            <a:ext cx="774878"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grpSp>
        <p:nvGrpSpPr>
          <p:cNvPr id="13" name="组合 12"/>
          <p:cNvGrpSpPr/>
          <p:nvPr/>
        </p:nvGrpSpPr>
        <p:grpSpPr>
          <a:xfrm>
            <a:off x="501586" y="789470"/>
            <a:ext cx="7964497" cy="465119"/>
            <a:chOff x="3002037" y="1465798"/>
            <a:chExt cx="7067433" cy="369332"/>
          </a:xfrm>
          <a:solidFill>
            <a:schemeClr val="accent2">
              <a:lumMod val="75000"/>
            </a:schemeClr>
          </a:solidFill>
        </p:grpSpPr>
        <p:sp>
          <p:nvSpPr>
            <p:cNvPr id="14" name="矩形 13"/>
            <p:cNvSpPr/>
            <p:nvPr/>
          </p:nvSpPr>
          <p:spPr bwMode="auto">
            <a:xfrm>
              <a:off x="3002037" y="1465798"/>
              <a:ext cx="7067433" cy="369332"/>
            </a:xfrm>
            <a:prstGeom prst="rect">
              <a:avLst/>
            </a:prstGeom>
            <a:solidFill>
              <a:schemeClr val="accent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600">
                <a:latin typeface="微软雅黑" pitchFamily="34" charset="-122"/>
                <a:ea typeface="微软雅黑" pitchFamily="34" charset="-122"/>
              </a:endParaRPr>
            </a:p>
          </p:txBody>
        </p:sp>
        <p:sp>
          <p:nvSpPr>
            <p:cNvPr id="17" name="TextBox 16"/>
            <p:cNvSpPr txBox="1"/>
            <p:nvPr/>
          </p:nvSpPr>
          <p:spPr>
            <a:xfrm>
              <a:off x="3033223" y="1474122"/>
              <a:ext cx="5688633" cy="293271"/>
            </a:xfrm>
            <a:prstGeom prst="rect">
              <a:avLst/>
            </a:prstGeom>
            <a:noFill/>
          </p:spPr>
          <p:txBody>
            <a:bodyPr wrap="square" rtlCol="0">
              <a:spAutoFit/>
            </a:bodyPr>
            <a:lstStyle/>
            <a:p>
              <a:r>
                <a:rPr lang="en-US" altLang="zh-CN" sz="1800" b="1" dirty="0" smtClean="0">
                  <a:solidFill>
                    <a:srgbClr val="F8F8F8"/>
                  </a:solidFill>
                  <a:latin typeface="微软雅黑" pitchFamily="34" charset="-122"/>
                  <a:ea typeface="微软雅黑" pitchFamily="34" charset="-122"/>
                </a:rPr>
                <a:t>Ⅰ </a:t>
              </a:r>
              <a:r>
                <a:rPr lang="zh-CN" altLang="en-US" sz="1800" b="1" dirty="0" smtClean="0">
                  <a:solidFill>
                    <a:srgbClr val="F8F8F8"/>
                  </a:solidFill>
                  <a:latin typeface="微软雅黑" pitchFamily="34" charset="-122"/>
                  <a:ea typeface="微软雅黑" pitchFamily="34" charset="-122"/>
                </a:rPr>
                <a:t>研究</a:t>
              </a:r>
              <a:r>
                <a:rPr lang="zh-CN" altLang="en-US" sz="1800" b="1" dirty="0">
                  <a:solidFill>
                    <a:srgbClr val="F8F8F8"/>
                  </a:solidFill>
                  <a:latin typeface="微软雅黑" pitchFamily="34" charset="-122"/>
                  <a:ea typeface="微软雅黑" pitchFamily="34" charset="-122"/>
                </a:rPr>
                <a:t>目标</a:t>
              </a:r>
            </a:p>
          </p:txBody>
        </p:sp>
      </p:grpSp>
      <p:sp>
        <p:nvSpPr>
          <p:cNvPr id="21" name="TextBox 20"/>
          <p:cNvSpPr txBox="1"/>
          <p:nvPr/>
        </p:nvSpPr>
        <p:spPr>
          <a:xfrm>
            <a:off x="476193" y="1281885"/>
            <a:ext cx="7989890" cy="4085734"/>
          </a:xfrm>
          <a:prstGeom prst="rect">
            <a:avLst/>
          </a:prstGeom>
          <a:noFill/>
        </p:spPr>
        <p:txBody>
          <a:bodyPr wrap="square" lIns="68580" tIns="34290" rIns="68580" bIns="34290" rtlCol="0">
            <a:spAutoFit/>
          </a:bodyPr>
          <a:lstStyle/>
          <a:p>
            <a:pPr marL="285750" indent="-285750">
              <a:lnSpc>
                <a:spcPct val="150000"/>
              </a:lnSpc>
              <a:spcBef>
                <a:spcPts val="600"/>
              </a:spcBef>
              <a:spcAft>
                <a:spcPts val="600"/>
              </a:spcAft>
              <a:buClr>
                <a:srgbClr val="071F65"/>
              </a:buClr>
              <a:buFont typeface="Wingdings" panose="05000000000000000000" pitchFamily="2" charset="2"/>
              <a:buChar char="p"/>
            </a:pPr>
            <a:r>
              <a:rPr lang="zh-CN" altLang="en-US" sz="1800" dirty="0">
                <a:latin typeface="+mn-ea"/>
              </a:rPr>
              <a:t>总体目标</a:t>
            </a:r>
            <a:endParaRPr lang="en-US" altLang="zh-CN" sz="1800" dirty="0">
              <a:latin typeface="+mn-ea"/>
            </a:endParaRPr>
          </a:p>
          <a:p>
            <a:pPr marL="530225" indent="-285750">
              <a:lnSpc>
                <a:spcPct val="150000"/>
              </a:lnSpc>
              <a:spcBef>
                <a:spcPts val="600"/>
              </a:spcBef>
              <a:buClr>
                <a:srgbClr val="071F65"/>
              </a:buClr>
              <a:buFont typeface="Wingdings" panose="05000000000000000000" pitchFamily="2" charset="2"/>
              <a:buChar char="l"/>
            </a:pPr>
            <a:r>
              <a:rPr lang="zh-CN" altLang="en-US" sz="1800" dirty="0">
                <a:latin typeface="楷体" panose="02010609060101010101" pitchFamily="49" charset="-122"/>
                <a:ea typeface="楷体" panose="02010609060101010101" pitchFamily="49" charset="-122"/>
              </a:rPr>
              <a:t>致力于证实更为普遍的，而不是局限于单一作物或单一区域内局部的土地单产与规模的关系。</a:t>
            </a:r>
            <a:endParaRPr lang="en-US" altLang="zh-CN" sz="1800" dirty="0">
              <a:latin typeface="楷体" panose="02010609060101010101" pitchFamily="49" charset="-122"/>
              <a:ea typeface="楷体" panose="02010609060101010101" pitchFamily="49" charset="-122"/>
            </a:endParaRPr>
          </a:p>
          <a:p>
            <a:pPr marL="285750" indent="-285750">
              <a:lnSpc>
                <a:spcPct val="150000"/>
              </a:lnSpc>
              <a:spcBef>
                <a:spcPts val="600"/>
              </a:spcBef>
              <a:spcAft>
                <a:spcPts val="600"/>
              </a:spcAft>
              <a:buClr>
                <a:srgbClr val="071F65"/>
              </a:buClr>
              <a:buFont typeface="Wingdings" panose="05000000000000000000" pitchFamily="2" charset="2"/>
              <a:buChar char="p"/>
            </a:pPr>
            <a:r>
              <a:rPr lang="zh-CN" altLang="en-US" sz="1800" dirty="0">
                <a:latin typeface="+mn-ea"/>
              </a:rPr>
              <a:t>具体目标</a:t>
            </a:r>
            <a:endParaRPr lang="en-US" altLang="zh-CN" sz="1800" dirty="0">
              <a:latin typeface="+mn-ea"/>
            </a:endParaRPr>
          </a:p>
          <a:p>
            <a:pPr marL="530225" indent="-285750">
              <a:lnSpc>
                <a:spcPct val="150000"/>
              </a:lnSpc>
              <a:spcBef>
                <a:spcPts val="600"/>
              </a:spcBef>
              <a:buClr>
                <a:srgbClr val="071F65"/>
              </a:buClr>
              <a:buFont typeface="Wingdings" panose="05000000000000000000" pitchFamily="2" charset="2"/>
              <a:buChar char="l"/>
            </a:pPr>
            <a:r>
              <a:rPr lang="zh-CN" altLang="en-US" sz="1800" dirty="0">
                <a:latin typeface="楷体" panose="02010609060101010101" pitchFamily="49" charset="-122"/>
                <a:ea typeface="楷体" panose="02010609060101010101" pitchFamily="49" charset="-122"/>
              </a:rPr>
              <a:t>识别影响土地生产率的主要因素；</a:t>
            </a:r>
            <a:endParaRPr lang="en-US" altLang="zh-CN" sz="1800" dirty="0">
              <a:latin typeface="楷体" panose="02010609060101010101" pitchFamily="49" charset="-122"/>
              <a:ea typeface="楷体" panose="02010609060101010101" pitchFamily="49" charset="-122"/>
            </a:endParaRPr>
          </a:p>
          <a:p>
            <a:pPr marL="530225" indent="-285750">
              <a:lnSpc>
                <a:spcPct val="150000"/>
              </a:lnSpc>
              <a:spcBef>
                <a:spcPts val="600"/>
              </a:spcBef>
              <a:buClr>
                <a:srgbClr val="071F65"/>
              </a:buClr>
              <a:buFont typeface="Wingdings" panose="05000000000000000000" pitchFamily="2" charset="2"/>
              <a:buChar char="l"/>
            </a:pPr>
            <a:r>
              <a:rPr lang="zh-CN" altLang="en-US" sz="1800" dirty="0">
                <a:latin typeface="楷体" panose="02010609060101010101" pitchFamily="49" charset="-122"/>
                <a:ea typeface="楷体" panose="02010609060101010101" pitchFamily="49" charset="-122"/>
              </a:rPr>
              <a:t>证明不同作物的单产与规模的关系；</a:t>
            </a:r>
            <a:endParaRPr lang="en-US" altLang="zh-CN" sz="1800" dirty="0">
              <a:latin typeface="楷体" panose="02010609060101010101" pitchFamily="49" charset="-122"/>
              <a:ea typeface="楷体" panose="02010609060101010101" pitchFamily="49" charset="-122"/>
            </a:endParaRPr>
          </a:p>
          <a:p>
            <a:pPr marL="530225" indent="-285750">
              <a:lnSpc>
                <a:spcPct val="150000"/>
              </a:lnSpc>
              <a:spcBef>
                <a:spcPts val="600"/>
              </a:spcBef>
              <a:buClr>
                <a:srgbClr val="071F65"/>
              </a:buClr>
              <a:buFont typeface="Wingdings" panose="05000000000000000000" pitchFamily="2" charset="2"/>
              <a:buChar char="l"/>
            </a:pPr>
            <a:r>
              <a:rPr lang="zh-CN" altLang="en-US" sz="1800" dirty="0">
                <a:latin typeface="楷体" panose="02010609060101010101" pitchFamily="49" charset="-122"/>
                <a:ea typeface="楷体" panose="02010609060101010101" pitchFamily="49" charset="-122"/>
              </a:rPr>
              <a:t>得到不同作物的土地投入产出具有共同的规律；</a:t>
            </a:r>
            <a:endParaRPr lang="en-US" altLang="zh-CN" sz="1800" dirty="0">
              <a:latin typeface="楷体" panose="02010609060101010101" pitchFamily="49" charset="-122"/>
              <a:ea typeface="楷体" panose="02010609060101010101" pitchFamily="49" charset="-122"/>
            </a:endParaRPr>
          </a:p>
          <a:p>
            <a:pPr marL="530225" indent="-285750">
              <a:lnSpc>
                <a:spcPct val="150000"/>
              </a:lnSpc>
              <a:spcBef>
                <a:spcPts val="600"/>
              </a:spcBef>
              <a:buClr>
                <a:srgbClr val="071F65"/>
              </a:buClr>
              <a:buFont typeface="Wingdings" panose="05000000000000000000" pitchFamily="2" charset="2"/>
              <a:buChar char="l"/>
            </a:pPr>
            <a:r>
              <a:rPr lang="zh-CN" altLang="en-US" sz="1800" dirty="0">
                <a:latin typeface="楷体" panose="02010609060101010101" pitchFamily="49" charset="-122"/>
                <a:ea typeface="楷体" panose="02010609060101010101" pitchFamily="49" charset="-122"/>
              </a:rPr>
              <a:t>找到农地经营规模与土地生产率背后的逻辑。</a:t>
            </a:r>
          </a:p>
        </p:txBody>
      </p:sp>
    </p:spTree>
    <p:extLst>
      <p:ext uri="{BB962C8B-B14F-4D97-AF65-F5344CB8AC3E}">
        <p14:creationId xmlns:p14="http://schemas.microsoft.com/office/powerpoint/2010/main" val="232089954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A000120140530A99PPBG">
  <a:themeElements>
    <a:clrScheme name="自定义 95">
      <a:dk1>
        <a:sysClr val="windowText" lastClr="000000"/>
      </a:dk1>
      <a:lt1>
        <a:sysClr val="window" lastClr="CCE8CF"/>
      </a:lt1>
      <a:dk2>
        <a:srgbClr val="3F3F3F"/>
      </a:dk2>
      <a:lt2>
        <a:srgbClr val="E3DED1"/>
      </a:lt2>
      <a:accent1>
        <a:srgbClr val="071F65"/>
      </a:accent1>
      <a:accent2>
        <a:srgbClr val="7F7F7F"/>
      </a:accent2>
      <a:accent3>
        <a:srgbClr val="414456"/>
      </a:accent3>
      <a:accent4>
        <a:srgbClr val="444455"/>
      </a:accent4>
      <a:accent5>
        <a:srgbClr val="444455"/>
      </a:accent5>
      <a:accent6>
        <a:srgbClr val="7F7F7F"/>
      </a:accent6>
      <a:hlink>
        <a:srgbClr val="002060"/>
      </a:hlink>
      <a:folHlink>
        <a:srgbClr val="B26B0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A000120140627A33KPBG</Template>
  <TotalTime>8368</TotalTime>
  <Words>1349</Words>
  <Application>Microsoft Office PowerPoint</Application>
  <PresentationFormat>全屏显示(4:3)</PresentationFormat>
  <Paragraphs>149</Paragraphs>
  <Slides>15</Slides>
  <Notes>13</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A000120140530A99PPBG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曾翠红</cp:lastModifiedBy>
  <cp:revision>620</cp:revision>
  <dcterms:created xsi:type="dcterms:W3CDTF">2014-06-03T07:56:23Z</dcterms:created>
  <dcterms:modified xsi:type="dcterms:W3CDTF">2018-06-14T04:08:02Z</dcterms:modified>
</cp:coreProperties>
</file>