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64" r:id="rId2"/>
    <p:sldId id="257" r:id="rId3"/>
    <p:sldId id="258" r:id="rId4"/>
    <p:sldId id="260" r:id="rId5"/>
    <p:sldId id="261" r:id="rId6"/>
    <p:sldId id="262" r:id="rId7"/>
    <p:sldId id="263" r:id="rId8"/>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6F26C0-DB09-FABD-FEC4-1A56F37B2603}" v="1215" dt="2023-06-12T01:49:02.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5132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6/11/2023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4412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6/11/2023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0717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4803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5623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6/11/2023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5572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6/11/2023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7385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6/11/2023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1365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3767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5716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6/11/2023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0698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6/11/2023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94421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ADC60A-4C9C-8F71-6C73-64D35D9AECEC}"/>
              </a:ext>
            </a:extLst>
          </p:cNvPr>
          <p:cNvSpPr>
            <a:spLocks noGrp="1"/>
          </p:cNvSpPr>
          <p:nvPr>
            <p:ph type="ctrTitle"/>
          </p:nvPr>
        </p:nvSpPr>
        <p:spPr/>
        <p:txBody>
          <a:bodyPr>
            <a:normAutofit fontScale="90000"/>
          </a:bodyPr>
          <a:lstStyle/>
          <a:p>
            <a:pPr algn="r"/>
            <a:r>
              <a:rPr lang="hr-HR" sz="5500" dirty="0">
                <a:solidFill>
                  <a:schemeClr val="accent1"/>
                </a:solidFill>
              </a:rPr>
              <a:t> o a i masi projektila</a:t>
            </a:r>
          </a:p>
          <a:p>
            <a:r>
              <a:rPr lang="hr-HR" dirty="0"/>
              <a:t>Ovisnost dometa projektila o koeficijentu otpora zraka i masi projektila</a:t>
            </a:r>
          </a:p>
        </p:txBody>
      </p:sp>
      <p:sp>
        <p:nvSpPr>
          <p:cNvPr id="3" name="Podnaslov 2">
            <a:extLst>
              <a:ext uri="{FF2B5EF4-FFF2-40B4-BE49-F238E27FC236}">
                <a16:creationId xmlns:a16="http://schemas.microsoft.com/office/drawing/2014/main" id="{E36BEB99-960A-0DA5-86E6-657357A7D048}"/>
              </a:ext>
            </a:extLst>
          </p:cNvPr>
          <p:cNvSpPr>
            <a:spLocks noGrp="1"/>
          </p:cNvSpPr>
          <p:nvPr>
            <p:ph type="subTitle" idx="1"/>
          </p:nvPr>
        </p:nvSpPr>
        <p:spPr>
          <a:xfrm>
            <a:off x="1077604" y="4961598"/>
            <a:ext cx="7315200" cy="623048"/>
          </a:xfrm>
        </p:spPr>
        <p:txBody>
          <a:bodyPr/>
          <a:lstStyle/>
          <a:p>
            <a:r>
              <a:rPr lang="hr-HR" sz="2400" dirty="0"/>
              <a:t>Iris </a:t>
            </a:r>
            <a:r>
              <a:rPr lang="hr-HR" sz="2400" err="1"/>
              <a:t>Butigan</a:t>
            </a:r>
            <a:endParaRPr lang="hr-HR" sz="2400"/>
          </a:p>
        </p:txBody>
      </p:sp>
    </p:spTree>
    <p:extLst>
      <p:ext uri="{BB962C8B-B14F-4D97-AF65-F5344CB8AC3E}">
        <p14:creationId xmlns:p14="http://schemas.microsoft.com/office/powerpoint/2010/main" val="223845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8379A12-7C2E-1599-16B7-FAF2B0A38429}"/>
              </a:ext>
            </a:extLst>
          </p:cNvPr>
          <p:cNvSpPr>
            <a:spLocks noGrp="1"/>
          </p:cNvSpPr>
          <p:nvPr>
            <p:ph type="title"/>
          </p:nvPr>
        </p:nvSpPr>
        <p:spPr>
          <a:xfrm>
            <a:off x="521228" y="1123837"/>
            <a:ext cx="2679173" cy="4601183"/>
          </a:xfrm>
        </p:spPr>
        <p:txBody>
          <a:bodyPr>
            <a:normAutofit/>
          </a:bodyPr>
          <a:lstStyle/>
          <a:p>
            <a:r>
              <a:rPr lang="hr-HR" sz="4800" dirty="0"/>
              <a:t>Sažetak</a:t>
            </a:r>
          </a:p>
        </p:txBody>
      </p:sp>
      <p:sp>
        <p:nvSpPr>
          <p:cNvPr id="3" name="Rezervirano mjesto sadržaja 2">
            <a:extLst>
              <a:ext uri="{FF2B5EF4-FFF2-40B4-BE49-F238E27FC236}">
                <a16:creationId xmlns:a16="http://schemas.microsoft.com/office/drawing/2014/main" id="{BAEA2743-4877-954B-C53D-6F9E6F968AAB}"/>
              </a:ext>
            </a:extLst>
          </p:cNvPr>
          <p:cNvSpPr>
            <a:spLocks noGrp="1"/>
          </p:cNvSpPr>
          <p:nvPr>
            <p:ph idx="1"/>
          </p:nvPr>
        </p:nvSpPr>
        <p:spPr/>
        <p:txBody>
          <a:bodyPr/>
          <a:lstStyle/>
          <a:p>
            <a:r>
              <a:rPr lang="hr-HR" dirty="0">
                <a:ea typeface="+mn-lt"/>
                <a:cs typeface="+mn-lt"/>
              </a:rPr>
              <a:t>I</a:t>
            </a:r>
            <a:r>
              <a:rPr lang="hr-HR" sz="2400" dirty="0">
                <a:ea typeface="+mn-lt"/>
                <a:cs typeface="+mn-lt"/>
              </a:rPr>
              <a:t>spitati ovisnost dometa projektila u ovisnosti o koeficijentu otpora zraka te o masi projektila</a:t>
            </a:r>
          </a:p>
          <a:p>
            <a:r>
              <a:rPr lang="hr-HR" sz="2400" dirty="0"/>
              <a:t>Klasa </a:t>
            </a:r>
            <a:r>
              <a:rPr lang="hr-HR" sz="2400" err="1"/>
              <a:t>Projectile</a:t>
            </a:r>
            <a:r>
              <a:rPr lang="hr-HR" sz="2400" dirty="0"/>
              <a:t> s metodama za simuliranje kosog hitca uz otpor zraka</a:t>
            </a:r>
          </a:p>
          <a:p>
            <a:r>
              <a:rPr lang="hr-HR" sz="2400" err="1">
                <a:ea typeface="+mn-lt"/>
                <a:cs typeface="+mn-lt"/>
              </a:rPr>
              <a:t>Runge-Kutta</a:t>
            </a:r>
            <a:r>
              <a:rPr lang="hr-HR" sz="2400" dirty="0">
                <a:ea typeface="+mn-lt"/>
                <a:cs typeface="+mn-lt"/>
              </a:rPr>
              <a:t> metoda</a:t>
            </a:r>
          </a:p>
          <a:p>
            <a:r>
              <a:rPr lang="hr-HR" sz="2400" dirty="0">
                <a:ea typeface="+mn-lt"/>
                <a:cs typeface="+mn-lt"/>
              </a:rPr>
              <a:t>domet projektila raste povećanjem mase, a  povećanjem koeficijenta trenja zraka opada </a:t>
            </a:r>
          </a:p>
        </p:txBody>
      </p:sp>
    </p:spTree>
    <p:extLst>
      <p:ext uri="{BB962C8B-B14F-4D97-AF65-F5344CB8AC3E}">
        <p14:creationId xmlns:p14="http://schemas.microsoft.com/office/powerpoint/2010/main" val="150571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022C1BA-00BA-BB5A-1A68-F69F7AC5ECF2}"/>
              </a:ext>
            </a:extLst>
          </p:cNvPr>
          <p:cNvSpPr>
            <a:spLocks noGrp="1"/>
          </p:cNvSpPr>
          <p:nvPr>
            <p:ph type="title"/>
          </p:nvPr>
        </p:nvSpPr>
        <p:spPr>
          <a:xfrm>
            <a:off x="574890" y="1123837"/>
            <a:ext cx="2625511" cy="4601183"/>
          </a:xfrm>
        </p:spPr>
        <p:txBody>
          <a:bodyPr>
            <a:normAutofit/>
          </a:bodyPr>
          <a:lstStyle/>
          <a:p>
            <a:r>
              <a:rPr lang="hr-HR" sz="4800" dirty="0"/>
              <a:t>Uvod </a:t>
            </a:r>
          </a:p>
        </p:txBody>
      </p:sp>
      <p:sp>
        <p:nvSpPr>
          <p:cNvPr id="3" name="Rezervirano mjesto sadržaja 2">
            <a:extLst>
              <a:ext uri="{FF2B5EF4-FFF2-40B4-BE49-F238E27FC236}">
                <a16:creationId xmlns:a16="http://schemas.microsoft.com/office/drawing/2014/main" id="{4986DA4E-D3F3-BC95-030E-43164C95CC9A}"/>
              </a:ext>
            </a:extLst>
          </p:cNvPr>
          <p:cNvSpPr>
            <a:spLocks noGrp="1"/>
          </p:cNvSpPr>
          <p:nvPr>
            <p:ph idx="1"/>
          </p:nvPr>
        </p:nvSpPr>
        <p:spPr>
          <a:xfrm>
            <a:off x="3590226" y="864108"/>
            <a:ext cx="7594242" cy="4197655"/>
          </a:xfrm>
        </p:spPr>
        <p:txBody>
          <a:bodyPr/>
          <a:lstStyle/>
          <a:p>
            <a:r>
              <a:rPr lang="hr-HR" sz="2400" dirty="0">
                <a:ea typeface="+mn-lt"/>
                <a:cs typeface="+mn-lt"/>
              </a:rPr>
              <a:t>Parametri za proučavanje gibanja projektila: masa, početna brzina, kut pod kojim je projektil ispaljen </a:t>
            </a:r>
          </a:p>
          <a:p>
            <a:r>
              <a:rPr lang="hr-HR" sz="2400" dirty="0"/>
              <a:t>Sile koje djeluju na projektil su gravitacijska sila i sila otpora zraka</a:t>
            </a:r>
          </a:p>
          <a:p>
            <a:r>
              <a:rPr lang="hr-HR" sz="2400" dirty="0"/>
              <a:t>Sila otpora zraka ovisi o brzini projektila, površini tijela, </a:t>
            </a:r>
            <a:r>
              <a:rPr lang="hr-HR" sz="2400" dirty="0">
                <a:ea typeface="+mn-lt"/>
                <a:cs typeface="+mn-lt"/>
              </a:rPr>
              <a:t>koeficijentu trenja zraka te gustoći zraka</a:t>
            </a:r>
          </a:p>
          <a:p>
            <a:endParaRPr lang="hr-HR" sz="2400" dirty="0"/>
          </a:p>
          <a:p>
            <a:endParaRPr lang="hr-HR" dirty="0"/>
          </a:p>
        </p:txBody>
      </p:sp>
      <p:pic>
        <p:nvPicPr>
          <p:cNvPr id="7" name="Slika 7" descr="Slika na kojoj se prikazuje tekst, ploča za sastanke&#10;&#10;Opis je automatski generiran">
            <a:extLst>
              <a:ext uri="{FF2B5EF4-FFF2-40B4-BE49-F238E27FC236}">
                <a16:creationId xmlns:a16="http://schemas.microsoft.com/office/drawing/2014/main" id="{33B533D1-13E2-F742-78D6-73DC936F34DA}"/>
              </a:ext>
            </a:extLst>
          </p:cNvPr>
          <p:cNvPicPr>
            <a:picLocks noChangeAspect="1"/>
          </p:cNvPicPr>
          <p:nvPr/>
        </p:nvPicPr>
        <p:blipFill>
          <a:blip r:embed="rId2"/>
          <a:stretch>
            <a:fillRect/>
          </a:stretch>
        </p:blipFill>
        <p:spPr>
          <a:xfrm>
            <a:off x="4423893" y="3935883"/>
            <a:ext cx="5157989" cy="2248882"/>
          </a:xfrm>
          <a:prstGeom prst="rect">
            <a:avLst/>
          </a:prstGeom>
        </p:spPr>
      </p:pic>
    </p:spTree>
    <p:extLst>
      <p:ext uri="{BB962C8B-B14F-4D97-AF65-F5344CB8AC3E}">
        <p14:creationId xmlns:p14="http://schemas.microsoft.com/office/powerpoint/2010/main" val="4093641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63C95BA-847B-0152-22F2-89EC1B5E7462}"/>
              </a:ext>
            </a:extLst>
          </p:cNvPr>
          <p:cNvSpPr>
            <a:spLocks noGrp="1"/>
          </p:cNvSpPr>
          <p:nvPr>
            <p:ph type="title"/>
          </p:nvPr>
        </p:nvSpPr>
        <p:spPr/>
        <p:txBody>
          <a:bodyPr/>
          <a:lstStyle/>
          <a:p>
            <a:r>
              <a:rPr lang="hr-HR" sz="4400" dirty="0"/>
              <a:t>Diskusija i rezultati</a:t>
            </a:r>
          </a:p>
          <a:p>
            <a:endParaRPr lang="hr-HR" dirty="0"/>
          </a:p>
        </p:txBody>
      </p:sp>
      <p:sp>
        <p:nvSpPr>
          <p:cNvPr id="3" name="Rezervirano mjesto sadržaja 2">
            <a:extLst>
              <a:ext uri="{FF2B5EF4-FFF2-40B4-BE49-F238E27FC236}">
                <a16:creationId xmlns:a16="http://schemas.microsoft.com/office/drawing/2014/main" id="{C25D1319-057F-FF3E-1552-8F97A5A29107}"/>
              </a:ext>
            </a:extLst>
          </p:cNvPr>
          <p:cNvSpPr>
            <a:spLocks noGrp="1"/>
          </p:cNvSpPr>
          <p:nvPr>
            <p:ph idx="1"/>
          </p:nvPr>
        </p:nvSpPr>
        <p:spPr>
          <a:xfrm>
            <a:off x="3869268" y="1583177"/>
            <a:ext cx="7315200" cy="4401571"/>
          </a:xfrm>
        </p:spPr>
        <p:txBody>
          <a:bodyPr/>
          <a:lstStyle/>
          <a:p>
            <a:r>
              <a:rPr lang="hr-HR" sz="2400" dirty="0"/>
              <a:t>Razvijena klasa </a:t>
            </a:r>
            <a:r>
              <a:rPr lang="hr-HR" sz="2400" err="1"/>
              <a:t>Projectile</a:t>
            </a:r>
            <a:r>
              <a:rPr lang="hr-HR" sz="2400" dirty="0"/>
              <a:t> prima ulazne parametre (m, Vo, kut, </a:t>
            </a:r>
            <a:r>
              <a:rPr lang="hr-HR" sz="2400" err="1"/>
              <a:t>dt</a:t>
            </a:r>
            <a:r>
              <a:rPr lang="hr-HR" sz="2400" dirty="0"/>
              <a:t>, </a:t>
            </a:r>
            <a:r>
              <a:rPr lang="hr-HR" sz="2400" err="1"/>
              <a:t>ro</a:t>
            </a:r>
            <a:r>
              <a:rPr lang="hr-HR" sz="2400" dirty="0"/>
              <a:t>, Cd, A) pri čemu su svi fiksni osim Cd i m</a:t>
            </a:r>
          </a:p>
          <a:p>
            <a:r>
              <a:rPr lang="hr-HR" sz="2400" dirty="0"/>
              <a:t>Veća preciznosti </a:t>
            </a:r>
            <a:r>
              <a:rPr lang="hr-HR" sz="2400" err="1"/>
              <a:t>Runge-Kutta</a:t>
            </a:r>
            <a:r>
              <a:rPr lang="hr-HR" sz="2400" dirty="0"/>
              <a:t> metode </a:t>
            </a:r>
          </a:p>
          <a:p>
            <a:r>
              <a:rPr lang="hr-HR" sz="2400" dirty="0"/>
              <a:t>Gibanje se simulira metodom gibanje_rk4 koja poziva metodu __</a:t>
            </a:r>
            <a:r>
              <a:rPr lang="hr-HR" sz="2400" err="1"/>
              <a:t>move</a:t>
            </a:r>
            <a:r>
              <a:rPr lang="hr-HR" sz="2400" dirty="0"/>
              <a:t> dok projektil ne udari o tlo (y=0)</a:t>
            </a:r>
          </a:p>
          <a:p>
            <a:r>
              <a:rPr lang="hr-HR" sz="2400" dirty="0"/>
              <a:t>Vizualni uvid u rezultate dobivamo uz </a:t>
            </a:r>
            <a:r>
              <a:rPr lang="hr-HR" sz="2400" err="1">
                <a:ea typeface="+mn-lt"/>
                <a:cs typeface="+mn-lt"/>
              </a:rPr>
              <a:t>matplotlib.pyplot</a:t>
            </a:r>
            <a:r>
              <a:rPr lang="hr-HR" sz="2400" dirty="0">
                <a:ea typeface="+mn-lt"/>
                <a:cs typeface="+mn-lt"/>
              </a:rPr>
              <a:t> (grafovi)</a:t>
            </a:r>
            <a:endParaRPr lang="hr-HR" sz="2400" dirty="0"/>
          </a:p>
          <a:p>
            <a:endParaRPr lang="hr-HR" sz="2400" dirty="0"/>
          </a:p>
          <a:p>
            <a:endParaRPr lang="hr-HR" sz="2400" dirty="0"/>
          </a:p>
          <a:p>
            <a:endParaRPr lang="hr-HR" dirty="0"/>
          </a:p>
        </p:txBody>
      </p:sp>
    </p:spTree>
    <p:extLst>
      <p:ext uri="{BB962C8B-B14F-4D97-AF65-F5344CB8AC3E}">
        <p14:creationId xmlns:p14="http://schemas.microsoft.com/office/powerpoint/2010/main" val="18355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CE7FAB-AF31-4255-A747-D6B5014D7FF8}"/>
              </a:ext>
            </a:extLst>
          </p:cNvPr>
          <p:cNvSpPr>
            <a:spLocks noGrp="1"/>
          </p:cNvSpPr>
          <p:nvPr>
            <p:ph type="title"/>
          </p:nvPr>
        </p:nvSpPr>
        <p:spPr>
          <a:xfrm flipV="1">
            <a:off x="256032" y="794414"/>
            <a:ext cx="2834640" cy="37348"/>
          </a:xfrm>
        </p:spPr>
        <p:txBody>
          <a:bodyPr>
            <a:noAutofit/>
          </a:bodyPr>
          <a:lstStyle/>
          <a:p>
            <a:endParaRPr lang="hr-HR" sz="3600"/>
          </a:p>
        </p:txBody>
      </p:sp>
      <p:pic>
        <p:nvPicPr>
          <p:cNvPr id="5" name="Slika 5" descr="Slika na kojoj se prikazuje grafikon&#10;&#10;Opis je automatski generiran">
            <a:extLst>
              <a:ext uri="{FF2B5EF4-FFF2-40B4-BE49-F238E27FC236}">
                <a16:creationId xmlns:a16="http://schemas.microsoft.com/office/drawing/2014/main" id="{415DBFCB-6839-F1D5-2FE1-5ADD40561BF1}"/>
              </a:ext>
            </a:extLst>
          </p:cNvPr>
          <p:cNvPicPr>
            <a:picLocks noGrp="1" noChangeAspect="1"/>
          </p:cNvPicPr>
          <p:nvPr>
            <p:ph type="pic" idx="1"/>
          </p:nvPr>
        </p:nvPicPr>
        <p:blipFill rotWithShape="1">
          <a:blip r:embed="rId2"/>
          <a:srcRect l="6294" t="824" r="48751" b="201"/>
          <a:stretch/>
        </p:blipFill>
        <p:spPr>
          <a:xfrm>
            <a:off x="4332644" y="27905"/>
            <a:ext cx="6247333" cy="6832503"/>
          </a:xfrm>
        </p:spPr>
      </p:pic>
      <p:sp>
        <p:nvSpPr>
          <p:cNvPr id="4" name="Rezervirano mjesto teksta 3">
            <a:extLst>
              <a:ext uri="{FF2B5EF4-FFF2-40B4-BE49-F238E27FC236}">
                <a16:creationId xmlns:a16="http://schemas.microsoft.com/office/drawing/2014/main" id="{92890A3D-B16F-B0CF-974D-34B4FD3FF713}"/>
              </a:ext>
            </a:extLst>
          </p:cNvPr>
          <p:cNvSpPr>
            <a:spLocks noGrp="1"/>
          </p:cNvSpPr>
          <p:nvPr>
            <p:ph type="body" sz="half" idx="2"/>
          </p:nvPr>
        </p:nvSpPr>
        <p:spPr>
          <a:xfrm>
            <a:off x="256032" y="1131882"/>
            <a:ext cx="2834640" cy="5037871"/>
          </a:xfrm>
        </p:spPr>
        <p:txBody>
          <a:bodyPr vert="horz" lIns="91440" tIns="45720" rIns="91440" bIns="45720" rtlCol="0" anchor="t">
            <a:noAutofit/>
          </a:bodyPr>
          <a:lstStyle/>
          <a:p>
            <a:r>
              <a:rPr lang="hr-HR" sz="2000" dirty="0">
                <a:ea typeface="+mn-lt"/>
                <a:cs typeface="+mn-lt"/>
              </a:rPr>
              <a:t>Povećanjem koeficijenta trenja zraka domet se smanjuje. Sila otpora zraka usporava projektil  te je manji domet kada nema otpora zraka. Sila otpora zraka proporcionalna je koeficijentu trenja zraka, te se sukladno tome smanjenjem koeficijenta trenja smanjuje i sila otpora zraka te su efekti otpora zraka sve slabiji</a:t>
            </a:r>
            <a:endParaRPr lang="sr-Latn-RS" sz="2000" dirty="0"/>
          </a:p>
        </p:txBody>
      </p:sp>
    </p:spTree>
    <p:extLst>
      <p:ext uri="{BB962C8B-B14F-4D97-AF65-F5344CB8AC3E}">
        <p14:creationId xmlns:p14="http://schemas.microsoft.com/office/powerpoint/2010/main" val="228852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06B463-FAF1-F71F-5BCA-010B7BCA963D}"/>
              </a:ext>
            </a:extLst>
          </p:cNvPr>
          <p:cNvSpPr>
            <a:spLocks noGrp="1"/>
          </p:cNvSpPr>
          <p:nvPr>
            <p:ph type="title"/>
          </p:nvPr>
        </p:nvSpPr>
        <p:spPr>
          <a:xfrm flipV="1">
            <a:off x="213102" y="-182236"/>
            <a:ext cx="2834640" cy="702757"/>
          </a:xfrm>
        </p:spPr>
        <p:txBody>
          <a:bodyPr/>
          <a:lstStyle/>
          <a:p>
            <a:endParaRPr lang="hr-HR"/>
          </a:p>
        </p:txBody>
      </p:sp>
      <p:pic>
        <p:nvPicPr>
          <p:cNvPr id="5" name="Slika 5" descr="Slika na kojoj se prikazuje grafikon&#10;&#10;Opis je automatski generiran">
            <a:extLst>
              <a:ext uri="{FF2B5EF4-FFF2-40B4-BE49-F238E27FC236}">
                <a16:creationId xmlns:a16="http://schemas.microsoft.com/office/drawing/2014/main" id="{090E13C6-D7D6-EC2B-F008-3FA16DF1B02C}"/>
              </a:ext>
            </a:extLst>
          </p:cNvPr>
          <p:cNvPicPr>
            <a:picLocks noGrp="1" noChangeAspect="1"/>
          </p:cNvPicPr>
          <p:nvPr>
            <p:ph type="pic" idx="1"/>
          </p:nvPr>
        </p:nvPicPr>
        <p:blipFill rotWithShape="1">
          <a:blip r:embed="rId2"/>
          <a:srcRect l="50050" r="7508" b="201"/>
          <a:stretch/>
        </p:blipFill>
        <p:spPr>
          <a:xfrm>
            <a:off x="4676080" y="-5314"/>
            <a:ext cx="5494308" cy="6425663"/>
          </a:xfrm>
        </p:spPr>
      </p:pic>
      <p:sp>
        <p:nvSpPr>
          <p:cNvPr id="4" name="Rezervirano mjesto teksta 3">
            <a:extLst>
              <a:ext uri="{FF2B5EF4-FFF2-40B4-BE49-F238E27FC236}">
                <a16:creationId xmlns:a16="http://schemas.microsoft.com/office/drawing/2014/main" id="{959E8094-F32D-5515-68FC-8F894A4A5119}"/>
              </a:ext>
            </a:extLst>
          </p:cNvPr>
          <p:cNvSpPr>
            <a:spLocks noGrp="1"/>
          </p:cNvSpPr>
          <p:nvPr>
            <p:ph type="body" sz="half" idx="2"/>
          </p:nvPr>
        </p:nvSpPr>
        <p:spPr>
          <a:xfrm>
            <a:off x="256032" y="1400192"/>
            <a:ext cx="2834640" cy="4415392"/>
          </a:xfrm>
        </p:spPr>
        <p:txBody>
          <a:bodyPr/>
          <a:lstStyle/>
          <a:p>
            <a:r>
              <a:rPr lang="hr-HR" sz="2000" dirty="0">
                <a:ea typeface="+mn-lt"/>
                <a:cs typeface="+mn-lt"/>
              </a:rPr>
              <a:t>Povećanjem mase projektila, domet se također povećava. </a:t>
            </a:r>
          </a:p>
          <a:p>
            <a:r>
              <a:rPr lang="hr-HR" sz="2000" dirty="0">
                <a:ea typeface="+mn-lt"/>
                <a:cs typeface="+mn-lt"/>
              </a:rPr>
              <a:t>S obzirom na to da veća masa znači veću silu, prirodno je očekivati kako  će u slučaju veće mase i domet biti veći</a:t>
            </a:r>
            <a:endParaRPr lang="hr-HR" sz="2000"/>
          </a:p>
        </p:txBody>
      </p:sp>
    </p:spTree>
    <p:extLst>
      <p:ext uri="{BB962C8B-B14F-4D97-AF65-F5344CB8AC3E}">
        <p14:creationId xmlns:p14="http://schemas.microsoft.com/office/powerpoint/2010/main" val="273917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11" descr="Slika na kojoj se prikazuje grafikon&#10;&#10;Opis je automatski generiran">
            <a:extLst>
              <a:ext uri="{FF2B5EF4-FFF2-40B4-BE49-F238E27FC236}">
                <a16:creationId xmlns:a16="http://schemas.microsoft.com/office/drawing/2014/main" id="{8B9B5E00-7BBA-ED4F-6170-FEFBE5EB8864}"/>
              </a:ext>
            </a:extLst>
          </p:cNvPr>
          <p:cNvPicPr>
            <a:picLocks noChangeAspect="1"/>
          </p:cNvPicPr>
          <p:nvPr/>
        </p:nvPicPr>
        <p:blipFill rotWithShape="1">
          <a:blip r:embed="rId2"/>
          <a:srcRect l="8498" t="2841" r="5382" b="284"/>
          <a:stretch/>
        </p:blipFill>
        <p:spPr>
          <a:xfrm>
            <a:off x="3525370" y="1022854"/>
            <a:ext cx="8587285" cy="4817233"/>
          </a:xfrm>
          <a:prstGeom prst="rect">
            <a:avLst/>
          </a:prstGeom>
        </p:spPr>
      </p:pic>
      <p:sp>
        <p:nvSpPr>
          <p:cNvPr id="2" name="Naslov 1">
            <a:extLst>
              <a:ext uri="{FF2B5EF4-FFF2-40B4-BE49-F238E27FC236}">
                <a16:creationId xmlns:a16="http://schemas.microsoft.com/office/drawing/2014/main" id="{F33D488E-8F64-BB55-0EB8-A4E92C20A71B}"/>
              </a:ext>
            </a:extLst>
          </p:cNvPr>
          <p:cNvSpPr>
            <a:spLocks noGrp="1"/>
          </p:cNvSpPr>
          <p:nvPr>
            <p:ph type="title"/>
          </p:nvPr>
        </p:nvSpPr>
        <p:spPr>
          <a:xfrm>
            <a:off x="256032" y="928353"/>
            <a:ext cx="2834640" cy="789046"/>
          </a:xfrm>
        </p:spPr>
        <p:txBody>
          <a:bodyPr>
            <a:normAutofit/>
          </a:bodyPr>
          <a:lstStyle/>
          <a:p>
            <a:r>
              <a:rPr lang="hr-HR" sz="4000" dirty="0"/>
              <a:t>Zaključak</a:t>
            </a:r>
          </a:p>
        </p:txBody>
      </p:sp>
      <p:sp>
        <p:nvSpPr>
          <p:cNvPr id="4" name="Rezervirano mjesto teksta 3">
            <a:extLst>
              <a:ext uri="{FF2B5EF4-FFF2-40B4-BE49-F238E27FC236}">
                <a16:creationId xmlns:a16="http://schemas.microsoft.com/office/drawing/2014/main" id="{7F731D41-C0A1-9A4E-9A71-AACCB60E5458}"/>
              </a:ext>
            </a:extLst>
          </p:cNvPr>
          <p:cNvSpPr>
            <a:spLocks noGrp="1"/>
          </p:cNvSpPr>
          <p:nvPr>
            <p:ph type="body" sz="half" idx="2"/>
          </p:nvPr>
        </p:nvSpPr>
        <p:spPr>
          <a:xfrm>
            <a:off x="256032" y="2290980"/>
            <a:ext cx="2609260" cy="3524604"/>
          </a:xfrm>
        </p:spPr>
        <p:txBody>
          <a:bodyPr>
            <a:normAutofit/>
          </a:bodyPr>
          <a:lstStyle/>
          <a:p>
            <a:r>
              <a:rPr lang="hr-HR" sz="2000" dirty="0">
                <a:ea typeface="+mn-lt"/>
                <a:cs typeface="+mn-lt"/>
              </a:rPr>
              <a:t>Domet projektila eksponencijalno opada povećanjem koeficijenta trenja zraka, a logaritamski raste povećanjem mase.</a:t>
            </a:r>
          </a:p>
        </p:txBody>
      </p:sp>
    </p:spTree>
    <p:extLst>
      <p:ext uri="{BB962C8B-B14F-4D97-AF65-F5344CB8AC3E}">
        <p14:creationId xmlns:p14="http://schemas.microsoft.com/office/powerpoint/2010/main" val="125317267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Široki zaslon</PresentationFormat>
  <Paragraphs>0</Paragraphs>
  <Slides>7</Slides>
  <Notes>0</Notes>
  <HiddenSlides>0</HiddenSlides>
  <MMClips>0</MMClips>
  <ScaleCrop>false</ScaleCrop>
  <HeadingPairs>
    <vt:vector size="4" baseType="variant">
      <vt:variant>
        <vt:lpstr>Tema</vt:lpstr>
      </vt:variant>
      <vt:variant>
        <vt:i4>1</vt:i4>
      </vt:variant>
      <vt:variant>
        <vt:lpstr>Naslovi slajdova</vt:lpstr>
      </vt:variant>
      <vt:variant>
        <vt:i4>7</vt:i4>
      </vt:variant>
    </vt:vector>
  </HeadingPairs>
  <TitlesOfParts>
    <vt:vector size="8" baseType="lpstr">
      <vt:lpstr>Frame</vt:lpstr>
      <vt:lpstr> o a i masi projektila Ovisnost dometa projektila o koeficijentu otpora zraka i masi projektila</vt:lpstr>
      <vt:lpstr>Sažetak</vt:lpstr>
      <vt:lpstr>Uvod </vt:lpstr>
      <vt:lpstr>Diskusija i rezultati </vt:lpstr>
      <vt:lpstr>PowerPoint prezentacija</vt:lpstr>
      <vt:lpstr>PowerPoint prezentacija</vt:lpstr>
      <vt:lpstr>Zaključak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
  <cp:lastModifiedBy/>
  <cp:revision>351</cp:revision>
  <dcterms:created xsi:type="dcterms:W3CDTF">2012-08-15T22:37:15Z</dcterms:created>
  <dcterms:modified xsi:type="dcterms:W3CDTF">2023-06-12T01:57:13Z</dcterms:modified>
</cp:coreProperties>
</file>