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6"/>
  </p:notesMasterIdLst>
  <p:sldIdLst>
    <p:sldId id="256" r:id="rId3"/>
    <p:sldId id="309" r:id="rId4"/>
    <p:sldId id="310" r:id="rId5"/>
    <p:sldId id="312" r:id="rId6"/>
    <p:sldId id="287" r:id="rId7"/>
    <p:sldId id="288" r:id="rId8"/>
    <p:sldId id="289" r:id="rId9"/>
    <p:sldId id="293" r:id="rId10"/>
    <p:sldId id="298" r:id="rId11"/>
    <p:sldId id="294" r:id="rId12"/>
    <p:sldId id="307" r:id="rId13"/>
    <p:sldId id="308" r:id="rId14"/>
    <p:sldId id="306" r:id="rId15"/>
    <p:sldId id="272" r:id="rId16"/>
    <p:sldId id="314" r:id="rId17"/>
    <p:sldId id="315" r:id="rId18"/>
    <p:sldId id="299" r:id="rId19"/>
    <p:sldId id="300" r:id="rId20"/>
    <p:sldId id="282" r:id="rId21"/>
    <p:sldId id="302" r:id="rId22"/>
    <p:sldId id="316" r:id="rId23"/>
    <p:sldId id="319" r:id="rId24"/>
    <p:sldId id="320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2F7EB0"/>
    <a:srgbClr val="A83783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3617"/>
  </p:normalViewPr>
  <p:slideViewPr>
    <p:cSldViewPr snapToGrid="0" snapToObjects="1">
      <p:cViewPr varScale="1">
        <p:scale>
          <a:sx n="69" d="100"/>
          <a:sy n="69" d="100"/>
        </p:scale>
        <p:origin x="6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an, Lan" userId="f025c186-9152-4787-ab94-3b55cb1e00d0" providerId="ADAL" clId="{40712D0D-650C-4C0A-BF10-D20E8044334E}"/>
    <pc:docChg chg="undo custSel addSld delSld modSld sldOrd">
      <pc:chgData name="Nhan, Lan" userId="f025c186-9152-4787-ab94-3b55cb1e00d0" providerId="ADAL" clId="{40712D0D-650C-4C0A-BF10-D20E8044334E}" dt="2018-03-22T06:00:32.324" v="286" actId="207"/>
      <pc:docMkLst>
        <pc:docMk/>
      </pc:docMkLst>
      <pc:sldChg chg="addSp modSp modNotesTx">
        <pc:chgData name="Nhan, Lan" userId="f025c186-9152-4787-ab94-3b55cb1e00d0" providerId="ADAL" clId="{40712D0D-650C-4C0A-BF10-D20E8044334E}" dt="2018-03-22T05:48:46.156" v="81" actId="313"/>
        <pc:sldMkLst>
          <pc:docMk/>
          <pc:sldMk cId="193088109" sldId="258"/>
        </pc:sldMkLst>
        <pc:spChg chg="add mod">
          <ac:chgData name="Nhan, Lan" userId="f025c186-9152-4787-ab94-3b55cb1e00d0" providerId="ADAL" clId="{40712D0D-650C-4C0A-BF10-D20E8044334E}" dt="2018-03-22T05:48:46.156" v="81" actId="313"/>
          <ac:spMkLst>
            <pc:docMk/>
            <pc:sldMk cId="193088109" sldId="258"/>
            <ac:spMk id="2" creationId="{7B9212CA-3E49-42CF-938C-9103285713F7}"/>
          </ac:spMkLst>
        </pc:spChg>
      </pc:sldChg>
      <pc:sldChg chg="delSp modSp">
        <pc:chgData name="Nhan, Lan" userId="f025c186-9152-4787-ab94-3b55cb1e00d0" providerId="ADAL" clId="{40712D0D-650C-4C0A-BF10-D20E8044334E}" dt="2018-03-22T06:00:32.324" v="286" actId="207"/>
        <pc:sldMkLst>
          <pc:docMk/>
          <pc:sldMk cId="672655340" sldId="279"/>
        </pc:sldMkLst>
        <pc:spChg chg="del">
          <ac:chgData name="Nhan, Lan" userId="f025c186-9152-4787-ab94-3b55cb1e00d0" providerId="ADAL" clId="{40712D0D-650C-4C0A-BF10-D20E8044334E}" dt="2018-03-22T05:58:05.968" v="233" actId="478"/>
          <ac:spMkLst>
            <pc:docMk/>
            <pc:sldMk cId="672655340" sldId="279"/>
            <ac:spMk id="2" creationId="{00000000-0000-0000-0000-000000000000}"/>
          </ac:spMkLst>
        </pc:spChg>
        <pc:spChg chg="del">
          <ac:chgData name="Nhan, Lan" userId="f025c186-9152-4787-ab94-3b55cb1e00d0" providerId="ADAL" clId="{40712D0D-650C-4C0A-BF10-D20E8044334E}" dt="2018-03-22T05:58:14.046" v="234" actId="478"/>
          <ac:spMkLst>
            <pc:docMk/>
            <pc:sldMk cId="672655340" sldId="279"/>
            <ac:spMk id="4" creationId="{00000000-0000-0000-0000-000000000000}"/>
          </ac:spMkLst>
        </pc:spChg>
        <pc:graphicFrameChg chg="mod modGraphic">
          <ac:chgData name="Nhan, Lan" userId="f025c186-9152-4787-ab94-3b55cb1e00d0" providerId="ADAL" clId="{40712D0D-650C-4C0A-BF10-D20E8044334E}" dt="2018-03-22T06:00:32.324" v="286" actId="207"/>
          <ac:graphicFrameMkLst>
            <pc:docMk/>
            <pc:sldMk cId="672655340" sldId="279"/>
            <ac:graphicFrameMk id="14" creationId="{00000000-0000-0000-0000-000000000000}"/>
          </ac:graphicFrameMkLst>
        </pc:graphicFrameChg>
      </pc:sldChg>
      <pc:sldChg chg="del">
        <pc:chgData name="Nhan, Lan" userId="f025c186-9152-4787-ab94-3b55cb1e00d0" providerId="ADAL" clId="{40712D0D-650C-4C0A-BF10-D20E8044334E}" dt="2018-03-22T05:47:35.668" v="0" actId="2696"/>
        <pc:sldMkLst>
          <pc:docMk/>
          <pc:sldMk cId="651580200" sldId="286"/>
        </pc:sldMkLst>
      </pc:sldChg>
      <pc:sldChg chg="modSp">
        <pc:chgData name="Nhan, Lan" userId="f025c186-9152-4787-ab94-3b55cb1e00d0" providerId="ADAL" clId="{40712D0D-650C-4C0A-BF10-D20E8044334E}" dt="2018-03-22T05:50:09.480" v="111" actId="207"/>
        <pc:sldMkLst>
          <pc:docMk/>
          <pc:sldMk cId="1521854066" sldId="288"/>
        </pc:sldMkLst>
        <pc:spChg chg="mod">
          <ac:chgData name="Nhan, Lan" userId="f025c186-9152-4787-ab94-3b55cb1e00d0" providerId="ADAL" clId="{40712D0D-650C-4C0A-BF10-D20E8044334E}" dt="2018-03-22T05:50:09.480" v="111" actId="207"/>
          <ac:spMkLst>
            <pc:docMk/>
            <pc:sldMk cId="1521854066" sldId="288"/>
            <ac:spMk id="4" creationId="{00000000-0000-0000-0000-000000000000}"/>
          </ac:spMkLst>
        </pc:spChg>
      </pc:sldChg>
      <pc:sldChg chg="addSp delSp modSp">
        <pc:chgData name="Nhan, Lan" userId="f025c186-9152-4787-ab94-3b55cb1e00d0" providerId="ADAL" clId="{40712D0D-650C-4C0A-BF10-D20E8044334E}" dt="2018-03-22T05:57:40.658" v="232" actId="207"/>
        <pc:sldMkLst>
          <pc:docMk/>
          <pc:sldMk cId="449676079" sldId="297"/>
        </pc:sldMkLst>
        <pc:spChg chg="add mod">
          <ac:chgData name="Nhan, Lan" userId="f025c186-9152-4787-ab94-3b55cb1e00d0" providerId="ADAL" clId="{40712D0D-650C-4C0A-BF10-D20E8044334E}" dt="2018-03-22T05:57:40.658" v="232" actId="207"/>
          <ac:spMkLst>
            <pc:docMk/>
            <pc:sldMk cId="449676079" sldId="297"/>
            <ac:spMk id="4" creationId="{84F39421-92FD-405C-9EBD-D0040C4EC18B}"/>
          </ac:spMkLst>
        </pc:spChg>
        <pc:grpChg chg="mod">
          <ac:chgData name="Nhan, Lan" userId="f025c186-9152-4787-ab94-3b55cb1e00d0" providerId="ADAL" clId="{40712D0D-650C-4C0A-BF10-D20E8044334E}" dt="2018-03-22T05:55:12.682" v="189" actId="1076"/>
          <ac:grpSpMkLst>
            <pc:docMk/>
            <pc:sldMk cId="449676079" sldId="297"/>
            <ac:grpSpMk id="22" creationId="{00000000-0000-0000-0000-000000000000}"/>
          </ac:grpSpMkLst>
        </pc:grpChg>
        <pc:picChg chg="del">
          <ac:chgData name="Nhan, Lan" userId="f025c186-9152-4787-ab94-3b55cb1e00d0" providerId="ADAL" clId="{40712D0D-650C-4C0A-BF10-D20E8044334E}" dt="2018-03-22T05:54:52.547" v="187" actId="478"/>
          <ac:picMkLst>
            <pc:docMk/>
            <pc:sldMk cId="449676079" sldId="297"/>
            <ac:picMk id="8" creationId="{00000000-0000-0000-0000-000000000000}"/>
          </ac:picMkLst>
        </pc:picChg>
        <pc:picChg chg="del">
          <ac:chgData name="Nhan, Lan" userId="f025c186-9152-4787-ab94-3b55cb1e00d0" providerId="ADAL" clId="{40712D0D-650C-4C0A-BF10-D20E8044334E}" dt="2018-03-22T05:54:51.227" v="186" actId="478"/>
          <ac:picMkLst>
            <pc:docMk/>
            <pc:sldMk cId="449676079" sldId="297"/>
            <ac:picMk id="31" creationId="{00000000-0000-0000-0000-000000000000}"/>
          </ac:picMkLst>
        </pc:picChg>
        <pc:picChg chg="add mod">
          <ac:chgData name="Nhan, Lan" userId="f025c186-9152-4787-ab94-3b55cb1e00d0" providerId="ADAL" clId="{40712D0D-650C-4C0A-BF10-D20E8044334E}" dt="2018-03-22T05:57:23.954" v="193" actId="1076"/>
          <ac:picMkLst>
            <pc:docMk/>
            <pc:sldMk cId="449676079" sldId="297"/>
            <ac:picMk id="1026" creationId="{8670337B-076C-42C6-84B4-52E4ABE70282}"/>
          </ac:picMkLst>
        </pc:picChg>
      </pc:sldChg>
      <pc:sldChg chg="addSp delSp modSp">
        <pc:chgData name="Nhan, Lan" userId="f025c186-9152-4787-ab94-3b55cb1e00d0" providerId="ADAL" clId="{40712D0D-650C-4C0A-BF10-D20E8044334E}" dt="2018-03-22T05:52:33.766" v="168" actId="14100"/>
        <pc:sldMkLst>
          <pc:docMk/>
          <pc:sldMk cId="17056539" sldId="298"/>
        </pc:sldMkLst>
        <pc:spChg chg="add mod">
          <ac:chgData name="Nhan, Lan" userId="f025c186-9152-4787-ab94-3b55cb1e00d0" providerId="ADAL" clId="{40712D0D-650C-4C0A-BF10-D20E8044334E}" dt="2018-03-22T05:52:33.766" v="168" actId="14100"/>
          <ac:spMkLst>
            <pc:docMk/>
            <pc:sldMk cId="17056539" sldId="298"/>
            <ac:spMk id="3" creationId="{E614E90A-58D8-4EA3-8830-05BE7B29104E}"/>
          </ac:spMkLst>
        </pc:spChg>
        <pc:graphicFrameChg chg="add del">
          <ac:chgData name="Nhan, Lan" userId="f025c186-9152-4787-ab94-3b55cb1e00d0" providerId="ADAL" clId="{40712D0D-650C-4C0A-BF10-D20E8044334E}" dt="2018-03-22T05:52:13.959" v="145" actId="478"/>
          <ac:graphicFrameMkLst>
            <pc:docMk/>
            <pc:sldMk cId="17056539" sldId="298"/>
            <ac:graphicFrameMk id="6" creationId="{00000000-0000-0000-0000-000000000000}"/>
          </ac:graphicFrameMkLst>
        </pc:graphicFrameChg>
        <pc:graphicFrameChg chg="add mod modGraphic">
          <ac:chgData name="Nhan, Lan" userId="f025c186-9152-4787-ab94-3b55cb1e00d0" providerId="ADAL" clId="{40712D0D-650C-4C0A-BF10-D20E8044334E}" dt="2018-03-22T05:52:17.908" v="146" actId="1076"/>
          <ac:graphicFrameMkLst>
            <pc:docMk/>
            <pc:sldMk cId="17056539" sldId="298"/>
            <ac:graphicFrameMk id="9" creationId="{3EB1712C-F8D0-49B6-B3EE-23FD094232C5}"/>
          </ac:graphicFrameMkLst>
        </pc:graphicFrameChg>
      </pc:sldChg>
      <pc:sldChg chg="add ord">
        <pc:chgData name="Nhan, Lan" userId="f025c186-9152-4787-ab94-3b55cb1e00d0" providerId="ADAL" clId="{40712D0D-650C-4C0A-BF10-D20E8044334E}" dt="2018-03-22T05:54:19.791" v="170" actId="207"/>
        <pc:sldMkLst>
          <pc:docMk/>
          <pc:sldMk cId="3729452415" sldId="301"/>
        </pc:sldMkLst>
      </pc:sldChg>
      <pc:sldChg chg="modSp add">
        <pc:chgData name="Nhan, Lan" userId="f025c186-9152-4787-ab94-3b55cb1e00d0" providerId="ADAL" clId="{40712D0D-650C-4C0A-BF10-D20E8044334E}" dt="2018-03-22T05:54:38.312" v="185" actId="1076"/>
        <pc:sldMkLst>
          <pc:docMk/>
          <pc:sldMk cId="373136383" sldId="302"/>
        </pc:sldMkLst>
        <pc:spChg chg="mod">
          <ac:chgData name="Nhan, Lan" userId="f025c186-9152-4787-ab94-3b55cb1e00d0" providerId="ADAL" clId="{40712D0D-650C-4C0A-BF10-D20E8044334E}" dt="2018-03-22T05:54:38.312" v="185" actId="1076"/>
          <ac:spMkLst>
            <pc:docMk/>
            <pc:sldMk cId="373136383" sldId="302"/>
            <ac:spMk id="2" creationId="{002B1C46-64DA-4173-8FC8-98FAE8B35D9F}"/>
          </ac:spMkLst>
        </pc:spChg>
      </pc:sldChg>
      <pc:sldChg chg="add del">
        <pc:chgData name="Nhan, Lan" userId="f025c186-9152-4787-ab94-3b55cb1e00d0" providerId="ADAL" clId="{40712D0D-650C-4C0A-BF10-D20E8044334E}" dt="2018-03-22T05:57:11.776" v="191" actId="207"/>
        <pc:sldMkLst>
          <pc:docMk/>
          <pc:sldMk cId="2374812617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F15AF-4291-4441-8ADB-98699E3B523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7DBC7-E385-6044-94F5-7C0E9135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5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7DBC7-E385-6044-94F5-7C0E913543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4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7DBC7-E385-6044-94F5-7C0E91354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219887" y="2528123"/>
            <a:ext cx="9638737" cy="1041761"/>
          </a:xfrm>
        </p:spPr>
        <p:txBody>
          <a:bodyPr/>
          <a:lstStyle/>
          <a:p>
            <a:r>
              <a:rPr lang="en-US" dirty="0"/>
              <a:t>BASA </a:t>
            </a:r>
            <a:r>
              <a:rPr lang="en-US" dirty="0" smtClean="0"/>
              <a:t>Internal </a:t>
            </a:r>
            <a:r>
              <a:rPr lang="en-US" dirty="0"/>
              <a:t>Competition</a:t>
            </a:r>
          </a:p>
          <a:p>
            <a:r>
              <a:rPr kumimoji="1" lang="en-US" altLang="zh-CN" sz="3600" b="0" dirty="0"/>
              <a:t>Apple</a:t>
            </a:r>
            <a:r>
              <a:rPr kumimoji="1" lang="zh-CN" altLang="en-US" sz="3600" b="0" dirty="0"/>
              <a:t> </a:t>
            </a:r>
            <a:r>
              <a:rPr kumimoji="1" lang="en-US" altLang="zh-CN" sz="3600" b="0" dirty="0"/>
              <a:t>App</a:t>
            </a:r>
            <a:r>
              <a:rPr kumimoji="1" lang="zh-CN" altLang="en-US" sz="3600" b="0" dirty="0"/>
              <a:t> </a:t>
            </a:r>
            <a:r>
              <a:rPr kumimoji="1" lang="en-US" altLang="zh-CN" sz="3600" b="0" dirty="0"/>
              <a:t>Store</a:t>
            </a:r>
            <a:r>
              <a:rPr kumimoji="1" lang="zh-CN" altLang="en-US" sz="3600" b="0" dirty="0"/>
              <a:t> </a:t>
            </a:r>
            <a:r>
              <a:rPr kumimoji="1" lang="en-US" altLang="zh-CN" sz="3600" b="0" dirty="0"/>
              <a:t>Classification</a:t>
            </a:r>
            <a:endParaRPr kumimoji="1" lang="zh-CN" altLang="en-US" sz="3600" b="0" dirty="0"/>
          </a:p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219887" y="4715922"/>
            <a:ext cx="5238188" cy="138602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kumimoji="1" lang="en-US" altLang="zh-CN" sz="2400" dirty="0"/>
              <a:t>Group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</a:t>
            </a:r>
          </a:p>
          <a:p>
            <a:pPr marL="0" indent="0">
              <a:lnSpc>
                <a:spcPts val="1780"/>
              </a:lnSpc>
              <a:buNone/>
            </a:pPr>
            <a:r>
              <a:rPr kumimoji="1" lang="en-US" altLang="zh-CN" sz="2000" dirty="0"/>
              <a:t>Lan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Ken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Nhan</a:t>
            </a:r>
            <a:r>
              <a:rPr kumimoji="1" lang="zh-CN" altLang="en-US" sz="2000" dirty="0"/>
              <a:t>          </a:t>
            </a:r>
            <a:r>
              <a:rPr kumimoji="1" lang="en-US" altLang="zh-CN" sz="2000" dirty="0"/>
              <a:t>Po-</a:t>
            </a:r>
            <a:r>
              <a:rPr kumimoji="1" lang="en-US" altLang="zh-CN" sz="2000" dirty="0" err="1"/>
              <a:t>Nien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Chiang</a:t>
            </a:r>
          </a:p>
          <a:p>
            <a:pPr marL="0" indent="0">
              <a:lnSpc>
                <a:spcPts val="1780"/>
              </a:lnSpc>
              <a:buNone/>
            </a:pPr>
            <a:r>
              <a:rPr kumimoji="1" lang="en-US" altLang="zh-CN" sz="2000" dirty="0" err="1"/>
              <a:t>Xiaoxuan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Iris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Feng</a:t>
            </a:r>
            <a:r>
              <a:rPr kumimoji="1" lang="zh-CN" altLang="en-US" sz="2000" dirty="0"/>
              <a:t>   </a:t>
            </a:r>
            <a:r>
              <a:rPr kumimoji="1" lang="en-US" altLang="zh-CN" sz="2000" dirty="0"/>
              <a:t>Yufei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Lisa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Wang</a:t>
            </a:r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88" y="258233"/>
            <a:ext cx="9394559" cy="721395"/>
          </a:xfrm>
        </p:spPr>
        <p:txBody>
          <a:bodyPr/>
          <a:lstStyle/>
          <a:p>
            <a:r>
              <a:rPr kumimoji="1" lang="en-US" altLang="zh-CN" sz="3200" dirty="0" smtClean="0"/>
              <a:t>Term Frequency</a:t>
            </a:r>
            <a:endParaRPr kumimoji="1"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605810" y="3967658"/>
            <a:ext cx="1068703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800" b="1" i="1" dirty="0"/>
              <a:t>n</a:t>
            </a:r>
            <a:r>
              <a:rPr lang="en-US" sz="2800" b="1" dirty="0"/>
              <a:t>-gram</a:t>
            </a:r>
            <a:r>
              <a:rPr lang="en-US" sz="2800" dirty="0"/>
              <a:t> is a sequence of </a:t>
            </a:r>
            <a:r>
              <a:rPr lang="en-US" sz="2800" i="1" dirty="0"/>
              <a:t>n</a:t>
            </a:r>
            <a:r>
              <a:rPr lang="en-US" sz="2800" dirty="0"/>
              <a:t> items from a given sample of text</a:t>
            </a:r>
            <a:endParaRPr lang="en-US" altLang="zh-CN" sz="2800" dirty="0"/>
          </a:p>
        </p:txBody>
      </p:sp>
      <p:sp>
        <p:nvSpPr>
          <p:cNvPr id="9" name="矩形 12"/>
          <p:cNvSpPr/>
          <p:nvPr/>
        </p:nvSpPr>
        <p:spPr>
          <a:xfrm>
            <a:off x="605810" y="2206195"/>
            <a:ext cx="879189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</a:rPr>
              <a:t>Unigram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800" b="1" dirty="0"/>
              <a:t>{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like,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Business,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Analytics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}</a:t>
            </a:r>
          </a:p>
        </p:txBody>
      </p:sp>
      <p:sp>
        <p:nvSpPr>
          <p:cNvPr id="11" name="矩形 12"/>
          <p:cNvSpPr/>
          <p:nvPr/>
        </p:nvSpPr>
        <p:spPr>
          <a:xfrm>
            <a:off x="642812" y="2949282"/>
            <a:ext cx="9394559" cy="717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</a:rPr>
              <a:t>Bigram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zh-CN" sz="2800" b="1" dirty="0"/>
              <a:t>{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like,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like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Business,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Business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Analytics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1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88" y="258233"/>
            <a:ext cx="9394559" cy="721395"/>
          </a:xfrm>
        </p:spPr>
        <p:txBody>
          <a:bodyPr/>
          <a:lstStyle/>
          <a:p>
            <a:r>
              <a:rPr kumimoji="1" lang="en-US" altLang="zh-CN" sz="3200" dirty="0" smtClean="0"/>
              <a:t>Term Frequency</a:t>
            </a:r>
            <a:endParaRPr kumimoji="1" lang="zh-CN" altLang="en-US" sz="3200" dirty="0"/>
          </a:p>
        </p:txBody>
      </p:sp>
      <p:sp>
        <p:nvSpPr>
          <p:cNvPr id="6" name="矩形 12">
            <a:extLst>
              <a:ext uri="{FF2B5EF4-FFF2-40B4-BE49-F238E27FC236}">
                <a16:creationId xmlns:a16="http://schemas.microsoft.com/office/drawing/2014/main" id="{95A6365B-3C1B-4D0D-96D4-ED61A8D8C374}"/>
              </a:ext>
            </a:extLst>
          </p:cNvPr>
          <p:cNvSpPr/>
          <p:nvPr/>
        </p:nvSpPr>
        <p:spPr>
          <a:xfrm>
            <a:off x="582059" y="2903685"/>
            <a:ext cx="31467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000" dirty="0"/>
              <a:t>“… mobile banking …”</a:t>
            </a:r>
            <a:endParaRPr lang="en-US" altLang="zh-CN" sz="2000" dirty="0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E6418479-F693-4CCB-9350-EED057B36822}"/>
              </a:ext>
            </a:extLst>
          </p:cNvPr>
          <p:cNvSpPr/>
          <p:nvPr/>
        </p:nvSpPr>
        <p:spPr>
          <a:xfrm>
            <a:off x="582060" y="3311763"/>
            <a:ext cx="315867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000" dirty="0"/>
              <a:t>“… mobile banking …”</a:t>
            </a:r>
            <a:endParaRPr lang="en-US" altLang="zh-CN" sz="2000" dirty="0"/>
          </a:p>
        </p:txBody>
      </p:sp>
      <p:sp>
        <p:nvSpPr>
          <p:cNvPr id="8" name="矩形 12">
            <a:extLst>
              <a:ext uri="{FF2B5EF4-FFF2-40B4-BE49-F238E27FC236}">
                <a16:creationId xmlns:a16="http://schemas.microsoft.com/office/drawing/2014/main" id="{2FCC45A7-FBE0-4754-B330-9DBE3694A52A}"/>
              </a:ext>
            </a:extLst>
          </p:cNvPr>
          <p:cNvSpPr/>
          <p:nvPr/>
        </p:nvSpPr>
        <p:spPr>
          <a:xfrm>
            <a:off x="582059" y="3719841"/>
            <a:ext cx="315867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000" dirty="0"/>
              <a:t>“… mobile banking …”</a:t>
            </a:r>
            <a:endParaRPr lang="en-US" altLang="zh-CN" sz="2000" dirty="0"/>
          </a:p>
        </p:txBody>
      </p:sp>
      <p:sp>
        <p:nvSpPr>
          <p:cNvPr id="10" name="矩形 12">
            <a:extLst>
              <a:ext uri="{FF2B5EF4-FFF2-40B4-BE49-F238E27FC236}">
                <a16:creationId xmlns:a16="http://schemas.microsoft.com/office/drawing/2014/main" id="{CBBBD83E-50DF-4EA3-A057-22599A49C383}"/>
              </a:ext>
            </a:extLst>
          </p:cNvPr>
          <p:cNvSpPr/>
          <p:nvPr/>
        </p:nvSpPr>
        <p:spPr>
          <a:xfrm>
            <a:off x="4283940" y="3389894"/>
            <a:ext cx="3295235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mobile banking</a:t>
            </a:r>
            <a:endParaRPr lang="en-US" altLang="zh-CN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DAB24054-B121-444D-8838-8D04D42709F1}"/>
              </a:ext>
            </a:extLst>
          </p:cNvPr>
          <p:cNvSpPr/>
          <p:nvPr/>
        </p:nvSpPr>
        <p:spPr>
          <a:xfrm>
            <a:off x="582059" y="4127918"/>
            <a:ext cx="315867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000" dirty="0"/>
              <a:t>“… mobile banking …”</a:t>
            </a:r>
            <a:endParaRPr lang="en-US" altLang="zh-C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FF7C19-88F6-4713-B2F8-B062AF9C7569}"/>
              </a:ext>
            </a:extLst>
          </p:cNvPr>
          <p:cNvCxnSpPr>
            <a:stCxn id="6" idx="3"/>
          </p:cNvCxnSpPr>
          <p:nvPr/>
        </p:nvCxnSpPr>
        <p:spPr>
          <a:xfrm>
            <a:off x="3728852" y="3149907"/>
            <a:ext cx="676893" cy="4601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69DF9A-BB22-4124-80C5-98CC73523E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740730" y="3557985"/>
            <a:ext cx="543210" cy="15815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31FCD7-FB58-4888-B1FF-E056F54A19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40729" y="3868537"/>
            <a:ext cx="543210" cy="9752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E49763-1F33-46C3-B996-E2358DB6A79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740729" y="3966063"/>
            <a:ext cx="665016" cy="40807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2">
            <a:extLst>
              <a:ext uri="{FF2B5EF4-FFF2-40B4-BE49-F238E27FC236}">
                <a16:creationId xmlns:a16="http://schemas.microsoft.com/office/drawing/2014/main" id="{B104BA6B-1346-4F52-B014-587246D5DCB1}"/>
              </a:ext>
            </a:extLst>
          </p:cNvPr>
          <p:cNvSpPr/>
          <p:nvPr/>
        </p:nvSpPr>
        <p:spPr>
          <a:xfrm>
            <a:off x="7885384" y="3473619"/>
            <a:ext cx="314679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000" i="1" dirty="0">
                <a:solidFill>
                  <a:srgbClr val="002060"/>
                </a:solidFill>
              </a:rPr>
              <a:t>“… mobile banking …”</a:t>
            </a:r>
            <a:endParaRPr lang="en-US" altLang="zh-CN" sz="2000" i="1" dirty="0">
              <a:solidFill>
                <a:srgbClr val="00206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FBA9A7-D5CB-4D32-9AA6-C1666D61177A}"/>
              </a:ext>
            </a:extLst>
          </p:cNvPr>
          <p:cNvCxnSpPr>
            <a:cxnSpLocks/>
          </p:cNvCxnSpPr>
          <p:nvPr/>
        </p:nvCxnSpPr>
        <p:spPr>
          <a:xfrm flipH="1">
            <a:off x="7469580" y="3718161"/>
            <a:ext cx="575952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88" y="258233"/>
            <a:ext cx="9394559" cy="721395"/>
          </a:xfrm>
        </p:spPr>
        <p:txBody>
          <a:bodyPr/>
          <a:lstStyle/>
          <a:p>
            <a:r>
              <a:rPr kumimoji="1" lang="en-US" altLang="zh-CN" sz="3200" dirty="0" smtClean="0"/>
              <a:t>Term </a:t>
            </a:r>
            <a:r>
              <a:rPr kumimoji="1" lang="en-US" altLang="zh-CN" sz="3200" dirty="0"/>
              <a:t>Frequency</a:t>
            </a:r>
            <a:endParaRPr kumimoji="1" lang="zh-CN" altLang="en-US" sz="3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173975-647B-4164-9452-56F2470CCABE}"/>
              </a:ext>
            </a:extLst>
          </p:cNvPr>
          <p:cNvGrpSpPr/>
          <p:nvPr/>
        </p:nvGrpSpPr>
        <p:grpSpPr>
          <a:xfrm>
            <a:off x="582059" y="1828962"/>
            <a:ext cx="6652731" cy="1716676"/>
            <a:chOff x="582059" y="1828962"/>
            <a:chExt cx="6652731" cy="1716676"/>
          </a:xfrm>
        </p:grpSpPr>
        <p:sp>
          <p:nvSpPr>
            <p:cNvPr id="6" name="矩形 12">
              <a:extLst>
                <a:ext uri="{FF2B5EF4-FFF2-40B4-BE49-F238E27FC236}">
                  <a16:creationId xmlns:a16="http://schemas.microsoft.com/office/drawing/2014/main" id="{95A6365B-3C1B-4D0D-96D4-ED61A8D8C374}"/>
                </a:ext>
              </a:extLst>
            </p:cNvPr>
            <p:cNvSpPr/>
            <p:nvPr/>
          </p:nvSpPr>
          <p:spPr>
            <a:xfrm>
              <a:off x="582059" y="1828962"/>
              <a:ext cx="3146793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sz="2000" dirty="0"/>
                <a:t>“… payment …”</a:t>
              </a:r>
              <a:endParaRPr lang="en-US" altLang="zh-CN" sz="2000" dirty="0"/>
            </a:p>
          </p:txBody>
        </p:sp>
        <p:sp>
          <p:nvSpPr>
            <p:cNvPr id="7" name="矩形 12">
              <a:extLst>
                <a:ext uri="{FF2B5EF4-FFF2-40B4-BE49-F238E27FC236}">
                  <a16:creationId xmlns:a16="http://schemas.microsoft.com/office/drawing/2014/main" id="{E6418479-F693-4CCB-9350-EED057B36822}"/>
                </a:ext>
              </a:extLst>
            </p:cNvPr>
            <p:cNvSpPr/>
            <p:nvPr/>
          </p:nvSpPr>
          <p:spPr>
            <a:xfrm>
              <a:off x="582060" y="2237040"/>
              <a:ext cx="3158670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sz="2000" dirty="0"/>
                <a:t>“… payment …”</a:t>
              </a:r>
              <a:endParaRPr lang="en-US" altLang="zh-CN" sz="2000" dirty="0"/>
            </a:p>
          </p:txBody>
        </p:sp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2FCC45A7-FBE0-4754-B330-9DBE3694A52A}"/>
                </a:ext>
              </a:extLst>
            </p:cNvPr>
            <p:cNvSpPr/>
            <p:nvPr/>
          </p:nvSpPr>
          <p:spPr>
            <a:xfrm>
              <a:off x="582059" y="2645118"/>
              <a:ext cx="3158670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sz="2000" dirty="0"/>
                <a:t>“… payment …”</a:t>
              </a:r>
              <a:endParaRPr lang="en-US" altLang="zh-CN" sz="2000" dirty="0"/>
            </a:p>
          </p:txBody>
        </p:sp>
        <p:sp>
          <p:nvSpPr>
            <p:cNvPr id="10" name="矩形 12">
              <a:extLst>
                <a:ext uri="{FF2B5EF4-FFF2-40B4-BE49-F238E27FC236}">
                  <a16:creationId xmlns:a16="http://schemas.microsoft.com/office/drawing/2014/main" id="{CBBBD83E-50DF-4EA3-A057-22599A49C383}"/>
                </a:ext>
              </a:extLst>
            </p:cNvPr>
            <p:cNvSpPr/>
            <p:nvPr/>
          </p:nvSpPr>
          <p:spPr>
            <a:xfrm>
              <a:off x="3939554" y="2315171"/>
              <a:ext cx="3295236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sz="2800" b="1" dirty="0">
                  <a:solidFill>
                    <a:schemeClr val="accent3">
                      <a:lumMod val="50000"/>
                    </a:schemeClr>
                  </a:solidFill>
                </a:rPr>
                <a:t>mobile banking</a:t>
              </a:r>
              <a:endParaRPr lang="en-US" altLang="zh-CN" sz="28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" name="矩形 12">
              <a:extLst>
                <a:ext uri="{FF2B5EF4-FFF2-40B4-BE49-F238E27FC236}">
                  <a16:creationId xmlns:a16="http://schemas.microsoft.com/office/drawing/2014/main" id="{DAB24054-B121-444D-8838-8D04D42709F1}"/>
                </a:ext>
              </a:extLst>
            </p:cNvPr>
            <p:cNvSpPr/>
            <p:nvPr/>
          </p:nvSpPr>
          <p:spPr>
            <a:xfrm>
              <a:off x="582059" y="3053195"/>
              <a:ext cx="315867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sz="2000" dirty="0"/>
                <a:t>“… payment …”</a:t>
              </a:r>
              <a:endParaRPr lang="en-US" altLang="zh-CN" sz="2000" dirty="0"/>
            </a:p>
          </p:txBody>
        </p:sp>
      </p:grpSp>
      <p:sp>
        <p:nvSpPr>
          <p:cNvPr id="33" name="矩形 12">
            <a:extLst>
              <a:ext uri="{FF2B5EF4-FFF2-40B4-BE49-F238E27FC236}">
                <a16:creationId xmlns:a16="http://schemas.microsoft.com/office/drawing/2014/main" id="{B104BA6B-1346-4F52-B014-587246D5DCB1}"/>
              </a:ext>
            </a:extLst>
          </p:cNvPr>
          <p:cNvSpPr/>
          <p:nvPr/>
        </p:nvSpPr>
        <p:spPr>
          <a:xfrm>
            <a:off x="8799785" y="3440579"/>
            <a:ext cx="2279894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000" i="1" dirty="0">
                <a:solidFill>
                  <a:srgbClr val="002060"/>
                </a:solidFill>
              </a:rPr>
              <a:t>“… payment…”</a:t>
            </a:r>
            <a:endParaRPr lang="en-US" altLang="zh-CN" sz="2000" i="1" dirty="0">
              <a:solidFill>
                <a:srgbClr val="00206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50DB29-CA44-40CC-BAF3-945F7FBCC054}"/>
              </a:ext>
            </a:extLst>
          </p:cNvPr>
          <p:cNvGrpSpPr/>
          <p:nvPr/>
        </p:nvGrpSpPr>
        <p:grpSpPr>
          <a:xfrm>
            <a:off x="570181" y="4014022"/>
            <a:ext cx="6899399" cy="1716676"/>
            <a:chOff x="570181" y="4014022"/>
            <a:chExt cx="6899399" cy="1716676"/>
          </a:xfrm>
        </p:grpSpPr>
        <p:sp>
          <p:nvSpPr>
            <p:cNvPr id="14" name="矩形 12">
              <a:extLst>
                <a:ext uri="{FF2B5EF4-FFF2-40B4-BE49-F238E27FC236}">
                  <a16:creationId xmlns:a16="http://schemas.microsoft.com/office/drawing/2014/main" id="{61663DB1-E330-4063-A0B8-D318EEFEB3DE}"/>
                </a:ext>
              </a:extLst>
            </p:cNvPr>
            <p:cNvSpPr/>
            <p:nvPr/>
          </p:nvSpPr>
          <p:spPr>
            <a:xfrm>
              <a:off x="3612983" y="4457583"/>
              <a:ext cx="3856597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sz="2800" b="1" dirty="0">
                  <a:solidFill>
                    <a:schemeClr val="accent3">
                      <a:lumMod val="50000"/>
                    </a:schemeClr>
                  </a:solidFill>
                </a:rPr>
                <a:t>payment processing</a:t>
              </a:r>
              <a:endParaRPr lang="en-US" altLang="zh-CN" sz="28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矩形 12">
              <a:extLst>
                <a:ext uri="{FF2B5EF4-FFF2-40B4-BE49-F238E27FC236}">
                  <a16:creationId xmlns:a16="http://schemas.microsoft.com/office/drawing/2014/main" id="{DA408B46-788F-4CB6-BC0E-C40AD838FBAF}"/>
                </a:ext>
              </a:extLst>
            </p:cNvPr>
            <p:cNvSpPr/>
            <p:nvPr/>
          </p:nvSpPr>
          <p:spPr>
            <a:xfrm>
              <a:off x="570181" y="4014022"/>
              <a:ext cx="3146793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sz="2000" dirty="0"/>
                <a:t>“… payment …”</a:t>
              </a:r>
              <a:endParaRPr lang="en-US" altLang="zh-CN" sz="2000" dirty="0"/>
            </a:p>
          </p:txBody>
        </p:sp>
        <p:sp>
          <p:nvSpPr>
            <p:cNvPr id="16" name="矩形 12">
              <a:extLst>
                <a:ext uri="{FF2B5EF4-FFF2-40B4-BE49-F238E27FC236}">
                  <a16:creationId xmlns:a16="http://schemas.microsoft.com/office/drawing/2014/main" id="{6D00EB32-914F-4761-B274-4E8F0065086A}"/>
                </a:ext>
              </a:extLst>
            </p:cNvPr>
            <p:cNvSpPr/>
            <p:nvPr/>
          </p:nvSpPr>
          <p:spPr>
            <a:xfrm>
              <a:off x="570182" y="4422100"/>
              <a:ext cx="3158670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sz="2000" dirty="0"/>
                <a:t>“… payment …”</a:t>
              </a:r>
              <a:endParaRPr lang="en-US" altLang="zh-CN" sz="2000" dirty="0"/>
            </a:p>
          </p:txBody>
        </p:sp>
        <p:sp>
          <p:nvSpPr>
            <p:cNvPr id="17" name="矩形 12">
              <a:extLst>
                <a:ext uri="{FF2B5EF4-FFF2-40B4-BE49-F238E27FC236}">
                  <a16:creationId xmlns:a16="http://schemas.microsoft.com/office/drawing/2014/main" id="{918DDD3B-BE04-4F09-B972-991ECA9FA7BD}"/>
                </a:ext>
              </a:extLst>
            </p:cNvPr>
            <p:cNvSpPr/>
            <p:nvPr/>
          </p:nvSpPr>
          <p:spPr>
            <a:xfrm>
              <a:off x="570181" y="4830178"/>
              <a:ext cx="3158670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sz="2000" dirty="0"/>
                <a:t>“… payment …”</a:t>
              </a:r>
              <a:endParaRPr lang="en-US" altLang="zh-CN" sz="2000" dirty="0"/>
            </a:p>
          </p:txBody>
        </p:sp>
        <p:sp>
          <p:nvSpPr>
            <p:cNvPr id="18" name="矩形 12">
              <a:extLst>
                <a:ext uri="{FF2B5EF4-FFF2-40B4-BE49-F238E27FC236}">
                  <a16:creationId xmlns:a16="http://schemas.microsoft.com/office/drawing/2014/main" id="{F4BAA9A3-9591-4527-A08A-7233D094FCE5}"/>
                </a:ext>
              </a:extLst>
            </p:cNvPr>
            <p:cNvSpPr/>
            <p:nvPr/>
          </p:nvSpPr>
          <p:spPr>
            <a:xfrm>
              <a:off x="570181" y="5238255"/>
              <a:ext cx="315867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sz="2000" dirty="0"/>
                <a:t>“… payment …”</a:t>
              </a:r>
              <a:endParaRPr lang="en-US" altLang="zh-CN" sz="2000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BDDAD7-1C86-4C3D-8898-BBDF16131DA4}"/>
              </a:ext>
            </a:extLst>
          </p:cNvPr>
          <p:cNvCxnSpPr>
            <a:cxnSpLocks/>
          </p:cNvCxnSpPr>
          <p:nvPr/>
        </p:nvCxnSpPr>
        <p:spPr>
          <a:xfrm flipH="1" flipV="1">
            <a:off x="7327075" y="3299416"/>
            <a:ext cx="670956" cy="39680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5B610F-2E6A-49F5-A182-E8591BB6F4F5}"/>
              </a:ext>
            </a:extLst>
          </p:cNvPr>
          <p:cNvCxnSpPr>
            <a:cxnSpLocks/>
          </p:cNvCxnSpPr>
          <p:nvPr/>
        </p:nvCxnSpPr>
        <p:spPr>
          <a:xfrm flipH="1">
            <a:off x="7428016" y="3777370"/>
            <a:ext cx="602673" cy="4621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8BFC97-6120-4FC4-B750-C50D4E948A3D}"/>
              </a:ext>
            </a:extLst>
          </p:cNvPr>
          <p:cNvCxnSpPr>
            <a:cxnSpLocks/>
          </p:cNvCxnSpPr>
          <p:nvPr/>
        </p:nvCxnSpPr>
        <p:spPr>
          <a:xfrm>
            <a:off x="8048503" y="3731850"/>
            <a:ext cx="853152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81214E-25B5-4612-A6CA-5D24A5AF718C}"/>
              </a:ext>
            </a:extLst>
          </p:cNvPr>
          <p:cNvSpPr txBox="1"/>
          <p:nvPr/>
        </p:nvSpPr>
        <p:spPr>
          <a:xfrm>
            <a:off x="7627851" y="3212143"/>
            <a:ext cx="1154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72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88" y="258233"/>
            <a:ext cx="11869705" cy="721395"/>
          </a:xfrm>
        </p:spPr>
        <p:txBody>
          <a:bodyPr/>
          <a:lstStyle/>
          <a:p>
            <a:r>
              <a:rPr lang="en-US" sz="3200" dirty="0" smtClean="0"/>
              <a:t>Term </a:t>
            </a:r>
            <a:r>
              <a:rPr lang="en-US" sz="3200" dirty="0"/>
              <a:t>Frequency - Inverse Document Frequency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3492" y="3539215"/>
            <a:ext cx="15895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Frequency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23938" y="5368778"/>
            <a:ext cx="15895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TF-IDF</a:t>
            </a:r>
            <a:endParaRPr lang="en-US" b="1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665846" y="2150621"/>
            <a:ext cx="0" cy="3146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664196" y="5270934"/>
            <a:ext cx="41391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35693" y="2247416"/>
            <a:ext cx="15895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Stop</a:t>
            </a:r>
            <a:br>
              <a:rPr lang="en-US" altLang="zh-CN" dirty="0"/>
            </a:br>
            <a:r>
              <a:rPr lang="en-US" altLang="zh-CN" dirty="0"/>
              <a:t>words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17879" y="3400715"/>
            <a:ext cx="19653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Common</a:t>
            </a:r>
            <a:br>
              <a:rPr lang="en-US" altLang="zh-CN" dirty="0"/>
            </a:br>
            <a:r>
              <a:rPr lang="en-US" altLang="zh-CN" dirty="0"/>
              <a:t>words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35692" y="4777735"/>
            <a:ext cx="19653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Rare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3073B-B776-4580-8294-DA7714215442}"/>
              </a:ext>
            </a:extLst>
          </p:cNvPr>
          <p:cNvSpPr txBox="1"/>
          <p:nvPr/>
        </p:nvSpPr>
        <p:spPr>
          <a:xfrm>
            <a:off x="706584" y="2816989"/>
            <a:ext cx="4080633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Inverse Document Frequency</a:t>
            </a:r>
          </a:p>
          <a:p>
            <a:pPr>
              <a:lnSpc>
                <a:spcPct val="150000"/>
              </a:lnSpc>
            </a:pPr>
            <a:r>
              <a:rPr lang="en-US" dirty="0"/>
              <a:t>penalty for words with high frequency in all documents</a:t>
            </a:r>
          </a:p>
        </p:txBody>
      </p:sp>
    </p:spTree>
    <p:extLst>
      <p:ext uri="{BB962C8B-B14F-4D97-AF65-F5344CB8AC3E}">
        <p14:creationId xmlns:p14="http://schemas.microsoft.com/office/powerpoint/2010/main" val="248420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0.2362 -1.11111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0.1306 -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6" grpId="0" animBg="1"/>
      <p:bldP spid="27" grpId="0" animBg="1"/>
      <p:bldP spid="27" grpId="1" animBg="1"/>
      <p:bldP spid="28" grpId="0" animBg="1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640703" y="1054547"/>
            <a:ext cx="2910592" cy="2373032"/>
          </a:xfrm>
        </p:spPr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1412044" y="5453603"/>
            <a:ext cx="9367909" cy="825190"/>
          </a:xfrm>
        </p:spPr>
        <p:txBody>
          <a:bodyPr/>
          <a:lstStyle/>
          <a:p>
            <a:r>
              <a:rPr kumimoji="1" lang="en-US" altLang="zh-CN" sz="6600" dirty="0" smtClean="0">
                <a:solidFill>
                  <a:schemeClr val="bg1"/>
                </a:solidFill>
              </a:rPr>
              <a:t>Classification Model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8507386" cy="721395"/>
          </a:xfrm>
        </p:spPr>
        <p:txBody>
          <a:bodyPr/>
          <a:lstStyle/>
          <a:p>
            <a:r>
              <a:rPr kumimoji="1" lang="en-US" altLang="zh-TW" sz="3200" dirty="0" smtClean="0"/>
              <a:t>Passive Aggressive Classifier</a:t>
            </a:r>
            <a:endParaRPr kumimoji="1" lang="zh-TW" altLang="en-US" sz="3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16585" y="1313940"/>
            <a:ext cx="932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/>
              <a:t>Online </a:t>
            </a:r>
            <a:r>
              <a:rPr kumimoji="1" lang="en-US" altLang="zh-TW" sz="2800" dirty="0"/>
              <a:t>A</a:t>
            </a:r>
            <a:r>
              <a:rPr kumimoji="1" lang="en-US" altLang="zh-TW" sz="2800" dirty="0" smtClean="0"/>
              <a:t>lgorithm: Learning from streams of data. </a:t>
            </a:r>
            <a:endParaRPr kumimoji="1" lang="zh-TW" altLang="en-US" sz="2800" dirty="0"/>
          </a:p>
        </p:txBody>
      </p:sp>
      <p:sp>
        <p:nvSpPr>
          <p:cNvPr id="73" name="文字方塊 72"/>
          <p:cNvSpPr txBox="1"/>
          <p:nvPr/>
        </p:nvSpPr>
        <p:spPr>
          <a:xfrm rot="20036648">
            <a:off x="7108309" y="3284523"/>
            <a:ext cx="247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FF0000"/>
                </a:solidFill>
              </a:rPr>
              <a:t>Aggressive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 rot="20036648">
            <a:off x="9718918" y="3409846"/>
            <a:ext cx="247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FF0000"/>
                </a:solidFill>
              </a:rPr>
              <a:t>Passive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9195" y="2014309"/>
            <a:ext cx="7336945" cy="4571157"/>
            <a:chOff x="499195" y="2014309"/>
            <a:chExt cx="7336945" cy="4571157"/>
          </a:xfrm>
        </p:grpSpPr>
        <p:pic>
          <p:nvPicPr>
            <p:cNvPr id="71" name="圖片 7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282" b="10366"/>
            <a:stretch/>
          </p:blipFill>
          <p:spPr>
            <a:xfrm>
              <a:off x="499195" y="2014309"/>
              <a:ext cx="7336945" cy="4386491"/>
            </a:xfrm>
            <a:prstGeom prst="rect">
              <a:avLst/>
            </a:prstGeom>
          </p:spPr>
        </p:pic>
        <p:sp>
          <p:nvSpPr>
            <p:cNvPr id="79" name="文字方塊 78"/>
            <p:cNvSpPr txBox="1"/>
            <p:nvPr/>
          </p:nvSpPr>
          <p:spPr>
            <a:xfrm>
              <a:off x="3557455" y="6216134"/>
              <a:ext cx="2037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m</a:t>
              </a:r>
              <a:r>
                <a:rPr kumimoji="1" lang="en-US" altLang="zh-TW" dirty="0" smtClean="0"/>
                <a:t>obile banking</a:t>
              </a:r>
              <a:endParaRPr kumimoji="1" lang="zh-TW" alt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34486" y="2531154"/>
            <a:ext cx="5198354" cy="3352800"/>
            <a:chOff x="6334486" y="2531154"/>
            <a:chExt cx="5198354" cy="3352800"/>
          </a:xfrm>
        </p:grpSpPr>
        <p:pic>
          <p:nvPicPr>
            <p:cNvPr id="72" name="圖片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4486" y="2531154"/>
              <a:ext cx="4535424" cy="33528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851903" y="3619628"/>
              <a:ext cx="680937" cy="379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192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7507261" cy="721395"/>
          </a:xfrm>
        </p:spPr>
        <p:txBody>
          <a:bodyPr/>
          <a:lstStyle/>
          <a:p>
            <a:r>
              <a:rPr kumimoji="1" lang="en-US" altLang="zh-TW" sz="3200" dirty="0" smtClean="0"/>
              <a:t>Cross Validation Results (F1 score)</a:t>
            </a:r>
            <a:endParaRPr kumimoji="1" lang="zh-TW" alt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91489"/>
              </p:ext>
            </p:extLst>
          </p:nvPr>
        </p:nvGraphicFramePr>
        <p:xfrm>
          <a:off x="1142998" y="1514477"/>
          <a:ext cx="10244143" cy="48234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7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Passive Aggressive Classifier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SVM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Naïve Bayes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0.78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0.64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2400" dirty="0">
                          <a:effectLst/>
                        </a:rPr>
                        <a:t>0.39</a:t>
                      </a:r>
                    </a:p>
                  </a:txBody>
                  <a:tcPr marL="38100" marR="38100" marT="25400" marB="25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0.78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0.64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2400">
                          <a:effectLst/>
                        </a:rPr>
                        <a:t>0.39</a:t>
                      </a:r>
                    </a:p>
                  </a:txBody>
                  <a:tcPr marL="38100" marR="38100" marT="25400" marB="25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0.78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>
                          <a:effectLst/>
                        </a:rPr>
                        <a:t>0.64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2400">
                          <a:effectLst/>
                        </a:rPr>
                        <a:t>0.39</a:t>
                      </a:r>
                    </a:p>
                  </a:txBody>
                  <a:tcPr marL="38100" marR="38100" marT="25400" marB="25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0.78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0.64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2400">
                          <a:effectLst/>
                        </a:rPr>
                        <a:t>0.39</a:t>
                      </a:r>
                    </a:p>
                  </a:txBody>
                  <a:tcPr marL="38100" marR="38100" marT="25400" marB="25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0.78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0.63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2400" dirty="0">
                          <a:effectLst/>
                        </a:rPr>
                        <a:t>0.39</a:t>
                      </a:r>
                    </a:p>
                  </a:txBody>
                  <a:tcPr marL="38100" marR="38100" marT="25400" marB="25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9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Trade-off Analysis</a:t>
            </a:r>
            <a:endParaRPr kumimoji="1" lang="zh-CN" altLang="en-US" sz="32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0595"/>
              </p:ext>
            </p:extLst>
          </p:nvPr>
        </p:nvGraphicFramePr>
        <p:xfrm>
          <a:off x="887132" y="2058983"/>
          <a:ext cx="11028645" cy="28792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70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1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</a:t>
                      </a:r>
                      <a:r>
                        <a:rPr lang="en-US" sz="2400" dirty="0" smtClean="0"/>
                        <a:t>odel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r>
                        <a:rPr lang="en-US" sz="2400" dirty="0" smtClean="0"/>
                        <a:t>recision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</a:t>
                      </a:r>
                      <a:r>
                        <a:rPr lang="en-US" sz="2400" dirty="0" smtClean="0"/>
                        <a:t>ecall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 </a:t>
                      </a:r>
                      <a:r>
                        <a:rPr lang="en-US" altLang="zh-CN" sz="2400" dirty="0" smtClean="0"/>
                        <a:t>Fi</a:t>
                      </a:r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6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Passive Aggressive </a:t>
                      </a:r>
                      <a:r>
                        <a:rPr lang="en-US" sz="2400" dirty="0" smtClean="0"/>
                        <a:t>Classifier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0.83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0.78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2400" dirty="0">
                          <a:effectLst/>
                        </a:rPr>
                        <a:t>0.79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u="none" strike="noStrike" cap="none" dirty="0" smtClean="0">
                          <a:effectLst/>
                          <a:sym typeface="Arial"/>
                        </a:rPr>
                        <a:t>Partial </a:t>
                      </a:r>
                      <a:endParaRPr lang="en-US" sz="24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6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Passive Aggressive </a:t>
                      </a:r>
                      <a:r>
                        <a:rPr lang="en-US" sz="2400" dirty="0" smtClean="0"/>
                        <a:t>Classifier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0.84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0.84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400" dirty="0">
                          <a:effectLst/>
                        </a:rPr>
                        <a:t>0.84</a:t>
                      </a:r>
                    </a:p>
                  </a:txBody>
                  <a:tcPr marL="38100" marR="38100" marT="25400" marB="2540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u="none" strike="noStrike" cap="none" dirty="0" smtClean="0">
                          <a:effectLst/>
                          <a:sym typeface="Arial"/>
                        </a:rPr>
                        <a:t>Global </a:t>
                      </a:r>
                      <a:endParaRPr lang="en-US" sz="24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6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Future </a:t>
            </a:r>
            <a:r>
              <a:rPr lang="en-US" altLang="zh-CN" sz="3200" dirty="0" smtClean="0"/>
              <a:t>I</a:t>
            </a:r>
            <a:r>
              <a:rPr lang="en-US" sz="3200" dirty="0" smtClean="0"/>
              <a:t>mprovements</a:t>
            </a:r>
            <a:endParaRPr lang="en-US" sz="32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22289" y="1554257"/>
            <a:ext cx="11367682" cy="48603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Dimension </a:t>
            </a:r>
            <a:r>
              <a:rPr lang="en-US" altLang="zh-CN" dirty="0" smtClean="0"/>
              <a:t>R</a:t>
            </a:r>
            <a:r>
              <a:rPr lang="en-US" dirty="0" smtClean="0"/>
              <a:t>eduction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Language </a:t>
            </a:r>
            <a:r>
              <a:rPr lang="en-US" altLang="zh-CN" dirty="0" smtClean="0"/>
              <a:t>T</a:t>
            </a:r>
            <a:r>
              <a:rPr lang="en-US" dirty="0" smtClean="0"/>
              <a:t>ranslation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11" y="4340220"/>
            <a:ext cx="7092952" cy="2292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11" y="2124120"/>
            <a:ext cx="9444842" cy="12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784152" y="3145950"/>
            <a:ext cx="8084654" cy="1041761"/>
          </a:xfrm>
        </p:spPr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48370" y="2636879"/>
            <a:ext cx="5238017" cy="590556"/>
          </a:xfrm>
        </p:spPr>
        <p:txBody>
          <a:bodyPr/>
          <a:lstStyle/>
          <a:p>
            <a:r>
              <a:rPr kumimoji="1" lang="en-US" altLang="zh-CN" sz="6600" dirty="0"/>
              <a:t>CONTENTS</a:t>
            </a:r>
            <a:endParaRPr kumimoji="1" lang="zh-CN" altLang="en-US" sz="6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91947" y="1514523"/>
            <a:ext cx="932642" cy="634634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kumimoji="1"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kumimoji="1"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7424589" y="1453409"/>
            <a:ext cx="4020159" cy="634634"/>
          </a:xfrm>
        </p:spPr>
        <p:txBody>
          <a:bodyPr/>
          <a:lstStyle/>
          <a:p>
            <a:r>
              <a:rPr kumimoji="1" lang="en-US" altLang="zh-CN" sz="2800" b="1" dirty="0" smtClean="0"/>
              <a:t>Executive Summary</a:t>
            </a:r>
            <a:endParaRPr kumimoji="1" lang="zh-CN" altLang="en-US" sz="2800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491947" y="2693300"/>
            <a:ext cx="932642" cy="634634"/>
          </a:xfrm>
        </p:spPr>
        <p:txBody>
          <a:bodyPr/>
          <a:lstStyle/>
          <a:p>
            <a:pPr algn="ctr"/>
            <a:r>
              <a:rPr kumimoji="1"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kumimoji="1"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424589" y="2568839"/>
            <a:ext cx="4180036" cy="88355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1" lang="en-US" altLang="zh-CN" sz="2800" b="1" dirty="0"/>
              <a:t>Data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Description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&amp;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Manipulation</a:t>
            </a:r>
            <a:endParaRPr kumimoji="1" lang="zh-CN" altLang="en-US" sz="28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491947" y="3871745"/>
            <a:ext cx="932642" cy="634634"/>
          </a:xfrm>
        </p:spPr>
        <p:txBody>
          <a:bodyPr/>
          <a:lstStyle/>
          <a:p>
            <a:pPr algn="ctr"/>
            <a:r>
              <a:rPr kumimoji="1"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kumimoji="1"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424589" y="3934769"/>
            <a:ext cx="4510236" cy="634634"/>
          </a:xfrm>
        </p:spPr>
        <p:txBody>
          <a:bodyPr/>
          <a:lstStyle/>
          <a:p>
            <a:pPr>
              <a:lnSpc>
                <a:spcPts val="2080"/>
              </a:lnSpc>
              <a:spcBef>
                <a:spcPts val="0"/>
              </a:spcBef>
            </a:pPr>
            <a:r>
              <a:rPr kumimoji="1" lang="en-US" altLang="zh-CN" sz="2800" b="1" dirty="0"/>
              <a:t>Feature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Engineering</a:t>
            </a:r>
            <a:endParaRPr kumimoji="1" lang="zh-CN" altLang="en-US" sz="2800" b="1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>
          <a:xfrm>
            <a:off x="6491947" y="4988753"/>
            <a:ext cx="932642" cy="634634"/>
          </a:xfrm>
        </p:spPr>
        <p:txBody>
          <a:bodyPr/>
          <a:lstStyle/>
          <a:p>
            <a:pPr algn="ctr"/>
            <a:r>
              <a:rPr kumimoji="1"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endParaRPr kumimoji="1"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>
          <a:xfrm>
            <a:off x="7424589" y="5051777"/>
            <a:ext cx="4510236" cy="634634"/>
          </a:xfrm>
        </p:spPr>
        <p:txBody>
          <a:bodyPr/>
          <a:lstStyle/>
          <a:p>
            <a:pPr>
              <a:lnSpc>
                <a:spcPts val="2080"/>
              </a:lnSpc>
              <a:spcBef>
                <a:spcPts val="0"/>
              </a:spcBef>
            </a:pPr>
            <a:r>
              <a:rPr kumimoji="1" lang="en-US" altLang="zh-CN" sz="2800" b="1" dirty="0" smtClean="0"/>
              <a:t>Classification Model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1883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2B1C46-64DA-4173-8FC8-98FAE8B35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68" y="3020888"/>
            <a:ext cx="5302783" cy="721395"/>
          </a:xfrm>
        </p:spPr>
        <p:txBody>
          <a:bodyPr/>
          <a:lstStyle/>
          <a:p>
            <a:r>
              <a:rPr lang="en-US" sz="4000" dirty="0"/>
              <a:t>Backup </a:t>
            </a:r>
            <a:r>
              <a:rPr lang="en-US" altLang="zh-CN" sz="4000" dirty="0" smtClean="0"/>
              <a:t>S</a:t>
            </a:r>
            <a:r>
              <a:rPr lang="en-US" sz="4000" dirty="0" smtClean="0"/>
              <a:t>lides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1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8707411" cy="721395"/>
          </a:xfrm>
        </p:spPr>
        <p:txBody>
          <a:bodyPr/>
          <a:lstStyle/>
          <a:p>
            <a:r>
              <a:rPr kumimoji="1" lang="en-US" altLang="zh-TW" sz="3200" dirty="0" smtClean="0"/>
              <a:t>Model - Pseudo Code and Logic </a:t>
            </a:r>
            <a:endParaRPr kumimoji="1"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414463"/>
            <a:ext cx="5334000" cy="5029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8" y="2759731"/>
            <a:ext cx="4532158" cy="324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8239820" cy="721395"/>
          </a:xfrm>
        </p:spPr>
        <p:txBody>
          <a:bodyPr/>
          <a:lstStyle/>
          <a:p>
            <a:r>
              <a:rPr kumimoji="1" lang="en-US" altLang="zh-CN" sz="3200" dirty="0" smtClean="0"/>
              <a:t>Feature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/>
              <a:t>Engineering</a:t>
            </a:r>
            <a:r>
              <a:rPr kumimoji="1" lang="zh-CN" altLang="en-US" sz="3200" dirty="0"/>
              <a:t> </a:t>
            </a:r>
            <a:r>
              <a:rPr kumimoji="1" lang="mr-IN" altLang="zh-CN" sz="3200" dirty="0"/>
              <a:t>–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TF-IDF</a:t>
            </a:r>
            <a:r>
              <a:rPr kumimoji="1" lang="zh-CN" altLang="en-US" sz="3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697" y="1533832"/>
            <a:ext cx="547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Frequency -  Inverse Document Frequency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9" t="32440" r="17933" b="10791"/>
          <a:stretch/>
        </p:blipFill>
        <p:spPr>
          <a:xfrm>
            <a:off x="486697" y="2457368"/>
            <a:ext cx="5238353" cy="34644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017976" y="2512894"/>
            <a:ext cx="5260699" cy="3297041"/>
            <a:chOff x="6017976" y="2512894"/>
            <a:chExt cx="5260699" cy="3297041"/>
          </a:xfrm>
        </p:grpSpPr>
        <p:sp>
          <p:nvSpPr>
            <p:cNvPr id="10" name="TextBox 9"/>
            <p:cNvSpPr txBox="1"/>
            <p:nvPr/>
          </p:nvSpPr>
          <p:spPr>
            <a:xfrm>
              <a:off x="6017977" y="2512894"/>
              <a:ext cx="15895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/>
                <a:t>df</a:t>
              </a:r>
              <a:r>
                <a:rPr lang="zh-CN" altLang="en-US" dirty="0"/>
                <a:t> </a:t>
              </a:r>
              <a:r>
                <a:rPr lang="en-US" altLang="zh-CN" dirty="0"/>
                <a:t>(high)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7976" y="4784825"/>
              <a:ext cx="15895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     </a:t>
              </a:r>
              <a:r>
                <a:rPr lang="en-US" altLang="zh-CN" dirty="0" err="1"/>
                <a:t>df</a:t>
              </a:r>
              <a:r>
                <a:rPr lang="zh-CN" altLang="en-US" dirty="0"/>
                <a:t> </a:t>
              </a:r>
              <a:r>
                <a:rPr lang="en-US" altLang="zh-CN" dirty="0"/>
                <a:t>(low)</a:t>
              </a:r>
              <a:r>
                <a:rPr lang="zh-CN" altLang="en-US" dirty="0"/>
                <a:t>   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10596" y="5440603"/>
              <a:ext cx="15895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     </a:t>
              </a:r>
              <a:r>
                <a:rPr lang="en-US" altLang="zh-CN" dirty="0"/>
                <a:t>W</a:t>
              </a:r>
              <a:r>
                <a:rPr lang="zh-CN" altLang="en-US" dirty="0"/>
                <a:t> </a:t>
              </a:r>
              <a:r>
                <a:rPr lang="en-US" altLang="zh-CN" dirty="0"/>
                <a:t>(low)</a:t>
              </a:r>
              <a:r>
                <a:rPr lang="zh-CN" altLang="en-US" dirty="0"/>
                <a:t>   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65994" y="5440603"/>
              <a:ext cx="15895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     </a:t>
              </a:r>
              <a:r>
                <a:rPr lang="en-US" altLang="zh-CN" dirty="0"/>
                <a:t>W</a:t>
              </a:r>
              <a:r>
                <a:rPr lang="zh-CN" altLang="en-US" dirty="0"/>
                <a:t> </a:t>
              </a:r>
              <a:r>
                <a:rPr lang="en-US" altLang="zh-CN" dirty="0"/>
                <a:t>(high)</a:t>
              </a:r>
              <a:r>
                <a:rPr lang="zh-CN" altLang="en-US" dirty="0"/>
                <a:t>   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7681664" y="2587036"/>
              <a:ext cx="0" cy="26412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821827" y="5290084"/>
              <a:ext cx="30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821827" y="2697560"/>
              <a:ext cx="15895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Stop</a:t>
              </a:r>
              <a:r>
                <a:rPr lang="zh-CN" altLang="en-US" dirty="0"/>
                <a:t> </a:t>
              </a:r>
              <a:r>
                <a:rPr lang="en-US" altLang="zh-CN" dirty="0"/>
                <a:t>words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06585" y="3613801"/>
              <a:ext cx="19653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Frequent</a:t>
              </a:r>
              <a:r>
                <a:rPr lang="zh-CN" altLang="en-US" dirty="0"/>
                <a:t> </a:t>
              </a:r>
              <a:r>
                <a:rPr lang="en-US" altLang="zh-CN" dirty="0"/>
                <a:t>words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13358" y="4600159"/>
              <a:ext cx="19653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Rare</a:t>
              </a:r>
              <a:r>
                <a:rPr lang="zh-CN" altLang="en-US" dirty="0"/>
                <a:t> </a:t>
              </a:r>
              <a:r>
                <a:rPr lang="en-US" altLang="zh-CN" dirty="0"/>
                <a:t>words</a:t>
              </a:r>
              <a:endParaRPr lang="en-US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9" t="32440" r="17933" b="10791"/>
          <a:stretch/>
        </p:blipFill>
        <p:spPr>
          <a:xfrm>
            <a:off x="496697" y="2345442"/>
            <a:ext cx="5238353" cy="34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8239820" cy="721395"/>
          </a:xfrm>
        </p:spPr>
        <p:txBody>
          <a:bodyPr/>
          <a:lstStyle/>
          <a:p>
            <a:r>
              <a:rPr kumimoji="1" lang="en-US" altLang="zh-CN" sz="3200" dirty="0" smtClean="0"/>
              <a:t>Hashing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/>
              <a:t>Vectorizer</a:t>
            </a:r>
            <a:r>
              <a:rPr kumimoji="1" lang="zh-CN" altLang="en-US" sz="3200" dirty="0"/>
              <a:t> </a:t>
            </a:r>
          </a:p>
        </p:txBody>
      </p:sp>
      <p:sp>
        <p:nvSpPr>
          <p:cNvPr id="7" name="矩形 12"/>
          <p:cNvSpPr/>
          <p:nvPr/>
        </p:nvSpPr>
        <p:spPr>
          <a:xfrm>
            <a:off x="605811" y="3194157"/>
            <a:ext cx="11251892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Hashing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Trick</a:t>
            </a:r>
          </a:p>
          <a:p>
            <a:pPr lvl="0"/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sz="2000" dirty="0"/>
              <a:t>space-efficient way of vectorizing features</a:t>
            </a:r>
            <a:r>
              <a:rPr lang="en-US" altLang="zh-CN" sz="2000" dirty="0"/>
              <a:t>.</a:t>
            </a:r>
          </a:p>
          <a:p>
            <a:pPr lvl="0"/>
            <a:r>
              <a:rPr lang="en-US" sz="2000" dirty="0"/>
              <a:t>It works by applying a hash function to the features and using their hash values as indices directly, rather than looking the indices up in an associative array.</a:t>
            </a:r>
          </a:p>
          <a:p>
            <a:pPr lvl="0"/>
            <a:endParaRPr lang="en-US" altLang="zh-CN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Avoid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Collision</a:t>
            </a:r>
          </a:p>
          <a:p>
            <a:pPr lvl="0"/>
            <a:r>
              <a:rPr lang="is-IS" sz="2000" dirty="0"/>
              <a:t>ξ</a:t>
            </a:r>
            <a:r>
              <a:rPr lang="en-US" altLang="zh-CN" sz="2000" dirty="0"/>
              <a:t>(feature)=</a:t>
            </a:r>
            <a:r>
              <a:rPr lang="is-IS" sz="2000" dirty="0"/>
              <a:t>±1</a:t>
            </a:r>
          </a:p>
          <a:p>
            <a:pPr lvl="0"/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16624" y="1324230"/>
            <a:ext cx="5469937" cy="1800494"/>
            <a:chOff x="605811" y="1191866"/>
            <a:chExt cx="5469937" cy="1800494"/>
          </a:xfrm>
        </p:grpSpPr>
        <p:sp>
          <p:nvSpPr>
            <p:cNvPr id="9" name="TextBox 8"/>
            <p:cNvSpPr txBox="1"/>
            <p:nvPr/>
          </p:nvSpPr>
          <p:spPr>
            <a:xfrm>
              <a:off x="605811" y="1561199"/>
              <a:ext cx="2556854" cy="1431161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/>
                <a:t>text1:</a:t>
              </a:r>
              <a:r>
                <a:rPr lang="zh-CN" altLang="en-US" dirty="0"/>
                <a:t> </a:t>
              </a:r>
              <a:r>
                <a:rPr lang="en-US" altLang="zh-CN" dirty="0"/>
                <a:t>[1,1,1,1,0,0,0,0]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/>
                <a:t>text2:</a:t>
              </a:r>
              <a:r>
                <a:rPr lang="zh-CN" altLang="en-US" dirty="0"/>
                <a:t> </a:t>
              </a:r>
              <a:r>
                <a:rPr lang="en-US" altLang="zh-CN" dirty="0"/>
                <a:t>[0,0,1,1,1,0,1,1] 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/>
                <a:t>text3:</a:t>
              </a:r>
              <a:r>
                <a:rPr lang="zh-CN" altLang="en-US" dirty="0"/>
                <a:t> </a:t>
              </a:r>
              <a:r>
                <a:rPr lang="en-US" altLang="zh-CN" dirty="0"/>
                <a:t>[1,1,1,1,0,1,0,0]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/>
                <a:t>text4:</a:t>
              </a:r>
              <a:r>
                <a:rPr lang="zh-CN" altLang="en-US" dirty="0"/>
                <a:t> </a:t>
              </a:r>
              <a:r>
                <a:rPr lang="en-US" altLang="zh-CN" dirty="0"/>
                <a:t>[0,0,1,1,1,0,1,1]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09942" y="1599669"/>
              <a:ext cx="365806" cy="13542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2400" dirty="0"/>
                <a:t>1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2400" dirty="0"/>
                <a:t>2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2400" dirty="0"/>
                <a:t>3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641935" y="1191866"/>
              <a:ext cx="1771639" cy="1800493"/>
              <a:chOff x="3641935" y="1191866"/>
              <a:chExt cx="1771639" cy="180049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085304" y="1561198"/>
                <a:ext cx="884902" cy="1431161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41935" y="1191866"/>
                <a:ext cx="1771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Hash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endParaRPr kumimoji="1" lang="en-US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3162665" y="1740310"/>
              <a:ext cx="2547277" cy="9881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62665" y="1786721"/>
              <a:ext cx="2547277" cy="1048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62665" y="1740309"/>
              <a:ext cx="2547277" cy="324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162665" y="2276778"/>
              <a:ext cx="2547277" cy="176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2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 smtClean="0"/>
              <a:t>Executive </a:t>
            </a:r>
            <a:r>
              <a:rPr kumimoji="1" lang="en-US" altLang="zh-CN" sz="3200" dirty="0" smtClean="0"/>
              <a:t>Summary</a:t>
            </a:r>
            <a:endParaRPr kumimoji="1" lang="zh-CN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6" y="1490013"/>
            <a:ext cx="7758112" cy="53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 smtClean="0"/>
              <a:t>Executive </a:t>
            </a:r>
            <a:r>
              <a:rPr kumimoji="1" lang="en-US" altLang="zh-CN" sz="3200" dirty="0" smtClean="0"/>
              <a:t>Summary</a:t>
            </a:r>
            <a:endParaRPr kumimoji="1" lang="zh-CN" altLang="en-US" sz="3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839610" y="2617943"/>
            <a:ext cx="1579278" cy="2415722"/>
            <a:chOff x="1030110" y="2617943"/>
            <a:chExt cx="1579278" cy="2415722"/>
          </a:xfrm>
        </p:grpSpPr>
        <p:sp>
          <p:nvSpPr>
            <p:cNvPr id="5" name="Can 4"/>
            <p:cNvSpPr/>
            <p:nvPr/>
          </p:nvSpPr>
          <p:spPr>
            <a:xfrm>
              <a:off x="1344840" y="2617943"/>
              <a:ext cx="965914" cy="1310337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30110" y="4572000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</a:rPr>
                <a:t>Raw</a:t>
              </a:r>
              <a:r>
                <a:rPr lang="zh-CN" altLang="en-US" sz="2400" dirty="0" smtClean="0">
                  <a:latin typeface="+mj-lt"/>
                </a:rPr>
                <a:t> </a:t>
              </a:r>
              <a:r>
                <a:rPr lang="en-US" altLang="zh-CN" sz="2400" dirty="0" smtClean="0">
                  <a:latin typeface="+mj-lt"/>
                </a:rPr>
                <a:t>Data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70238" y="2352362"/>
            <a:ext cx="2552521" cy="3498712"/>
            <a:chOff x="2985967" y="2352362"/>
            <a:chExt cx="2552521" cy="34987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967" y="2352362"/>
              <a:ext cx="2552521" cy="184149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076806" y="5389409"/>
              <a:ext cx="2254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</a:rPr>
                <a:t>Data</a:t>
              </a:r>
              <a:r>
                <a:rPr lang="zh-CN" altLang="en-US" sz="2400" dirty="0" smtClean="0">
                  <a:latin typeface="+mj-lt"/>
                </a:rPr>
                <a:t> </a:t>
              </a:r>
              <a:r>
                <a:rPr lang="en-US" altLang="zh-CN" sz="2400" dirty="0" smtClean="0">
                  <a:latin typeface="+mj-lt"/>
                </a:rPr>
                <a:t>Cleaning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49086" y="2396857"/>
            <a:ext cx="2436886" cy="2636808"/>
            <a:chOff x="5949086" y="2396857"/>
            <a:chExt cx="2436886" cy="26368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141" y="2396857"/>
              <a:ext cx="2232776" cy="179700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949086" y="4572000"/>
              <a:ext cx="2436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</a:rPr>
                <a:t>Building</a:t>
              </a:r>
              <a:r>
                <a:rPr lang="zh-CN" altLang="en-US" sz="2400" dirty="0" smtClean="0">
                  <a:latin typeface="+mj-lt"/>
                </a:rPr>
                <a:t> </a:t>
              </a:r>
              <a:r>
                <a:rPr lang="en-US" altLang="zh-CN" sz="2400" dirty="0" smtClean="0">
                  <a:latin typeface="+mj-lt"/>
                </a:rPr>
                <a:t>Model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70946" y="2213640"/>
            <a:ext cx="2099603" cy="3637434"/>
            <a:chOff x="8796570" y="2213640"/>
            <a:chExt cx="2099603" cy="36374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6570" y="2213640"/>
              <a:ext cx="2099603" cy="209960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9160125" y="5389409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</a:rPr>
                <a:t>Insights</a:t>
              </a:r>
              <a:endParaRPr lang="en-US" sz="2400" dirty="0">
                <a:latin typeface="+mj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2235836" y="3295357"/>
            <a:ext cx="10800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941338" y="3263440"/>
            <a:ext cx="10800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385972" y="3295356"/>
            <a:ext cx="10800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4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640703" y="1054547"/>
            <a:ext cx="2910592" cy="2373032"/>
          </a:xfrm>
        </p:spPr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-348383" y="5466048"/>
            <a:ext cx="12888764" cy="825190"/>
          </a:xfrm>
        </p:spPr>
        <p:txBody>
          <a:bodyPr/>
          <a:lstStyle/>
          <a:p>
            <a:r>
              <a:rPr kumimoji="1" lang="en-US" altLang="zh-CN" sz="5400" dirty="0">
                <a:solidFill>
                  <a:schemeClr val="bg1"/>
                </a:solidFill>
              </a:rPr>
              <a:t>Data</a:t>
            </a:r>
            <a:r>
              <a:rPr kumimoji="1" lang="zh-CN" altLang="en-US" sz="5400" dirty="0">
                <a:solidFill>
                  <a:schemeClr val="bg1"/>
                </a:solidFill>
              </a:rPr>
              <a:t> </a:t>
            </a:r>
            <a:r>
              <a:rPr kumimoji="1" lang="en-US" altLang="zh-CN" sz="5400" dirty="0">
                <a:solidFill>
                  <a:schemeClr val="bg1"/>
                </a:solidFill>
              </a:rPr>
              <a:t>Description</a:t>
            </a:r>
            <a:r>
              <a:rPr kumimoji="1" lang="zh-CN" altLang="en-US" sz="5400" dirty="0">
                <a:solidFill>
                  <a:schemeClr val="bg1"/>
                </a:solidFill>
              </a:rPr>
              <a:t> </a:t>
            </a:r>
            <a:r>
              <a:rPr kumimoji="1" lang="en-US" altLang="zh-CN" sz="5400" dirty="0">
                <a:solidFill>
                  <a:schemeClr val="bg1"/>
                </a:solidFill>
              </a:rPr>
              <a:t>&amp;</a:t>
            </a:r>
            <a:r>
              <a:rPr kumimoji="1" lang="zh-CN" altLang="en-US" sz="5400" dirty="0">
                <a:solidFill>
                  <a:schemeClr val="bg1"/>
                </a:solidFill>
              </a:rPr>
              <a:t> </a:t>
            </a:r>
            <a:r>
              <a:rPr kumimoji="1" lang="en-US" altLang="zh-CN" sz="5400" dirty="0">
                <a:solidFill>
                  <a:schemeClr val="bg1"/>
                </a:solidFill>
              </a:rPr>
              <a:t>Manipulation</a:t>
            </a:r>
            <a:endParaRPr kumimoji="1"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2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7213628" cy="721395"/>
          </a:xfrm>
        </p:spPr>
        <p:txBody>
          <a:bodyPr/>
          <a:lstStyle/>
          <a:p>
            <a:r>
              <a:rPr lang="en-US" sz="3200" dirty="0" smtClean="0"/>
              <a:t>Data </a:t>
            </a:r>
            <a:r>
              <a:rPr lang="en-US" sz="3200" dirty="0"/>
              <a:t>Description &amp; Manipulation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87171"/>
              </p:ext>
            </p:extLst>
          </p:nvPr>
        </p:nvGraphicFramePr>
        <p:xfrm>
          <a:off x="772511" y="1444609"/>
          <a:ext cx="10515600" cy="2033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6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1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792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Variables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</a:t>
                      </a:r>
                      <a:r>
                        <a:rPr lang="en-US" sz="2000" dirty="0" smtClean="0"/>
                        <a:t>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 of </a:t>
                      </a:r>
                      <a:r>
                        <a:rPr lang="en-US" altLang="zh-CN" sz="2000" dirty="0" smtClean="0"/>
                        <a:t>U</a:t>
                      </a:r>
                      <a:r>
                        <a:rPr lang="en-US" sz="2000" dirty="0" smtClean="0"/>
                        <a:t>nique </a:t>
                      </a:r>
                      <a:r>
                        <a:rPr lang="en-US" altLang="zh-CN" sz="2000" dirty="0" smtClean="0"/>
                        <a:t>Va</a:t>
                      </a:r>
                      <a:r>
                        <a:rPr lang="en-US" sz="2000" dirty="0" smtClean="0"/>
                        <a:t>lues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Function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12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</a:t>
                      </a:r>
                      <a:r>
                        <a:rPr lang="en-US" sz="2000" dirty="0" smtClean="0"/>
                        <a:t>ext(unique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459,090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1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Category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 </a:t>
                      </a:r>
                      <a:r>
                        <a:rPr lang="en-US" sz="20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772511" y="3680696"/>
            <a:ext cx="10346204" cy="2476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 Summary</a:t>
            </a:r>
          </a:p>
          <a:p>
            <a:pPr lvl="1"/>
            <a:r>
              <a:rPr lang="en-US" sz="2000" dirty="0"/>
              <a:t>Training: </a:t>
            </a:r>
            <a:r>
              <a:rPr lang="en-US" sz="2000" dirty="0" smtClean="0"/>
              <a:t>459,090 (</a:t>
            </a:r>
            <a:r>
              <a:rPr lang="en-US" sz="2000" dirty="0"/>
              <a:t>80%)</a:t>
            </a:r>
          </a:p>
          <a:p>
            <a:pPr lvl="1"/>
            <a:r>
              <a:rPr lang="en-US" sz="2000" dirty="0"/>
              <a:t>Testing: </a:t>
            </a:r>
            <a:r>
              <a:rPr lang="en-US" sz="2000" dirty="0" smtClean="0"/>
              <a:t>114,773 (</a:t>
            </a:r>
            <a:r>
              <a:rPr lang="en-US" sz="2000" dirty="0"/>
              <a:t>20</a:t>
            </a:r>
            <a:r>
              <a:rPr lang="en-US" sz="2000" dirty="0" smtClean="0"/>
              <a:t>%)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Data cleaning</a:t>
            </a:r>
          </a:p>
          <a:p>
            <a:pPr lvl="1"/>
            <a:r>
              <a:rPr lang="en-US" sz="2000" dirty="0"/>
              <a:t>Remove </a:t>
            </a:r>
            <a:r>
              <a:rPr lang="en-US" sz="2000" dirty="0" smtClean="0"/>
              <a:t>sto</a:t>
            </a:r>
            <a:r>
              <a:rPr lang="en-US" sz="2000" dirty="0" smtClean="0"/>
              <a:t>p words, </a:t>
            </a:r>
            <a:r>
              <a:rPr lang="en-US" sz="2000" dirty="0" smtClean="0"/>
              <a:t>punctuations </a:t>
            </a:r>
            <a:r>
              <a:rPr lang="en-US" sz="2000" dirty="0"/>
              <a:t>and special </a:t>
            </a:r>
            <a:r>
              <a:rPr lang="en-US" sz="2000" dirty="0" smtClean="0"/>
              <a:t>characters (e.g</a:t>
            </a:r>
            <a:r>
              <a:rPr lang="en-US" sz="2000" dirty="0"/>
              <a:t>. </a:t>
            </a:r>
            <a:r>
              <a:rPr lang="en-US" sz="2000" dirty="0" smtClean="0"/>
              <a:t>*)</a:t>
            </a:r>
          </a:p>
          <a:p>
            <a:pPr lvl="1"/>
            <a:r>
              <a:rPr lang="en-US" sz="2000" dirty="0" smtClean="0"/>
              <a:t>Stemming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640703" y="1054547"/>
            <a:ext cx="2910592" cy="2373032"/>
          </a:xfrm>
        </p:spPr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1412044" y="5453603"/>
            <a:ext cx="9367909" cy="825190"/>
          </a:xfrm>
        </p:spPr>
        <p:txBody>
          <a:bodyPr/>
          <a:lstStyle/>
          <a:p>
            <a:r>
              <a:rPr kumimoji="1" lang="en-US" altLang="zh-CN" sz="6600" dirty="0">
                <a:solidFill>
                  <a:schemeClr val="bg1"/>
                </a:solidFill>
              </a:rPr>
              <a:t>Feature</a:t>
            </a:r>
            <a:r>
              <a:rPr kumimoji="1" lang="zh-CN" altLang="en-US" sz="6600" dirty="0">
                <a:solidFill>
                  <a:schemeClr val="bg1"/>
                </a:solidFill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</a:rPr>
              <a:t>Engineering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6854366" cy="721395"/>
          </a:xfrm>
        </p:spPr>
        <p:txBody>
          <a:bodyPr/>
          <a:lstStyle/>
          <a:p>
            <a:r>
              <a:rPr kumimoji="1" lang="en-US" altLang="zh-CN" sz="3200" dirty="0" smtClean="0"/>
              <a:t>Bag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/>
              <a:t>of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Words</a:t>
            </a:r>
            <a:r>
              <a:rPr kumimoji="1" lang="zh-CN" altLang="en-US" sz="3200" dirty="0"/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351330" y="2583249"/>
            <a:ext cx="4458849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“I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like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Business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Analytics”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B37F63-C338-4DFE-B204-26902B8CE7A2}"/>
              </a:ext>
            </a:extLst>
          </p:cNvPr>
          <p:cNvGrpSpPr/>
          <p:nvPr/>
        </p:nvGrpSpPr>
        <p:grpSpPr>
          <a:xfrm>
            <a:off x="7570395" y="2087558"/>
            <a:ext cx="3855354" cy="3210096"/>
            <a:chOff x="-3797" y="3413181"/>
            <a:chExt cx="3855354" cy="3210096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28"/>
            <a:stretch/>
          </p:blipFill>
          <p:spPr>
            <a:xfrm>
              <a:off x="-3797" y="3413181"/>
              <a:ext cx="3855354" cy="3210096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858975" y="4768587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I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1039" y="5503146"/>
              <a:ext cx="684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like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6271" y="4999419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Business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30271" y="5584193"/>
              <a:ext cx="1499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Analytics</a:t>
              </a:r>
            </a:p>
          </p:txBody>
        </p:sp>
      </p:grpSp>
      <p:sp>
        <p:nvSpPr>
          <p:cNvPr id="63" name="矩形 12"/>
          <p:cNvSpPr/>
          <p:nvPr/>
        </p:nvSpPr>
        <p:spPr>
          <a:xfrm>
            <a:off x="511512" y="3614615"/>
            <a:ext cx="7110221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>“I</a:t>
            </a:r>
            <a:r>
              <a:rPr lang="zh-CN" altLang="en-US" sz="2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>like</a:t>
            </a:r>
            <a:r>
              <a:rPr lang="zh-CN" altLang="en-US" sz="2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>Business</a:t>
            </a:r>
            <a:r>
              <a:rPr lang="zh-CN" altLang="en-US" sz="2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>Analytics.</a:t>
            </a:r>
            <a:r>
              <a:rPr lang="zh-CN" altLang="en-US" sz="2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>Business</a:t>
            </a:r>
            <a:r>
              <a:rPr lang="zh-CN" altLang="en-US" sz="2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>Analytics</a:t>
            </a:r>
            <a:r>
              <a:rPr lang="zh-CN" altLang="en-US" sz="2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>I like. </a:t>
            </a:r>
            <a:b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>Business</a:t>
            </a:r>
            <a:r>
              <a:rPr lang="zh-CN" altLang="en-US" sz="2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>Analytics. Business</a:t>
            </a:r>
            <a:r>
              <a:rPr lang="zh-CN" altLang="en-US" sz="2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>Analytics.</a:t>
            </a:r>
            <a:r>
              <a:rPr lang="zh-CN" altLang="en-US" sz="2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zh-CN" altLang="en-US" sz="2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accent3">
                    <a:lumMod val="75000"/>
                  </a:schemeClr>
                </a:solidFill>
              </a:rPr>
              <a:t>like.”</a:t>
            </a:r>
          </a:p>
        </p:txBody>
      </p:sp>
    </p:spTree>
    <p:extLst>
      <p:ext uri="{BB962C8B-B14F-4D97-AF65-F5344CB8AC3E}">
        <p14:creationId xmlns:p14="http://schemas.microsoft.com/office/powerpoint/2010/main" val="43592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174" y="1725560"/>
            <a:ext cx="7441396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/>
              <a:t>Sentence 1: "I</a:t>
            </a:r>
            <a:r>
              <a:rPr lang="zh-CN" altLang="en-US" sz="2400" dirty="0"/>
              <a:t> </a:t>
            </a:r>
            <a:r>
              <a:rPr lang="en-US" altLang="zh-CN" sz="2400" dirty="0"/>
              <a:t>like</a:t>
            </a:r>
            <a:r>
              <a:rPr lang="zh-CN" altLang="en-US" sz="2400" dirty="0"/>
              <a:t> </a:t>
            </a:r>
            <a:r>
              <a:rPr lang="en-US" altLang="zh-CN" sz="2400" dirty="0"/>
              <a:t>Business</a:t>
            </a:r>
            <a:r>
              <a:rPr lang="zh-CN" altLang="en-US" sz="2400" dirty="0"/>
              <a:t> </a:t>
            </a:r>
            <a:r>
              <a:rPr lang="en-US" altLang="zh-CN" sz="2400" dirty="0"/>
              <a:t>Analytics”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Sentence 2: "Business</a:t>
            </a:r>
            <a:r>
              <a:rPr lang="zh-CN" altLang="en-US" sz="2400" dirty="0"/>
              <a:t> </a:t>
            </a:r>
            <a:r>
              <a:rPr lang="en-US" altLang="zh-CN" sz="2400" dirty="0"/>
              <a:t>Analytics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good</a:t>
            </a:r>
            <a:r>
              <a:rPr lang="zh-CN" altLang="en-US" sz="2400" dirty="0"/>
              <a:t> </a:t>
            </a:r>
            <a:r>
              <a:rPr lang="en-US" altLang="zh-CN" sz="2400" dirty="0"/>
              <a:t>major"</a:t>
            </a:r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B1712C-F8D0-49B6-B3EE-23FD09423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22867"/>
              </p:ext>
            </p:extLst>
          </p:nvPr>
        </p:nvGraphicFramePr>
        <p:xfrm>
          <a:off x="886985" y="3291049"/>
          <a:ext cx="1016232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19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Analytics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major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Sentence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Sentence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41277"/>
                  </a:ext>
                </a:extLst>
              </a:tr>
            </a:tbl>
          </a:graphicData>
        </a:graphic>
      </p:graphicFrame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77347FAA-A464-4F8B-BB30-E9411E6B6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6854366" cy="721395"/>
          </a:xfrm>
        </p:spPr>
        <p:txBody>
          <a:bodyPr/>
          <a:lstStyle/>
          <a:p>
            <a:r>
              <a:rPr kumimoji="1" lang="en-US" altLang="zh-CN" sz="3200" dirty="0" smtClean="0"/>
              <a:t>Term Frequency</a:t>
            </a:r>
            <a:endParaRPr kumimoji="1" lang="zh-CN" alt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C15CF-DD55-4AD3-9387-4DD7928FD725}"/>
              </a:ext>
            </a:extLst>
          </p:cNvPr>
          <p:cNvSpPr/>
          <p:nvPr/>
        </p:nvSpPr>
        <p:spPr>
          <a:xfrm>
            <a:off x="421578" y="3657600"/>
            <a:ext cx="10895611" cy="837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E8E4A9-45F3-449B-A75E-A112B566F610}"/>
              </a:ext>
            </a:extLst>
          </p:cNvPr>
          <p:cNvSpPr/>
          <p:nvPr/>
        </p:nvSpPr>
        <p:spPr>
          <a:xfrm>
            <a:off x="153703" y="2960828"/>
            <a:ext cx="10895611" cy="837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70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445</Words>
  <Application>Microsoft Office PowerPoint</Application>
  <PresentationFormat>Widescreen</PresentationFormat>
  <Paragraphs>199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微软雅黑</vt:lpstr>
      <vt:lpstr>微软雅黑</vt:lpstr>
      <vt:lpstr>宋体</vt:lpstr>
      <vt:lpstr>Arial</vt:lpstr>
      <vt:lpstr>Calibri</vt:lpstr>
      <vt:lpstr>Century Gothic</vt:lpstr>
      <vt:lpstr>Segoe UI Light</vt:lpstr>
      <vt:lpstr>模板页面</vt:lpstr>
      <vt:lpstr>OfficePLUS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Nhan, Lan</cp:lastModifiedBy>
  <cp:revision>177</cp:revision>
  <dcterms:created xsi:type="dcterms:W3CDTF">2015-08-18T02:51:41Z</dcterms:created>
  <dcterms:modified xsi:type="dcterms:W3CDTF">2018-03-23T20:46:51Z</dcterms:modified>
  <cp:category/>
</cp:coreProperties>
</file>