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9" r:id="rId3"/>
    <p:sldId id="257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97"/>
    <p:restoredTop sz="94631"/>
  </p:normalViewPr>
  <p:slideViewPr>
    <p:cSldViewPr snapToGrid="0">
      <p:cViewPr varScale="1">
        <p:scale>
          <a:sx n="84" d="100"/>
          <a:sy n="84" d="100"/>
        </p:scale>
        <p:origin x="20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05F38-6747-4FDA-8903-8E603B0A59EE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52869-4544-4633-A552-A704EC221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8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E17AF36-25BA-4803-8361-D01A88B76E3C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36FF36E-F286-46C5-9411-4780C2526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49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AF36-25BA-4803-8361-D01A88B76E3C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F36E-F286-46C5-9411-4780C2526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34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AF36-25BA-4803-8361-D01A88B76E3C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F36E-F286-46C5-9411-4780C2526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636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AF36-25BA-4803-8361-D01A88B76E3C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F36E-F286-46C5-9411-4780C2526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696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AF36-25BA-4803-8361-D01A88B76E3C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F36E-F286-46C5-9411-4780C2526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059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AF36-25BA-4803-8361-D01A88B76E3C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F36E-F286-46C5-9411-4780C2526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355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AF36-25BA-4803-8361-D01A88B76E3C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F36E-F286-46C5-9411-4780C2526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691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E17AF36-25BA-4803-8361-D01A88B76E3C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F36E-F286-46C5-9411-4780C2526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906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E17AF36-25BA-4803-8361-D01A88B76E3C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F36E-F286-46C5-9411-4780C2526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11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AF36-25BA-4803-8361-D01A88B76E3C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F36E-F286-46C5-9411-4780C2526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38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AF36-25BA-4803-8361-D01A88B76E3C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F36E-F286-46C5-9411-4780C2526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25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AF36-25BA-4803-8361-D01A88B76E3C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F36E-F286-46C5-9411-4780C2526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32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AF36-25BA-4803-8361-D01A88B76E3C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F36E-F286-46C5-9411-4780C2526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241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AF36-25BA-4803-8361-D01A88B76E3C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F36E-F286-46C5-9411-4780C2526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64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AF36-25BA-4803-8361-D01A88B76E3C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F36E-F286-46C5-9411-4780C2526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27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AF36-25BA-4803-8361-D01A88B76E3C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F36E-F286-46C5-9411-4780C2526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82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AF36-25BA-4803-8361-D01A88B76E3C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F36E-F286-46C5-9411-4780C2526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29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E17AF36-25BA-4803-8361-D01A88B76E3C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36FF36E-F286-46C5-9411-4780C2526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33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rnopencv.com/eigenface-using-opencv-c-pyth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i.eng.cam.ac.uk/~cipolla/publications/contributionToEditedBook/2008-SFM-chapters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ive.ece.utexas.edu/publications/2011/am_asilomar_2011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nu11.magtech.com.cn/jwk_yddxxb/CN/abstract/abstract3190.shtml" TargetMode="External"/><Relationship Id="rId4" Type="http://schemas.openxmlformats.org/officeDocument/2006/relationships/hyperlink" Target="http://www.kev-smith.com/papers/SLIC_Superpixels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irisa.fr/vista/Papers/2004_ip_criminisi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irisa.fr/vista/Papers/2003_siggraph_perez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earnopencv.com/head-pose-estimation-using-opencv-and-dlib/" TargetMode="External"/><Relationship Id="rId4" Type="http://schemas.openxmlformats.org/officeDocument/2006/relationships/hyperlink" Target="http://manu11.magtech.com.cn/jwk_yddxxb/CN/abstract/abstract3190.s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9F696-A346-484D-8FF1-9A23B2F6D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2015</a:t>
            </a:r>
            <a:r>
              <a:rPr lang="zh-CN" altLang="en-US" dirty="0"/>
              <a:t>级本科毕设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458F24-9A9D-4A8C-8209-EE704B4857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154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A7B46-E1C2-4002-800A-769342516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基于人脸识别的照片自动整理</a:t>
            </a:r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4B28CE-DF24-4482-A368-D6F0C7EEE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很多手机相册附带根据人物整理相片的功能</a:t>
            </a:r>
            <a:endParaRPr lang="en-US" altLang="zh-CN" dirty="0"/>
          </a:p>
          <a:p>
            <a:r>
              <a:rPr lang="zh-CN" altLang="en-US" dirty="0"/>
              <a:t>算法：</a:t>
            </a:r>
            <a:endParaRPr lang="en-US" altLang="zh-CN" dirty="0"/>
          </a:p>
          <a:p>
            <a:pPr lvl="1"/>
            <a:r>
              <a:rPr lang="zh-CN" altLang="en-US" dirty="0"/>
              <a:t>读取手机上所有相片，检测并提取出人脸</a:t>
            </a:r>
            <a:endParaRPr lang="en-US" altLang="zh-CN" dirty="0"/>
          </a:p>
          <a:p>
            <a:pPr lvl="1"/>
            <a:r>
              <a:rPr lang="zh-CN" altLang="en-US" dirty="0"/>
              <a:t>计算特征脸</a:t>
            </a:r>
            <a:r>
              <a:rPr lang="en-US" altLang="zh-CN" dirty="0"/>
              <a:t>[1]</a:t>
            </a:r>
          </a:p>
          <a:p>
            <a:pPr lvl="1"/>
            <a:r>
              <a:rPr lang="zh-CN" altLang="en-US" dirty="0"/>
              <a:t>将每张人脸投射到特征脸空间，进行聚类</a:t>
            </a:r>
            <a:endParaRPr lang="en-US" altLang="zh-CN" dirty="0"/>
          </a:p>
          <a:p>
            <a:pPr lvl="1"/>
            <a:r>
              <a:rPr lang="zh-CN" altLang="en-US" dirty="0"/>
              <a:t>提示用户给每组相同的人脸命名，并可以修改错误分组</a:t>
            </a:r>
            <a:endParaRPr lang="en-US" altLang="zh-CN" dirty="0"/>
          </a:p>
          <a:p>
            <a:pPr lvl="1"/>
            <a:r>
              <a:rPr lang="zh-CN" altLang="en-US" dirty="0"/>
              <a:t>当有新的照片来时，根据特征脸完成人脸识别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247CB0-9DA2-4F63-8219-2B84E1C297F8}"/>
              </a:ext>
            </a:extLst>
          </p:cNvPr>
          <p:cNvSpPr txBox="1"/>
          <p:nvPr/>
        </p:nvSpPr>
        <p:spPr>
          <a:xfrm>
            <a:off x="0" y="6550223"/>
            <a:ext cx="8014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zh-CN" altLang="en-US" sz="1400" dirty="0">
                <a:hlinkClick r:id="rId2"/>
              </a:rPr>
              <a:t>https://www.learnopencv.com/eigenface-using-opencv-c-python/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873568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D954B-8FBF-4D99-A37F-A06B9AB2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基于特征点的</a:t>
            </a:r>
            <a:r>
              <a:rPr lang="en-US" altLang="zh-CN" dirty="0"/>
              <a:t>SLAM</a:t>
            </a:r>
            <a:r>
              <a:rPr lang="zh-CN" altLang="en-US" dirty="0"/>
              <a:t>系统实现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5809C1-D603-4208-8F4D-9BE9C96CF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204851" cy="3416300"/>
          </a:xfrm>
        </p:spPr>
        <p:txBody>
          <a:bodyPr/>
          <a:lstStyle/>
          <a:p>
            <a:r>
              <a:rPr lang="en-US" altLang="zh-CN" dirty="0"/>
              <a:t>SLAM</a:t>
            </a:r>
            <a:r>
              <a:rPr lang="zh-CN" altLang="en-US" dirty="0"/>
              <a:t>（</a:t>
            </a:r>
            <a:r>
              <a:rPr lang="en-US" altLang="zh-CN" dirty="0"/>
              <a:t>Simultaneous localization and mapping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根据传感器数据（摄像头，</a:t>
            </a:r>
            <a:r>
              <a:rPr lang="en-US" altLang="zh-CN" dirty="0"/>
              <a:t>IMU</a:t>
            </a:r>
            <a:r>
              <a:rPr lang="zh-CN" altLang="en-US" dirty="0"/>
              <a:t>等）确定当前的位置，并绘制地图</a:t>
            </a:r>
            <a:endParaRPr lang="en-US" altLang="zh-CN" dirty="0"/>
          </a:p>
          <a:p>
            <a:r>
              <a:rPr lang="zh-CN" altLang="en-US" dirty="0"/>
              <a:t>算法：</a:t>
            </a:r>
            <a:endParaRPr lang="en-US" altLang="zh-CN" dirty="0"/>
          </a:p>
          <a:p>
            <a:pPr lvl="1"/>
            <a:r>
              <a:rPr lang="zh-CN" altLang="en-US" dirty="0"/>
              <a:t>获取每一帧的图像</a:t>
            </a:r>
            <a:endParaRPr lang="en-US" altLang="zh-CN" dirty="0"/>
          </a:p>
          <a:p>
            <a:pPr lvl="1"/>
            <a:r>
              <a:rPr lang="zh-CN" altLang="en-US" dirty="0"/>
              <a:t>通过特征提取找出两帧间重复的物体</a:t>
            </a:r>
            <a:endParaRPr lang="en-US" altLang="zh-CN" dirty="0"/>
          </a:p>
          <a:p>
            <a:pPr lvl="1"/>
            <a:r>
              <a:rPr lang="zh-CN" altLang="en-US" dirty="0"/>
              <a:t>通过特征点的位置确定摄像头的相对位姿</a:t>
            </a:r>
            <a:r>
              <a:rPr lang="en-US" altLang="zh-CN" dirty="0"/>
              <a:t>[1]</a:t>
            </a:r>
          </a:p>
        </p:txBody>
      </p:sp>
      <p:pic>
        <p:nvPicPr>
          <p:cNvPr id="5122" name="Picture 2" descr="Image result for Simultaneous localization and mapping">
            <a:extLst>
              <a:ext uri="{FF2B5EF4-FFF2-40B4-BE49-F238E27FC236}">
                <a16:creationId xmlns:a16="http://schemas.microsoft.com/office/drawing/2014/main" id="{85AA5F32-C651-4D8C-A9FD-A5533DED8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477" y="2274851"/>
            <a:ext cx="4534796" cy="421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A674D01-6627-4A6C-8516-0FB951E74F1B}"/>
              </a:ext>
            </a:extLst>
          </p:cNvPr>
          <p:cNvSpPr txBox="1"/>
          <p:nvPr/>
        </p:nvSpPr>
        <p:spPr>
          <a:xfrm>
            <a:off x="-1" y="6550223"/>
            <a:ext cx="9300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zh-CN" altLang="en-US" sz="1400" dirty="0">
                <a:hlinkClick r:id="rId3"/>
              </a:rPr>
              <a:t>http://mi.eng.cam.ac.uk/~cipolla/publications/contributionToEditedBook/2008-SFM-chapters.pdf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171654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45513-856E-48A5-B96B-1CEEF266B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ARCore</a:t>
            </a:r>
            <a:r>
              <a:rPr lang="zh-CN" altLang="en-US" dirty="0"/>
              <a:t>的探索类增强现实游戏开发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0890F-3F98-4368-85C1-B52FE952F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ARCore</a:t>
            </a:r>
            <a:r>
              <a:rPr lang="zh-CN" altLang="en-US" dirty="0"/>
              <a:t>是谷歌针对安卓系统推出的增强现实开发包</a:t>
            </a:r>
            <a:endParaRPr lang="en-US" altLang="zh-CN" dirty="0"/>
          </a:p>
          <a:p>
            <a:r>
              <a:rPr lang="zh-CN" altLang="en-US" dirty="0"/>
              <a:t>完成一个校园内探索类游戏，根据剧本在校园内找几个点，拿着手机对着特定的位置扫描会出现一些线索，指向下一个地点。</a:t>
            </a:r>
            <a:endParaRPr lang="en-US" altLang="zh-CN" dirty="0"/>
          </a:p>
          <a:p>
            <a:r>
              <a:rPr lang="zh-CN" altLang="en-US" dirty="0"/>
              <a:t>需要完成剧本的编写</a:t>
            </a:r>
            <a:endParaRPr lang="en-US" altLang="zh-CN" dirty="0"/>
          </a:p>
          <a:p>
            <a:r>
              <a:rPr lang="zh-CN" altLang="en-US" dirty="0"/>
              <a:t>需要完成一些二维</a:t>
            </a:r>
            <a:r>
              <a:rPr lang="en-US" altLang="zh-CN" dirty="0"/>
              <a:t>/</a:t>
            </a:r>
            <a:r>
              <a:rPr lang="zh-CN" altLang="en-US" dirty="0"/>
              <a:t>三维的建模</a:t>
            </a:r>
            <a:r>
              <a:rPr lang="en-US" altLang="zh-CN" dirty="0"/>
              <a:t>/</a:t>
            </a:r>
            <a:r>
              <a:rPr lang="zh-CN" altLang="en-US" dirty="0"/>
              <a:t>动画</a:t>
            </a:r>
            <a:endParaRPr lang="en-US" altLang="zh-CN" dirty="0"/>
          </a:p>
          <a:p>
            <a:r>
              <a:rPr lang="zh-CN" altLang="en-US" dirty="0"/>
              <a:t>需要基于</a:t>
            </a:r>
            <a:r>
              <a:rPr lang="en-US" altLang="zh-CN" dirty="0" err="1"/>
              <a:t>ARCore</a:t>
            </a:r>
            <a:r>
              <a:rPr lang="zh-CN" altLang="en-US" dirty="0"/>
              <a:t>完成游戏的开发</a:t>
            </a:r>
          </a:p>
        </p:txBody>
      </p:sp>
    </p:spTree>
    <p:extLst>
      <p:ext uri="{BB962C8B-B14F-4D97-AF65-F5344CB8AC3E}">
        <p14:creationId xmlns:p14="http://schemas.microsoft.com/office/powerpoint/2010/main" val="101880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D07CB-821D-4023-9967-20C3F9CC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自动图像质量评估算法研究与实现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77482D-8EC4-4A06-ADD6-2108FD18C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图像质量的好坏一般都需要主观评价</a:t>
            </a:r>
            <a:endParaRPr lang="en-US" altLang="zh-CN" dirty="0"/>
          </a:p>
          <a:p>
            <a:r>
              <a:rPr lang="zh-CN" altLang="en-US" dirty="0"/>
              <a:t>这个毕设的目的是能设计算法，自动评价图像质量</a:t>
            </a:r>
            <a:r>
              <a:rPr lang="en-US" altLang="zh-CN" dirty="0"/>
              <a:t>[1]</a:t>
            </a:r>
          </a:p>
          <a:p>
            <a:r>
              <a:rPr lang="zh-CN" altLang="en-US" dirty="0"/>
              <a:t>基本原理：自然图像的亮度分布归一化后是近似高斯分布</a:t>
            </a:r>
            <a:endParaRPr lang="en-US" altLang="zh-CN" dirty="0"/>
          </a:p>
          <a:p>
            <a:r>
              <a:rPr lang="zh-CN" altLang="en-US" dirty="0"/>
              <a:t>利用上述原理可以计算图像的特征向量</a:t>
            </a:r>
            <a:endParaRPr lang="en-US" altLang="zh-CN" dirty="0"/>
          </a:p>
          <a:p>
            <a:r>
              <a:rPr lang="zh-CN" altLang="en-US" dirty="0"/>
              <a:t>利用机器学习的思想估计图像的质量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294B81-1D19-4E8D-8A6C-C4852A63CA90}"/>
              </a:ext>
            </a:extLst>
          </p:cNvPr>
          <p:cNvSpPr txBox="1"/>
          <p:nvPr/>
        </p:nvSpPr>
        <p:spPr>
          <a:xfrm>
            <a:off x="0" y="6550223"/>
            <a:ext cx="9300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zh-CN" altLang="en-US" sz="1400" dirty="0">
                <a:hlinkClick r:id="rId2"/>
              </a:rPr>
              <a:t>https://live.ece.utexas.edu/publications/2011/am_asilomar_2011.pdf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563395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6FAD5-FE38-49BF-8D0B-0F8C05C09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毕设工作安排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0C352-9167-4CA8-A324-3C4E8BD4B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89553" cy="341630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将代码上传至</a:t>
            </a:r>
            <a:r>
              <a:rPr lang="en-US" altLang="zh-CN" dirty="0" err="1"/>
              <a:t>github</a:t>
            </a:r>
            <a:r>
              <a:rPr lang="zh-CN" altLang="en-US" dirty="0"/>
              <a:t>，同时用</a:t>
            </a:r>
            <a:r>
              <a:rPr lang="en-US" altLang="zh-CN" dirty="0"/>
              <a:t>markdown</a:t>
            </a:r>
            <a:r>
              <a:rPr lang="zh-CN" altLang="en-US" dirty="0"/>
              <a:t>记录各种进度和问题</a:t>
            </a:r>
            <a:endParaRPr lang="en-US" altLang="zh-CN" dirty="0"/>
          </a:p>
          <a:p>
            <a:r>
              <a:rPr lang="zh-CN" altLang="en-US" dirty="0"/>
              <a:t>明光楼</a:t>
            </a:r>
            <a:r>
              <a:rPr lang="en-US" altLang="zh-CN" dirty="0"/>
              <a:t>208</a:t>
            </a:r>
            <a:r>
              <a:rPr lang="zh-CN" altLang="en-US" dirty="0"/>
              <a:t>有几个空着</a:t>
            </a:r>
            <a:r>
              <a:rPr lang="zh-CN" altLang="en-US"/>
              <a:t>的座位，</a:t>
            </a:r>
            <a:r>
              <a:rPr lang="zh-CN" altLang="en-US" dirty="0"/>
              <a:t>可以过来做</a:t>
            </a:r>
            <a:r>
              <a:rPr lang="zh-CN" altLang="en-US"/>
              <a:t>毕设，有问题随时交流</a:t>
            </a:r>
            <a:endParaRPr lang="en-US" altLang="zh-CN" dirty="0"/>
          </a:p>
          <a:p>
            <a:r>
              <a:rPr lang="zh-CN" altLang="en-US" dirty="0"/>
              <a:t>寒假之前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完成任务书和开题报告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完成基本的论文调研工作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跑通</a:t>
            </a:r>
            <a:r>
              <a:rPr lang="en-US" altLang="zh-CN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ARCore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的几个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Demo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，并自己实现一个简单的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；剧本大框架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基本完成英文文献的翻译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整理前期阅读的</a:t>
            </a:r>
            <a:r>
              <a:rPr lang="en-US" altLang="zh-CN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ARCore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或其他英文文档，并翻译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r>
              <a:rPr lang="zh-CN" altLang="en-US" dirty="0"/>
              <a:t>中期答辩前至少要完成</a:t>
            </a:r>
            <a:r>
              <a:rPr lang="en-US" altLang="zh-CN" dirty="0"/>
              <a:t>50%</a:t>
            </a:r>
            <a:r>
              <a:rPr lang="zh-CN" altLang="en-US" dirty="0"/>
              <a:t>的工作量</a:t>
            </a:r>
            <a:endParaRPr lang="en-US" altLang="zh-CN" dirty="0"/>
          </a:p>
          <a:p>
            <a:r>
              <a:rPr lang="zh-CN" altLang="en-US" dirty="0"/>
              <a:t>注意正式答辩前两周需要查重</a:t>
            </a:r>
            <a:endParaRPr lang="en-US" altLang="zh-CN" dirty="0"/>
          </a:p>
          <a:p>
            <a:r>
              <a:rPr lang="zh-CN" altLang="en-US" dirty="0"/>
              <a:t>根据以往的经验，写论文需要大约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一周</a:t>
            </a:r>
            <a:r>
              <a:rPr lang="zh-CN" altLang="en-US" dirty="0"/>
              <a:t>的时间</a:t>
            </a:r>
          </a:p>
        </p:txBody>
      </p:sp>
    </p:spTree>
    <p:extLst>
      <p:ext uri="{BB962C8B-B14F-4D97-AF65-F5344CB8AC3E}">
        <p14:creationId xmlns:p14="http://schemas.microsoft.com/office/powerpoint/2010/main" val="310417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70146-B6C0-4A44-BAE1-B9CAAFCE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0E2069-DE6F-444F-8E48-69D8A8CD2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250000"/>
              </a:lnSpc>
            </a:pPr>
            <a:r>
              <a:rPr lang="zh-CN" altLang="en-US" sz="2400" dirty="0"/>
              <a:t>重要时间节点</a:t>
            </a:r>
            <a:endParaRPr lang="en-US" altLang="zh-CN" sz="2400" dirty="0"/>
          </a:p>
          <a:p>
            <a:pPr>
              <a:lnSpc>
                <a:spcPct val="250000"/>
              </a:lnSpc>
            </a:pPr>
            <a:r>
              <a:rPr lang="zh-CN" altLang="en-US" sz="2400" dirty="0"/>
              <a:t>各毕设项目简介</a:t>
            </a:r>
            <a:endParaRPr lang="en-US" altLang="zh-CN" sz="2400" dirty="0"/>
          </a:p>
          <a:p>
            <a:pPr>
              <a:lnSpc>
                <a:spcPct val="250000"/>
              </a:lnSpc>
            </a:pPr>
            <a:r>
              <a:rPr lang="zh-CN" altLang="en-US" sz="2400" dirty="0"/>
              <a:t>毕设工作安排</a:t>
            </a:r>
          </a:p>
        </p:txBody>
      </p:sp>
    </p:spTree>
    <p:extLst>
      <p:ext uri="{BB962C8B-B14F-4D97-AF65-F5344CB8AC3E}">
        <p14:creationId xmlns:p14="http://schemas.microsoft.com/office/powerpoint/2010/main" val="325106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9C3CB-F41C-48BC-AE32-2CEE8E81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重要时间节点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A5488A-3255-46AC-9343-7CFC0B832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月中旬，提交开题报告和任务书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月初，中期答辩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月底，正式答辩</a:t>
            </a:r>
            <a:endParaRPr lang="en-US" altLang="zh-CN" dirty="0"/>
          </a:p>
          <a:p>
            <a:r>
              <a:rPr lang="zh-CN" altLang="en-US" dirty="0"/>
              <a:t>今年毕设会在正式答辩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两周前</a:t>
            </a:r>
            <a:r>
              <a:rPr lang="zh-CN" altLang="en-US" dirty="0"/>
              <a:t>在知网上进行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查重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/>
              <a:t>重复比例低于</a:t>
            </a:r>
            <a:r>
              <a:rPr lang="en-US" altLang="zh-CN" dirty="0"/>
              <a:t>25%</a:t>
            </a:r>
            <a:r>
              <a:rPr lang="zh-CN" altLang="en-US" dirty="0"/>
              <a:t>为合格，才能进入答辩环节</a:t>
            </a:r>
            <a:endParaRPr lang="en-US" altLang="zh-CN" dirty="0"/>
          </a:p>
          <a:p>
            <a:r>
              <a:rPr lang="zh-CN" altLang="en-US" dirty="0"/>
              <a:t>如果高于</a:t>
            </a:r>
            <a:r>
              <a:rPr lang="en-US" altLang="zh-CN" dirty="0"/>
              <a:t>25%</a:t>
            </a:r>
            <a:r>
              <a:rPr lang="zh-CN" altLang="en-US" dirty="0"/>
              <a:t>，需要进行修改，并二次查重</a:t>
            </a:r>
            <a:endParaRPr lang="en-US" altLang="zh-CN" dirty="0"/>
          </a:p>
          <a:p>
            <a:r>
              <a:rPr lang="zh-CN" altLang="en-US" dirty="0"/>
              <a:t>优秀毕业论文的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首次</a:t>
            </a:r>
            <a:r>
              <a:rPr lang="zh-CN" altLang="en-US" dirty="0"/>
              <a:t>查重结果必须不高于</a:t>
            </a:r>
            <a:r>
              <a:rPr lang="en-US" altLang="zh-CN" dirty="0"/>
              <a:t>10%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74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8C18D-5A18-4D0F-A5C8-CCAE9909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99389" cy="706964"/>
          </a:xfrm>
        </p:spPr>
        <p:txBody>
          <a:bodyPr/>
          <a:lstStyle/>
          <a:p>
            <a:r>
              <a:rPr lang="zh-CN" altLang="en-US" dirty="0"/>
              <a:t>基于超像素的图像分割算法在移动端的实现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16BD5-F267-46E2-B16C-0CA49DBE3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我的计划中，它和</a:t>
            </a:r>
            <a:r>
              <a:rPr lang="en-US" altLang="zh-CN" dirty="0"/>
              <a:t>《</a:t>
            </a:r>
            <a:r>
              <a:rPr lang="zh-CN" altLang="en-US" dirty="0"/>
              <a:t>面向移动端的物体移除和区域填充算法实现</a:t>
            </a:r>
            <a:r>
              <a:rPr lang="en-US" altLang="zh-CN" dirty="0"/>
              <a:t>》</a:t>
            </a:r>
            <a:r>
              <a:rPr lang="zh-CN" altLang="en-US" dirty="0"/>
              <a:t>、</a:t>
            </a:r>
            <a:r>
              <a:rPr lang="en-US" altLang="zh-CN" dirty="0"/>
              <a:t>《</a:t>
            </a:r>
            <a:r>
              <a:rPr lang="zh-CN" altLang="en-US" dirty="0"/>
              <a:t>图像融合手机</a:t>
            </a:r>
            <a:r>
              <a:rPr lang="en-US" altLang="zh-CN" dirty="0"/>
              <a:t>App</a:t>
            </a:r>
            <a:r>
              <a:rPr lang="zh-CN" altLang="en-US" dirty="0"/>
              <a:t>开发</a:t>
            </a:r>
            <a:r>
              <a:rPr lang="en-US" altLang="zh-CN" dirty="0"/>
              <a:t>》</a:t>
            </a:r>
            <a:r>
              <a:rPr lang="zh-CN" altLang="en-US" dirty="0"/>
              <a:t>为一个整体</a:t>
            </a:r>
            <a:endParaRPr lang="en-US" altLang="zh-CN" dirty="0"/>
          </a:p>
          <a:p>
            <a:r>
              <a:rPr lang="zh-CN" altLang="en-US" dirty="0"/>
              <a:t>它们三个组合起来可以实现的效果：</a:t>
            </a:r>
            <a:endParaRPr lang="en-US" altLang="zh-CN" dirty="0"/>
          </a:p>
          <a:p>
            <a:pPr lvl="1"/>
            <a:r>
              <a:rPr lang="zh-CN" altLang="en-US" dirty="0"/>
              <a:t>从图像</a:t>
            </a:r>
            <a:r>
              <a:rPr lang="en-US" altLang="zh-CN" dirty="0"/>
              <a:t>1</a:t>
            </a:r>
            <a:r>
              <a:rPr lang="zh-CN" altLang="en-US" dirty="0"/>
              <a:t>中自动抠出想要的部分</a:t>
            </a:r>
            <a:endParaRPr lang="en-US" altLang="zh-CN" dirty="0"/>
          </a:p>
          <a:p>
            <a:pPr lvl="1"/>
            <a:r>
              <a:rPr lang="zh-CN" altLang="en-US" dirty="0"/>
              <a:t>将图像</a:t>
            </a:r>
            <a:r>
              <a:rPr lang="en-US" altLang="zh-CN" dirty="0"/>
              <a:t>2</a:t>
            </a:r>
            <a:r>
              <a:rPr lang="zh-CN" altLang="en-US" dirty="0"/>
              <a:t>中的不想要的部分内容抹除</a:t>
            </a:r>
            <a:endParaRPr lang="en-US" altLang="zh-CN" dirty="0"/>
          </a:p>
          <a:p>
            <a:pPr lvl="1"/>
            <a:r>
              <a:rPr lang="zh-CN" altLang="en-US" dirty="0"/>
              <a:t>将图像</a:t>
            </a:r>
            <a:r>
              <a:rPr lang="en-US" altLang="zh-CN" dirty="0"/>
              <a:t>1</a:t>
            </a:r>
            <a:r>
              <a:rPr lang="zh-CN" altLang="en-US" dirty="0"/>
              <a:t>中抠出的部分和部分抹除后的图像</a:t>
            </a:r>
            <a:r>
              <a:rPr lang="en-US" altLang="zh-CN" dirty="0"/>
              <a:t>2</a:t>
            </a:r>
            <a:r>
              <a:rPr lang="zh-CN" altLang="en-US" dirty="0"/>
              <a:t>进行融合</a:t>
            </a:r>
          </a:p>
        </p:txBody>
      </p:sp>
    </p:spTree>
    <p:extLst>
      <p:ext uri="{BB962C8B-B14F-4D97-AF65-F5344CB8AC3E}">
        <p14:creationId xmlns:p14="http://schemas.microsoft.com/office/powerpoint/2010/main" val="94296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8C18D-5A18-4D0F-A5C8-CCAE9909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99389" cy="706964"/>
          </a:xfrm>
        </p:spPr>
        <p:txBody>
          <a:bodyPr/>
          <a:lstStyle/>
          <a:p>
            <a:r>
              <a:rPr lang="zh-CN" altLang="en-US" dirty="0"/>
              <a:t>基于超像素的图像分割算法在移动端的实现</a:t>
            </a:r>
          </a:p>
        </p:txBody>
      </p:sp>
      <p:pic>
        <p:nvPicPr>
          <p:cNvPr id="1026" name="Picture 2" descr="https://timgsa.baidu.com/timg?image&amp;quality=80&amp;size=b9999_10000&amp;sec=1545281031147&amp;di=8eced51d1534281c5c012edd760813d8&amp;imgtype=0&amp;src=http%3A%2F%2Fstatic.leiphone.com%2Fuploads%2Fnew%2Farticle%2F740_740%2F201705%2F5909894cc8e69.png">
            <a:extLst>
              <a:ext uri="{FF2B5EF4-FFF2-40B4-BE49-F238E27FC236}">
                <a16:creationId xmlns:a16="http://schemas.microsoft.com/office/drawing/2014/main" id="{92D2C69E-DDEF-4FEB-A2A9-E18A9255C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775" y="1680632"/>
            <a:ext cx="6372225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A7419E2-E46C-454C-8192-5F42E1788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554470" cy="3416300"/>
          </a:xfrm>
        </p:spPr>
        <p:txBody>
          <a:bodyPr/>
          <a:lstStyle/>
          <a:p>
            <a:r>
              <a:rPr lang="zh-CN" altLang="en-US" dirty="0"/>
              <a:t>在手机上实现图像分割算法</a:t>
            </a:r>
            <a:endParaRPr lang="en-US" altLang="zh-CN" dirty="0"/>
          </a:p>
          <a:p>
            <a:r>
              <a:rPr lang="zh-CN" altLang="en-US" dirty="0"/>
              <a:t>输入：</a:t>
            </a:r>
            <a:endParaRPr lang="en-US" altLang="zh-CN" dirty="0"/>
          </a:p>
          <a:p>
            <a:pPr lvl="1"/>
            <a:r>
              <a:rPr lang="zh-CN" altLang="en-US" dirty="0"/>
              <a:t>可以选择本地的一张图片</a:t>
            </a:r>
            <a:endParaRPr lang="en-US" altLang="zh-CN" dirty="0"/>
          </a:p>
          <a:p>
            <a:pPr lvl="1"/>
            <a:r>
              <a:rPr lang="zh-CN" altLang="en-US" dirty="0"/>
              <a:t>也可以通过关键字从网络获取图片</a:t>
            </a:r>
            <a:endParaRPr lang="en-US" altLang="zh-CN" dirty="0"/>
          </a:p>
          <a:p>
            <a:r>
              <a:rPr lang="zh-CN" altLang="en-US" dirty="0"/>
              <a:t>算法：</a:t>
            </a:r>
            <a:endParaRPr lang="en-US" altLang="zh-CN" dirty="0"/>
          </a:p>
          <a:p>
            <a:pPr lvl="1"/>
            <a:r>
              <a:rPr lang="zh-CN" altLang="en-US" dirty="0"/>
              <a:t>超像素</a:t>
            </a:r>
            <a:r>
              <a:rPr lang="en-US" altLang="zh-CN" dirty="0"/>
              <a:t>[1]</a:t>
            </a:r>
          </a:p>
          <a:p>
            <a:pPr lvl="1"/>
            <a:r>
              <a:rPr lang="zh-CN" altLang="en-US" dirty="0"/>
              <a:t>合并超像素</a:t>
            </a:r>
            <a:r>
              <a:rPr lang="en-US" altLang="zh-CN" dirty="0"/>
              <a:t>[2]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1030" name="Picture 6" descr="https://ss1.bdstatic.com/70cFuXSh_Q1YnxGkpoWK1HF6hhy/it/u=805257250,4197165041&amp;fm=26&amp;gp=0.jpg">
            <a:extLst>
              <a:ext uri="{FF2B5EF4-FFF2-40B4-BE49-F238E27FC236}">
                <a16:creationId xmlns:a16="http://schemas.microsoft.com/office/drawing/2014/main" id="{0365E7DE-7F48-46F4-A278-47669ADD7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018" y="4111083"/>
            <a:ext cx="3657069" cy="264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93AFBE2-D25C-4DA5-B32F-474CAC6D676C}"/>
              </a:ext>
            </a:extLst>
          </p:cNvPr>
          <p:cNvSpPr txBox="1"/>
          <p:nvPr/>
        </p:nvSpPr>
        <p:spPr>
          <a:xfrm>
            <a:off x="16029" y="6334780"/>
            <a:ext cx="8014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400" dirty="0">
                <a:hlinkClick r:id="rId4"/>
              </a:rPr>
              <a:t>http://www.kev-smith.com/papers/SLIC_Superpixels.pdf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en-US" altLang="zh-CN" sz="1400" dirty="0">
                <a:hlinkClick r:id="rId5"/>
              </a:rPr>
              <a:t>http://manu11.magtech.com.cn/jwk_yddxxb/CN/abstract/abstract3190.shtml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17177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8C18D-5A18-4D0F-A5C8-CCAE9909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970353" cy="706964"/>
          </a:xfrm>
        </p:spPr>
        <p:txBody>
          <a:bodyPr/>
          <a:lstStyle/>
          <a:p>
            <a:r>
              <a:rPr lang="zh-CN" altLang="en-US" dirty="0"/>
              <a:t>面向移动端的物体移除和区域填充算法实现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16BD5-F267-46E2-B16C-0CA49DBE3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效果如右图</a:t>
            </a:r>
            <a:endParaRPr lang="en-US" altLang="zh-CN" dirty="0"/>
          </a:p>
          <a:p>
            <a:r>
              <a:rPr lang="zh-CN" altLang="en-US" dirty="0"/>
              <a:t>输入：</a:t>
            </a:r>
            <a:endParaRPr lang="en-US" altLang="zh-CN" dirty="0"/>
          </a:p>
          <a:p>
            <a:pPr lvl="1"/>
            <a:r>
              <a:rPr lang="zh-CN" altLang="en-US" dirty="0"/>
              <a:t>可以选择本地的一张图片</a:t>
            </a:r>
            <a:endParaRPr lang="en-US" altLang="zh-CN" dirty="0"/>
          </a:p>
          <a:p>
            <a:pPr lvl="1"/>
            <a:r>
              <a:rPr lang="zh-CN" altLang="en-US" dirty="0"/>
              <a:t>也可以通过关键字从网络获取图片</a:t>
            </a:r>
            <a:endParaRPr lang="en-US" altLang="zh-CN" dirty="0"/>
          </a:p>
          <a:p>
            <a:r>
              <a:rPr lang="zh-CN" altLang="en-US" dirty="0"/>
              <a:t>算法：</a:t>
            </a:r>
            <a:endParaRPr lang="en-US" altLang="zh-CN" dirty="0"/>
          </a:p>
          <a:p>
            <a:pPr lvl="1"/>
            <a:r>
              <a:rPr lang="zh-CN" altLang="en-US" dirty="0"/>
              <a:t>超像素</a:t>
            </a:r>
            <a:r>
              <a:rPr lang="en-US" altLang="zh-CN" dirty="0"/>
              <a:t>+</a:t>
            </a:r>
            <a:r>
              <a:rPr lang="zh-CN" altLang="en-US" dirty="0"/>
              <a:t>交互</a:t>
            </a:r>
            <a:r>
              <a:rPr lang="en-US" altLang="zh-CN" dirty="0"/>
              <a:t>[</a:t>
            </a:r>
            <a:r>
              <a:rPr lang="zh-CN" altLang="en-US" dirty="0"/>
              <a:t>代替分割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利用论文</a:t>
            </a:r>
            <a:r>
              <a:rPr lang="en-US" altLang="zh-CN" dirty="0"/>
              <a:t>[1]</a:t>
            </a:r>
            <a:r>
              <a:rPr lang="zh-CN" altLang="en-US" dirty="0"/>
              <a:t>中的方法填充空白区域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0B9E96-BC84-4AA7-9FE6-7C03B015964D}"/>
              </a:ext>
            </a:extLst>
          </p:cNvPr>
          <p:cNvSpPr txBox="1"/>
          <p:nvPr/>
        </p:nvSpPr>
        <p:spPr>
          <a:xfrm>
            <a:off x="0" y="6550223"/>
            <a:ext cx="8014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400" dirty="0">
                <a:hlinkClick r:id="rId2"/>
              </a:rPr>
              <a:t>http://www.irisa.fr/vista/Papers/2004_ip_criminisi.pdf</a:t>
            </a:r>
            <a:endParaRPr lang="en-US" altLang="zh-CN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6FE40C-6DFC-4669-9ADC-DCE1C6699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732" y="2603500"/>
            <a:ext cx="5643978" cy="35495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FE48F28-F23E-48FE-9938-A77E93B89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087" y="3154578"/>
            <a:ext cx="3406439" cy="354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1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AB7FC-6A76-A845-9162-6A2DDF55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图像融合手机</a:t>
            </a:r>
            <a:r>
              <a:rPr lang="en-US" altLang="zh-CN" dirty="0"/>
              <a:t>App</a:t>
            </a:r>
            <a:r>
              <a:rPr lang="zh-CN" altLang="en-US" dirty="0"/>
              <a:t>开发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85D24-0740-DC40-90A8-8D8F1026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效果见右图</a:t>
            </a:r>
            <a:endParaRPr lang="en-US" altLang="zh-CN" dirty="0"/>
          </a:p>
          <a:p>
            <a:r>
              <a:rPr lang="zh-CN" altLang="en-US" dirty="0"/>
              <a:t>输入分为背景图和融合图</a:t>
            </a:r>
            <a:endParaRPr lang="en-US" altLang="zh-CN" dirty="0"/>
          </a:p>
          <a:p>
            <a:pPr lvl="1"/>
            <a:r>
              <a:rPr lang="zh-CN" altLang="en-US" dirty="0"/>
              <a:t>背景图和前面一样</a:t>
            </a:r>
            <a:endParaRPr lang="en-US" altLang="zh-CN" dirty="0"/>
          </a:p>
          <a:p>
            <a:pPr lvl="1"/>
            <a:r>
              <a:rPr lang="zh-CN" altLang="en-US" dirty="0"/>
              <a:t>融合图使用超像素</a:t>
            </a:r>
            <a:r>
              <a:rPr lang="en-US" altLang="zh-CN" dirty="0"/>
              <a:t>+</a:t>
            </a:r>
            <a:r>
              <a:rPr lang="zh-CN" altLang="en-US" dirty="0"/>
              <a:t>交互的方式得到</a:t>
            </a:r>
            <a:endParaRPr lang="en-US" altLang="zh-CN" dirty="0"/>
          </a:p>
          <a:p>
            <a:r>
              <a:rPr lang="zh-CN" altLang="en-US"/>
              <a:t>实现：</a:t>
            </a:r>
            <a:endParaRPr lang="en-US" altLang="zh-CN" dirty="0"/>
          </a:p>
          <a:p>
            <a:pPr lvl="1"/>
            <a:r>
              <a:rPr lang="zh-CN" altLang="en-US" dirty="0"/>
              <a:t>泊松编辑</a:t>
            </a:r>
            <a:r>
              <a:rPr lang="en-US" altLang="zh-CN" dirty="0"/>
              <a:t>[1]</a:t>
            </a:r>
          </a:p>
          <a:p>
            <a:pPr lvl="1"/>
            <a:r>
              <a:rPr lang="zh-CN" altLang="en-US" dirty="0"/>
              <a:t>较复杂的界面交互逻辑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1FD4C6-38A3-48D7-B000-EC5CDCE31049}"/>
              </a:ext>
            </a:extLst>
          </p:cNvPr>
          <p:cNvSpPr txBox="1"/>
          <p:nvPr/>
        </p:nvSpPr>
        <p:spPr>
          <a:xfrm>
            <a:off x="0" y="6550223"/>
            <a:ext cx="8014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400" dirty="0">
                <a:hlinkClick r:id="rId2"/>
              </a:rPr>
              <a:t>http://www.irisa.fr/vista/Papers/2003_siggraph_perez.pdf</a:t>
            </a:r>
            <a:endParaRPr lang="en-US" altLang="zh-CN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C52D51-571C-4E6C-8A1C-DC3673984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112" y="2357204"/>
            <a:ext cx="6898888" cy="342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5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AC1F0-D239-49FF-8ABA-5556644D3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270BBA-7A3C-463D-BE2B-E88A7BF73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获取本地或网络图像</a:t>
            </a:r>
            <a:r>
              <a:rPr lang="en-US" altLang="zh-CN" dirty="0"/>
              <a:t>(1)</a:t>
            </a:r>
          </a:p>
          <a:p>
            <a:r>
              <a:rPr lang="zh-CN" altLang="en-US" dirty="0"/>
              <a:t>超像素*</a:t>
            </a:r>
            <a:r>
              <a:rPr lang="en-US" altLang="zh-CN" dirty="0"/>
              <a:t>(1)</a:t>
            </a:r>
          </a:p>
          <a:p>
            <a:r>
              <a:rPr lang="zh-CN" altLang="en-US" dirty="0"/>
              <a:t>超像素合并</a:t>
            </a:r>
            <a:r>
              <a:rPr lang="en-US" altLang="zh-CN" dirty="0"/>
              <a:t>(1)</a:t>
            </a:r>
          </a:p>
          <a:p>
            <a:r>
              <a:rPr lang="zh-CN" altLang="en-US" dirty="0"/>
              <a:t>超像素</a:t>
            </a:r>
            <a:r>
              <a:rPr lang="en-US" altLang="zh-CN" dirty="0"/>
              <a:t>+</a:t>
            </a:r>
            <a:r>
              <a:rPr lang="zh-CN" altLang="en-US" dirty="0"/>
              <a:t>交互</a:t>
            </a:r>
            <a:r>
              <a:rPr lang="en-US" altLang="zh-CN" dirty="0"/>
              <a:t>(2)</a:t>
            </a:r>
          </a:p>
          <a:p>
            <a:r>
              <a:rPr lang="zh-CN" altLang="en-US" dirty="0"/>
              <a:t>区域填充</a:t>
            </a:r>
            <a:r>
              <a:rPr lang="en-US" altLang="zh-CN" dirty="0"/>
              <a:t>(2)</a:t>
            </a:r>
          </a:p>
          <a:p>
            <a:r>
              <a:rPr lang="zh-CN" altLang="en-US" dirty="0"/>
              <a:t>泊松编辑</a:t>
            </a:r>
            <a:r>
              <a:rPr lang="en-US" altLang="zh-CN" dirty="0"/>
              <a:t>*(3)</a:t>
            </a:r>
          </a:p>
          <a:p>
            <a:r>
              <a:rPr lang="zh-CN" altLang="en-US" dirty="0"/>
              <a:t>界面逻辑</a:t>
            </a:r>
            <a:r>
              <a:rPr lang="en-US" altLang="zh-CN" dirty="0"/>
              <a:t>(3)</a:t>
            </a:r>
          </a:p>
          <a:p>
            <a:r>
              <a:rPr lang="zh-CN" altLang="en-US" dirty="0"/>
              <a:t>三合一</a:t>
            </a:r>
            <a:r>
              <a:rPr lang="en-US" altLang="zh-CN" dirty="0"/>
              <a:t>(3)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0307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9E0E9-E304-4141-BB76-7C5BA688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基于人脸姿态估计的变装</a:t>
            </a:r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EB1768-5D5A-42AA-9845-F178D737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效果如右图</a:t>
            </a:r>
            <a:endParaRPr lang="en-US" altLang="zh-CN" dirty="0"/>
          </a:p>
          <a:p>
            <a:r>
              <a:rPr lang="zh-CN" altLang="en-US" dirty="0"/>
              <a:t>输入：摄像头的视频流</a:t>
            </a:r>
            <a:endParaRPr lang="en-US" altLang="zh-CN" dirty="0"/>
          </a:p>
          <a:p>
            <a:r>
              <a:rPr lang="zh-CN" altLang="en-US" dirty="0"/>
              <a:t>输出：变装后的效果</a:t>
            </a:r>
            <a:endParaRPr lang="en-US" altLang="zh-CN" dirty="0"/>
          </a:p>
          <a:p>
            <a:r>
              <a:rPr lang="zh-CN" altLang="en-US" dirty="0"/>
              <a:t>算法：</a:t>
            </a:r>
            <a:endParaRPr lang="en-US" altLang="zh-CN" dirty="0"/>
          </a:p>
          <a:p>
            <a:pPr lvl="1"/>
            <a:r>
              <a:rPr lang="zh-CN" altLang="en-US" dirty="0"/>
              <a:t>利用算法检测出人脸上的关键点</a:t>
            </a:r>
            <a:r>
              <a:rPr lang="en-US" altLang="zh-CN" dirty="0"/>
              <a:t>[1]</a:t>
            </a:r>
          </a:p>
          <a:p>
            <a:pPr lvl="1"/>
            <a:r>
              <a:rPr lang="zh-CN" altLang="en-US" dirty="0"/>
              <a:t>事先知道不同的装饰和关键点的对应关系</a:t>
            </a:r>
            <a:endParaRPr lang="en-US" altLang="zh-CN" dirty="0"/>
          </a:p>
          <a:p>
            <a:pPr lvl="1"/>
            <a:r>
              <a:rPr lang="zh-CN" altLang="en-US" dirty="0"/>
              <a:t>利用图片中关键点的位置估计人脸姿态（旋转平移）</a:t>
            </a:r>
            <a:r>
              <a:rPr lang="en-US" altLang="zh-CN" dirty="0"/>
              <a:t>[2]</a:t>
            </a:r>
          </a:p>
          <a:p>
            <a:pPr lvl="1"/>
            <a:r>
              <a:rPr lang="zh-CN" altLang="en-US" dirty="0"/>
              <a:t>将该姿态应用到装饰品上，并叠加在图像中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098" name="Picture 2" descr="Image result for faceu">
            <a:extLst>
              <a:ext uri="{FF2B5EF4-FFF2-40B4-BE49-F238E27FC236}">
                <a16:creationId xmlns:a16="http://schemas.microsoft.com/office/drawing/2014/main" id="{51C18449-0D87-44ED-ADEC-D11D9BA12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717" y="109671"/>
            <a:ext cx="4770283" cy="284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acial Feature Detection">
            <a:extLst>
              <a:ext uri="{FF2B5EF4-FFF2-40B4-BE49-F238E27FC236}">
                <a16:creationId xmlns:a16="http://schemas.microsoft.com/office/drawing/2014/main" id="{F06CD844-8EA9-466D-A9DE-E2116BBFD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403" y="3222953"/>
            <a:ext cx="4770283" cy="268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CC496A0-4026-4706-83A5-13E657F5B427}"/>
              </a:ext>
            </a:extLst>
          </p:cNvPr>
          <p:cNvSpPr txBox="1"/>
          <p:nvPr/>
        </p:nvSpPr>
        <p:spPr>
          <a:xfrm>
            <a:off x="16029" y="6334780"/>
            <a:ext cx="8014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1400" dirty="0">
                <a:hlinkClick r:id="rId4"/>
              </a:rPr>
              <a:t>https://www.learnopencv.com/facial-landmark-detection/</a:t>
            </a:r>
          </a:p>
          <a:p>
            <a:pPr marL="342900" indent="-342900">
              <a:buFontTx/>
              <a:buAutoNum type="arabicPeriod"/>
            </a:pPr>
            <a:r>
              <a:rPr lang="zh-CN" altLang="en-US" sz="1400" dirty="0">
                <a:hlinkClick r:id="rId5"/>
              </a:rPr>
              <a:t>https://www.learnopencv.com/head-pose-estimation-using-opencv-and-dlib/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09656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2712</TotalTime>
  <Words>1033</Words>
  <Application>Microsoft Macintosh PowerPoint</Application>
  <PresentationFormat>Widescreen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等线</vt:lpstr>
      <vt:lpstr>黑体</vt:lpstr>
      <vt:lpstr>宋体</vt:lpstr>
      <vt:lpstr>Arial</vt:lpstr>
      <vt:lpstr>Century Gothic</vt:lpstr>
      <vt:lpstr>Wingdings 3</vt:lpstr>
      <vt:lpstr>离子会议室</vt:lpstr>
      <vt:lpstr>2015级本科毕设</vt:lpstr>
      <vt:lpstr>大纲</vt:lpstr>
      <vt:lpstr>重要时间节点</vt:lpstr>
      <vt:lpstr>基于超像素的图像分割算法在移动端的实现</vt:lpstr>
      <vt:lpstr>基于超像素的图像分割算法在移动端的实现</vt:lpstr>
      <vt:lpstr>面向移动端的物体移除和区域填充算法实现</vt:lpstr>
      <vt:lpstr>图像融合手机App开发</vt:lpstr>
      <vt:lpstr>任务分工</vt:lpstr>
      <vt:lpstr>基于人脸姿态估计的变装App</vt:lpstr>
      <vt:lpstr>基于人脸识别的照片自动整理App</vt:lpstr>
      <vt:lpstr>基于特征点的SLAM系统实现</vt:lpstr>
      <vt:lpstr>基于ARCore的探索类增强现实游戏开发</vt:lpstr>
      <vt:lpstr>自动图像质量评估算法研究与实现</vt:lpstr>
      <vt:lpstr>毕设工作安排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2015级本科毕设</dc:title>
  <dc:creator>yang liu</dc:creator>
  <cp:lastModifiedBy>liu yang</cp:lastModifiedBy>
  <cp:revision>39</cp:revision>
  <dcterms:created xsi:type="dcterms:W3CDTF">2018-12-17T15:26:03Z</dcterms:created>
  <dcterms:modified xsi:type="dcterms:W3CDTF">2018-12-28T05:22:13Z</dcterms:modified>
</cp:coreProperties>
</file>