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3" r:id="rId1"/>
  </p:sldMasterIdLst>
  <p:notesMasterIdLst>
    <p:notesMasterId r:id="rId20"/>
  </p:notesMasterIdLst>
  <p:sldIdLst>
    <p:sldId id="259" r:id="rId2"/>
    <p:sldId id="260" r:id="rId3"/>
    <p:sldId id="258" r:id="rId4"/>
    <p:sldId id="261" r:id="rId5"/>
    <p:sldId id="262" r:id="rId6"/>
    <p:sldId id="263" r:id="rId7"/>
    <p:sldId id="271" r:id="rId8"/>
    <p:sldId id="264" r:id="rId9"/>
    <p:sldId id="269" r:id="rId10"/>
    <p:sldId id="273" r:id="rId11"/>
    <p:sldId id="267" r:id="rId12"/>
    <p:sldId id="274" r:id="rId13"/>
    <p:sldId id="272" r:id="rId14"/>
    <p:sldId id="275" r:id="rId15"/>
    <p:sldId id="276" r:id="rId16"/>
    <p:sldId id="277" r:id="rId17"/>
    <p:sldId id="266" r:id="rId18"/>
    <p:sldId id="268" r:id="rId19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A35AF0-2753-4F1B-8D54-6D4C2C33DF0D}">
          <p14:sldIdLst>
            <p14:sldId id="259"/>
            <p14:sldId id="260"/>
            <p14:sldId id="258"/>
            <p14:sldId id="261"/>
            <p14:sldId id="262"/>
            <p14:sldId id="263"/>
            <p14:sldId id="271"/>
          </p14:sldIdLst>
        </p14:section>
        <p14:section name="Untitled Section" id="{FED81931-B06F-485B-A1A3-B1EDFA7C7F94}">
          <p14:sldIdLst>
            <p14:sldId id="264"/>
            <p14:sldId id="269"/>
            <p14:sldId id="273"/>
            <p14:sldId id="267"/>
          </p14:sldIdLst>
        </p14:section>
        <p14:section name="Untitled Section" id="{37C8B7CA-9E0E-4730-AF5A-DCF39616C2FE}">
          <p14:sldIdLst>
            <p14:sldId id="274"/>
            <p14:sldId id="272"/>
            <p14:sldId id="275"/>
            <p14:sldId id="276"/>
            <p14:sldId id="27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NbeGlNz9FIIpo7kmQA0rcE5xl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47" autoAdjust="0"/>
  </p:normalViewPr>
  <p:slideViewPr>
    <p:cSldViewPr snapToGrid="0">
      <p:cViewPr varScale="1">
        <p:scale>
          <a:sx n="52" d="100"/>
          <a:sy n="52" d="100"/>
        </p:scale>
        <p:origin x="85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36"/>
    </p:cViewPr>
  </p:sorterViewPr>
  <p:notesViewPr>
    <p:cSldViewPr snapToGrid="0">
      <p:cViewPr varScale="1">
        <p:scale>
          <a:sx n="48" d="100"/>
          <a:sy n="48" d="100"/>
        </p:scale>
        <p:origin x="27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archive.ics.uci.edu/ml/datasets/credit+approva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archive.ics.uci.edu/ml/datasets/credit+approva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6C0E6-8658-4357-BC22-EDDAFD99ECD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B8884-7078-4139-914A-6BBAADF308C1}">
      <dgm:prSet/>
      <dgm:spPr/>
      <dgm:t>
        <a:bodyPr/>
        <a:lstStyle/>
        <a:p>
          <a:r>
            <a:rPr lang="ro-RO" b="1" i="0"/>
            <a:t>Scopul proiectului: </a:t>
          </a:r>
          <a:r>
            <a:rPr lang="ro-RO" b="0" i="0"/>
            <a:t>Dezvoltarea unui predictor automat pentru aprobarea cardurilor de credit folosind învățare automată.</a:t>
          </a:r>
          <a:endParaRPr lang="en-US"/>
        </a:p>
      </dgm:t>
    </dgm:pt>
    <dgm:pt modelId="{7C1EEB91-1E30-4F28-B538-E61C31006265}" type="parTrans" cxnId="{C1A5F7C5-0602-4B2C-825B-68C8351228BD}">
      <dgm:prSet/>
      <dgm:spPr/>
      <dgm:t>
        <a:bodyPr/>
        <a:lstStyle/>
        <a:p>
          <a:endParaRPr lang="en-US"/>
        </a:p>
      </dgm:t>
    </dgm:pt>
    <dgm:pt modelId="{FE17FFE3-172F-4D5F-B026-6A9B152BE535}" type="sibTrans" cxnId="{C1A5F7C5-0602-4B2C-825B-68C8351228BD}">
      <dgm:prSet/>
      <dgm:spPr/>
      <dgm:t>
        <a:bodyPr/>
        <a:lstStyle/>
        <a:p>
          <a:endParaRPr lang="en-US"/>
        </a:p>
      </dgm:t>
    </dgm:pt>
    <dgm:pt modelId="{F23F0B61-DF83-4CF8-AE2F-1AB46D6E11AC}">
      <dgm:prSet/>
      <dgm:spPr/>
      <dgm:t>
        <a:bodyPr/>
        <a:lstStyle/>
        <a:p>
          <a:r>
            <a:rPr lang="ro-RO" b="1" i="0"/>
            <a:t>Impactul așteptat:</a:t>
          </a:r>
          <a:endParaRPr lang="en-US"/>
        </a:p>
      </dgm:t>
    </dgm:pt>
    <dgm:pt modelId="{1048B08E-8FF5-4998-9660-79DF740285F1}" type="parTrans" cxnId="{9666E656-3AD4-4A02-BB32-B1E92509443A}">
      <dgm:prSet/>
      <dgm:spPr/>
      <dgm:t>
        <a:bodyPr/>
        <a:lstStyle/>
        <a:p>
          <a:endParaRPr lang="en-US"/>
        </a:p>
      </dgm:t>
    </dgm:pt>
    <dgm:pt modelId="{0640CD33-0D98-400F-B274-02FACC5F9523}" type="sibTrans" cxnId="{9666E656-3AD4-4A02-BB32-B1E92509443A}">
      <dgm:prSet/>
      <dgm:spPr/>
      <dgm:t>
        <a:bodyPr/>
        <a:lstStyle/>
        <a:p>
          <a:endParaRPr lang="en-US"/>
        </a:p>
      </dgm:t>
    </dgm:pt>
    <dgm:pt modelId="{FF07ED35-BC35-4F0A-86A0-60662ED2B497}">
      <dgm:prSet/>
      <dgm:spPr/>
      <dgm:t>
        <a:bodyPr/>
        <a:lstStyle/>
        <a:p>
          <a:r>
            <a:rPr lang="ro-RO" b="0" i="0" dirty="0"/>
            <a:t>Eficientizarea procesului de evaluare a cardurilor de credit</a:t>
          </a:r>
          <a:endParaRPr lang="en-US" dirty="0"/>
        </a:p>
      </dgm:t>
    </dgm:pt>
    <dgm:pt modelId="{CDDC60F8-132F-4DFE-B205-7A72247EB5F5}" type="parTrans" cxnId="{B2CBB531-DE7D-4DD7-A979-76E94556064C}">
      <dgm:prSet/>
      <dgm:spPr/>
      <dgm:t>
        <a:bodyPr/>
        <a:lstStyle/>
        <a:p>
          <a:endParaRPr lang="en-US"/>
        </a:p>
      </dgm:t>
    </dgm:pt>
    <dgm:pt modelId="{74AB68F1-FC12-4DD4-ACFD-C607C4C11B6E}" type="sibTrans" cxnId="{B2CBB531-DE7D-4DD7-A979-76E94556064C}">
      <dgm:prSet/>
      <dgm:spPr/>
      <dgm:t>
        <a:bodyPr/>
        <a:lstStyle/>
        <a:p>
          <a:endParaRPr lang="en-US"/>
        </a:p>
      </dgm:t>
    </dgm:pt>
    <dgm:pt modelId="{F6CDE4E7-55E0-40D0-9D63-E1E505F617C9}">
      <dgm:prSet/>
      <dgm:spPr/>
      <dgm:t>
        <a:bodyPr/>
        <a:lstStyle/>
        <a:p>
          <a:r>
            <a:rPr lang="ro-RO" b="0" i="0" dirty="0"/>
            <a:t>Reducerea timpului de procesare a cererilor</a:t>
          </a:r>
          <a:endParaRPr lang="en-US" dirty="0"/>
        </a:p>
      </dgm:t>
    </dgm:pt>
    <dgm:pt modelId="{ABBBC797-E934-4468-BA19-04A94231C4AC}" type="parTrans" cxnId="{31FBE89A-0D41-4C0B-A29A-47F54E966B3D}">
      <dgm:prSet/>
      <dgm:spPr/>
      <dgm:t>
        <a:bodyPr/>
        <a:lstStyle/>
        <a:p>
          <a:endParaRPr lang="en-US"/>
        </a:p>
      </dgm:t>
    </dgm:pt>
    <dgm:pt modelId="{ACC15C84-1031-43B3-95CE-CB1AB23CB669}" type="sibTrans" cxnId="{31FBE89A-0D41-4C0B-A29A-47F54E966B3D}">
      <dgm:prSet/>
      <dgm:spPr/>
      <dgm:t>
        <a:bodyPr/>
        <a:lstStyle/>
        <a:p>
          <a:endParaRPr lang="en-US"/>
        </a:p>
      </dgm:t>
    </dgm:pt>
    <dgm:pt modelId="{9F56BA04-1AB8-46C8-A1FA-088B03FCB6EC}">
      <dgm:prSet/>
      <dgm:spPr/>
      <dgm:t>
        <a:bodyPr/>
        <a:lstStyle/>
        <a:p>
          <a:r>
            <a:rPr lang="ro-RO" b="0" i="0" dirty="0"/>
            <a:t>Diminuarea erorilor în procesul de evaluare</a:t>
          </a:r>
          <a:endParaRPr lang="en-US" dirty="0"/>
        </a:p>
      </dgm:t>
    </dgm:pt>
    <dgm:pt modelId="{0A47930F-5905-428D-918F-14E9679ABE34}" type="parTrans" cxnId="{FFE00164-9DF2-4B5E-AE14-B11A474E3522}">
      <dgm:prSet/>
      <dgm:spPr/>
      <dgm:t>
        <a:bodyPr/>
        <a:lstStyle/>
        <a:p>
          <a:endParaRPr lang="en-US"/>
        </a:p>
      </dgm:t>
    </dgm:pt>
    <dgm:pt modelId="{7B7FCF85-1DAA-461C-81EB-771BD4B21A03}" type="sibTrans" cxnId="{FFE00164-9DF2-4B5E-AE14-B11A474E3522}">
      <dgm:prSet/>
      <dgm:spPr/>
      <dgm:t>
        <a:bodyPr/>
        <a:lstStyle/>
        <a:p>
          <a:endParaRPr lang="en-US"/>
        </a:p>
      </dgm:t>
    </dgm:pt>
    <dgm:pt modelId="{CF0D3FF4-DE33-497E-86B4-2B87507B3021}">
      <dgm:prSet/>
      <dgm:spPr/>
      <dgm:t>
        <a:bodyPr/>
        <a:lstStyle/>
        <a:p>
          <a:r>
            <a:rPr lang="ro-RO" b="0" i="0" dirty="0"/>
            <a:t>Îmbunătățirea experienței solicitanților și a satisfacției clienților</a:t>
          </a:r>
          <a:endParaRPr lang="en-US" dirty="0"/>
        </a:p>
      </dgm:t>
    </dgm:pt>
    <dgm:pt modelId="{98544F68-966D-44E4-9F3B-6156EE4E253E}" type="parTrans" cxnId="{793B2CAB-536A-4B74-BF78-7E7F367C7D34}">
      <dgm:prSet/>
      <dgm:spPr/>
      <dgm:t>
        <a:bodyPr/>
        <a:lstStyle/>
        <a:p>
          <a:endParaRPr lang="en-US"/>
        </a:p>
      </dgm:t>
    </dgm:pt>
    <dgm:pt modelId="{8523AE36-D37C-4211-98B1-6223C83F48DE}" type="sibTrans" cxnId="{793B2CAB-536A-4B74-BF78-7E7F367C7D34}">
      <dgm:prSet/>
      <dgm:spPr/>
      <dgm:t>
        <a:bodyPr/>
        <a:lstStyle/>
        <a:p>
          <a:endParaRPr lang="en-US"/>
        </a:p>
      </dgm:t>
    </dgm:pt>
    <dgm:pt modelId="{3C8182F5-29E3-4967-8147-BC32B0327252}" type="pres">
      <dgm:prSet presAssocID="{2FF6C0E6-8658-4357-BC22-EDDAFD99ECD3}" presName="Name0" presStyleCnt="0">
        <dgm:presLayoutVars>
          <dgm:dir/>
          <dgm:animLvl val="lvl"/>
          <dgm:resizeHandles val="exact"/>
        </dgm:presLayoutVars>
      </dgm:prSet>
      <dgm:spPr/>
    </dgm:pt>
    <dgm:pt modelId="{13051A39-A8EB-4739-AA7D-EF4A27D89A34}" type="pres">
      <dgm:prSet presAssocID="{F23F0B61-DF83-4CF8-AE2F-1AB46D6E11AC}" presName="boxAndChildren" presStyleCnt="0"/>
      <dgm:spPr/>
    </dgm:pt>
    <dgm:pt modelId="{3DCB7BBA-EE23-47EB-8C90-D4F9D6B66404}" type="pres">
      <dgm:prSet presAssocID="{F23F0B61-DF83-4CF8-AE2F-1AB46D6E11AC}" presName="parentTextBox" presStyleLbl="node1" presStyleIdx="0" presStyleCnt="2"/>
      <dgm:spPr/>
    </dgm:pt>
    <dgm:pt modelId="{3EDC2997-9310-475A-874B-64C405764461}" type="pres">
      <dgm:prSet presAssocID="{F23F0B61-DF83-4CF8-AE2F-1AB46D6E11AC}" presName="entireBox" presStyleLbl="node1" presStyleIdx="0" presStyleCnt="2"/>
      <dgm:spPr/>
    </dgm:pt>
    <dgm:pt modelId="{103E7A14-3CF2-4D87-97DB-244D84454356}" type="pres">
      <dgm:prSet presAssocID="{F23F0B61-DF83-4CF8-AE2F-1AB46D6E11AC}" presName="descendantBox" presStyleCnt="0"/>
      <dgm:spPr/>
    </dgm:pt>
    <dgm:pt modelId="{50AB2C67-4380-4715-B55E-95282737E078}" type="pres">
      <dgm:prSet presAssocID="{FF07ED35-BC35-4F0A-86A0-60662ED2B497}" presName="childTextBox" presStyleLbl="fgAccFollowNode1" presStyleIdx="0" presStyleCnt="4">
        <dgm:presLayoutVars>
          <dgm:bulletEnabled val="1"/>
        </dgm:presLayoutVars>
      </dgm:prSet>
      <dgm:spPr/>
    </dgm:pt>
    <dgm:pt modelId="{B8C2EC96-165D-449A-8388-C090A03AA1C9}" type="pres">
      <dgm:prSet presAssocID="{F6CDE4E7-55E0-40D0-9D63-E1E505F617C9}" presName="childTextBox" presStyleLbl="fgAccFollowNode1" presStyleIdx="1" presStyleCnt="4">
        <dgm:presLayoutVars>
          <dgm:bulletEnabled val="1"/>
        </dgm:presLayoutVars>
      </dgm:prSet>
      <dgm:spPr/>
    </dgm:pt>
    <dgm:pt modelId="{AE9AC950-16D7-4824-ADF2-228414EAC25D}" type="pres">
      <dgm:prSet presAssocID="{9F56BA04-1AB8-46C8-A1FA-088B03FCB6EC}" presName="childTextBox" presStyleLbl="fgAccFollowNode1" presStyleIdx="2" presStyleCnt="4">
        <dgm:presLayoutVars>
          <dgm:bulletEnabled val="1"/>
        </dgm:presLayoutVars>
      </dgm:prSet>
      <dgm:spPr/>
    </dgm:pt>
    <dgm:pt modelId="{57CBF27F-DCA3-4335-BF69-34B79F0C67F3}" type="pres">
      <dgm:prSet presAssocID="{CF0D3FF4-DE33-497E-86B4-2B87507B3021}" presName="childTextBox" presStyleLbl="fgAccFollowNode1" presStyleIdx="3" presStyleCnt="4">
        <dgm:presLayoutVars>
          <dgm:bulletEnabled val="1"/>
        </dgm:presLayoutVars>
      </dgm:prSet>
      <dgm:spPr/>
    </dgm:pt>
    <dgm:pt modelId="{DC363FE9-A441-43CA-97D7-BE4B5991D30A}" type="pres">
      <dgm:prSet presAssocID="{FE17FFE3-172F-4D5F-B026-6A9B152BE535}" presName="sp" presStyleCnt="0"/>
      <dgm:spPr/>
    </dgm:pt>
    <dgm:pt modelId="{346FDCBA-8448-4507-A124-3E753924931B}" type="pres">
      <dgm:prSet presAssocID="{2D8B8884-7078-4139-914A-6BBAADF308C1}" presName="arrowAndChildren" presStyleCnt="0"/>
      <dgm:spPr/>
    </dgm:pt>
    <dgm:pt modelId="{25C794C4-6363-4ABD-8961-947A71FB2160}" type="pres">
      <dgm:prSet presAssocID="{2D8B8884-7078-4139-914A-6BBAADF308C1}" presName="parentTextArrow" presStyleLbl="node1" presStyleIdx="1" presStyleCnt="2"/>
      <dgm:spPr/>
    </dgm:pt>
  </dgm:ptLst>
  <dgm:cxnLst>
    <dgm:cxn modelId="{F2C3691E-B7C7-4687-AE6D-4DF648578DC8}" type="presOf" srcId="{2FF6C0E6-8658-4357-BC22-EDDAFD99ECD3}" destId="{3C8182F5-29E3-4967-8147-BC32B0327252}" srcOrd="0" destOrd="0" presId="urn:microsoft.com/office/officeart/2005/8/layout/process4"/>
    <dgm:cxn modelId="{B2CBB531-DE7D-4DD7-A979-76E94556064C}" srcId="{F23F0B61-DF83-4CF8-AE2F-1AB46D6E11AC}" destId="{FF07ED35-BC35-4F0A-86A0-60662ED2B497}" srcOrd="0" destOrd="0" parTransId="{CDDC60F8-132F-4DFE-B205-7A72247EB5F5}" sibTransId="{74AB68F1-FC12-4DD4-ACFD-C607C4C11B6E}"/>
    <dgm:cxn modelId="{FFE00164-9DF2-4B5E-AE14-B11A474E3522}" srcId="{F23F0B61-DF83-4CF8-AE2F-1AB46D6E11AC}" destId="{9F56BA04-1AB8-46C8-A1FA-088B03FCB6EC}" srcOrd="2" destOrd="0" parTransId="{0A47930F-5905-428D-918F-14E9679ABE34}" sibTransId="{7B7FCF85-1DAA-461C-81EB-771BD4B21A03}"/>
    <dgm:cxn modelId="{94D33864-3D3E-4DB6-87D4-625A1B57B29B}" type="presOf" srcId="{2D8B8884-7078-4139-914A-6BBAADF308C1}" destId="{25C794C4-6363-4ABD-8961-947A71FB2160}" srcOrd="0" destOrd="0" presId="urn:microsoft.com/office/officeart/2005/8/layout/process4"/>
    <dgm:cxn modelId="{C547734C-1B47-4481-A319-A03F8982922F}" type="presOf" srcId="{9F56BA04-1AB8-46C8-A1FA-088B03FCB6EC}" destId="{AE9AC950-16D7-4824-ADF2-228414EAC25D}" srcOrd="0" destOrd="0" presId="urn:microsoft.com/office/officeart/2005/8/layout/process4"/>
    <dgm:cxn modelId="{9DC3F16E-6A9B-485E-981F-55D8D5274B25}" type="presOf" srcId="{CF0D3FF4-DE33-497E-86B4-2B87507B3021}" destId="{57CBF27F-DCA3-4335-BF69-34B79F0C67F3}" srcOrd="0" destOrd="0" presId="urn:microsoft.com/office/officeart/2005/8/layout/process4"/>
    <dgm:cxn modelId="{9666E656-3AD4-4A02-BB32-B1E92509443A}" srcId="{2FF6C0E6-8658-4357-BC22-EDDAFD99ECD3}" destId="{F23F0B61-DF83-4CF8-AE2F-1AB46D6E11AC}" srcOrd="1" destOrd="0" parTransId="{1048B08E-8FF5-4998-9660-79DF740285F1}" sibTransId="{0640CD33-0D98-400F-B274-02FACC5F9523}"/>
    <dgm:cxn modelId="{D6702B91-89E1-4F8E-B920-2A0EB8A2941F}" type="presOf" srcId="{F23F0B61-DF83-4CF8-AE2F-1AB46D6E11AC}" destId="{3EDC2997-9310-475A-874B-64C405764461}" srcOrd="1" destOrd="0" presId="urn:microsoft.com/office/officeart/2005/8/layout/process4"/>
    <dgm:cxn modelId="{31FBE89A-0D41-4C0B-A29A-47F54E966B3D}" srcId="{F23F0B61-DF83-4CF8-AE2F-1AB46D6E11AC}" destId="{F6CDE4E7-55E0-40D0-9D63-E1E505F617C9}" srcOrd="1" destOrd="0" parTransId="{ABBBC797-E934-4468-BA19-04A94231C4AC}" sibTransId="{ACC15C84-1031-43B3-95CE-CB1AB23CB669}"/>
    <dgm:cxn modelId="{9BA444A6-444E-4CF0-825A-E647B7D49730}" type="presOf" srcId="{F6CDE4E7-55E0-40D0-9D63-E1E505F617C9}" destId="{B8C2EC96-165D-449A-8388-C090A03AA1C9}" srcOrd="0" destOrd="0" presId="urn:microsoft.com/office/officeart/2005/8/layout/process4"/>
    <dgm:cxn modelId="{793B2CAB-536A-4B74-BF78-7E7F367C7D34}" srcId="{F23F0B61-DF83-4CF8-AE2F-1AB46D6E11AC}" destId="{CF0D3FF4-DE33-497E-86B4-2B87507B3021}" srcOrd="3" destOrd="0" parTransId="{98544F68-966D-44E4-9F3B-6156EE4E253E}" sibTransId="{8523AE36-D37C-4211-98B1-6223C83F48DE}"/>
    <dgm:cxn modelId="{0BEB88BF-F8FA-4171-B22D-1A4FA717C8E1}" type="presOf" srcId="{FF07ED35-BC35-4F0A-86A0-60662ED2B497}" destId="{50AB2C67-4380-4715-B55E-95282737E078}" srcOrd="0" destOrd="0" presId="urn:microsoft.com/office/officeart/2005/8/layout/process4"/>
    <dgm:cxn modelId="{C1A5F7C5-0602-4B2C-825B-68C8351228BD}" srcId="{2FF6C0E6-8658-4357-BC22-EDDAFD99ECD3}" destId="{2D8B8884-7078-4139-914A-6BBAADF308C1}" srcOrd="0" destOrd="0" parTransId="{7C1EEB91-1E30-4F28-B538-E61C31006265}" sibTransId="{FE17FFE3-172F-4D5F-B026-6A9B152BE535}"/>
    <dgm:cxn modelId="{B57FBFEC-3221-4D42-8392-E250CE954CCF}" type="presOf" srcId="{F23F0B61-DF83-4CF8-AE2F-1AB46D6E11AC}" destId="{3DCB7BBA-EE23-47EB-8C90-D4F9D6B66404}" srcOrd="0" destOrd="0" presId="urn:microsoft.com/office/officeart/2005/8/layout/process4"/>
    <dgm:cxn modelId="{CF01402C-4006-4AD6-8FDB-157E293646AC}" type="presParOf" srcId="{3C8182F5-29E3-4967-8147-BC32B0327252}" destId="{13051A39-A8EB-4739-AA7D-EF4A27D89A34}" srcOrd="0" destOrd="0" presId="urn:microsoft.com/office/officeart/2005/8/layout/process4"/>
    <dgm:cxn modelId="{8A0BBB3C-58E6-4240-9A9A-097C362B874A}" type="presParOf" srcId="{13051A39-A8EB-4739-AA7D-EF4A27D89A34}" destId="{3DCB7BBA-EE23-47EB-8C90-D4F9D6B66404}" srcOrd="0" destOrd="0" presId="urn:microsoft.com/office/officeart/2005/8/layout/process4"/>
    <dgm:cxn modelId="{4F80E223-AF44-4AEA-8C21-A3AF12032E80}" type="presParOf" srcId="{13051A39-A8EB-4739-AA7D-EF4A27D89A34}" destId="{3EDC2997-9310-475A-874B-64C405764461}" srcOrd="1" destOrd="0" presId="urn:microsoft.com/office/officeart/2005/8/layout/process4"/>
    <dgm:cxn modelId="{B6A23929-7015-4208-AC4F-2A1E4AC2B00C}" type="presParOf" srcId="{13051A39-A8EB-4739-AA7D-EF4A27D89A34}" destId="{103E7A14-3CF2-4D87-97DB-244D84454356}" srcOrd="2" destOrd="0" presId="urn:microsoft.com/office/officeart/2005/8/layout/process4"/>
    <dgm:cxn modelId="{DD563A90-5EC0-401F-92E9-54D1CB447343}" type="presParOf" srcId="{103E7A14-3CF2-4D87-97DB-244D84454356}" destId="{50AB2C67-4380-4715-B55E-95282737E078}" srcOrd="0" destOrd="0" presId="urn:microsoft.com/office/officeart/2005/8/layout/process4"/>
    <dgm:cxn modelId="{636EA0DB-C1B2-484D-BC23-EFD19CFE8829}" type="presParOf" srcId="{103E7A14-3CF2-4D87-97DB-244D84454356}" destId="{B8C2EC96-165D-449A-8388-C090A03AA1C9}" srcOrd="1" destOrd="0" presId="urn:microsoft.com/office/officeart/2005/8/layout/process4"/>
    <dgm:cxn modelId="{9DB9167B-F533-46CD-B29D-01EF5691C079}" type="presParOf" srcId="{103E7A14-3CF2-4D87-97DB-244D84454356}" destId="{AE9AC950-16D7-4824-ADF2-228414EAC25D}" srcOrd="2" destOrd="0" presId="urn:microsoft.com/office/officeart/2005/8/layout/process4"/>
    <dgm:cxn modelId="{1F0841BE-42D9-40BE-ABEE-47508B363EA3}" type="presParOf" srcId="{103E7A14-3CF2-4D87-97DB-244D84454356}" destId="{57CBF27F-DCA3-4335-BF69-34B79F0C67F3}" srcOrd="3" destOrd="0" presId="urn:microsoft.com/office/officeart/2005/8/layout/process4"/>
    <dgm:cxn modelId="{4C9E258D-DA52-4560-82C5-F9A1C6C58997}" type="presParOf" srcId="{3C8182F5-29E3-4967-8147-BC32B0327252}" destId="{DC363FE9-A441-43CA-97D7-BE4B5991D30A}" srcOrd="1" destOrd="0" presId="urn:microsoft.com/office/officeart/2005/8/layout/process4"/>
    <dgm:cxn modelId="{F06D94A6-B2AF-48B3-BBC9-163E82FD3125}" type="presParOf" srcId="{3C8182F5-29E3-4967-8147-BC32B0327252}" destId="{346FDCBA-8448-4507-A124-3E753924931B}" srcOrd="2" destOrd="0" presId="urn:microsoft.com/office/officeart/2005/8/layout/process4"/>
    <dgm:cxn modelId="{3D1E9FE8-3686-4DB7-B865-03682BF85775}" type="presParOf" srcId="{346FDCBA-8448-4507-A124-3E753924931B}" destId="{25C794C4-6363-4ABD-8961-947A71FB216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32D025-4139-4696-ADB6-3A0263598F9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858FEC1D-C8B5-4065-819E-670CA1E1E936}">
      <dgm:prSet/>
      <dgm:spPr/>
      <dgm:t>
        <a:bodyPr/>
        <a:lstStyle/>
        <a:p>
          <a:r>
            <a:rPr lang="en-GB" b="1" dirty="0"/>
            <a:t>Ada Boost </a:t>
          </a:r>
          <a:r>
            <a:rPr lang="en-GB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Classifier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F0F806B7-3B7A-4CD5-88A3-322903DE3EE5}" type="parTrans" cxnId="{089B5D41-2FEF-4BA2-B2B7-7AB1648115D6}">
      <dgm:prSet/>
      <dgm:spPr/>
      <dgm:t>
        <a:bodyPr/>
        <a:lstStyle/>
        <a:p>
          <a:endParaRPr lang="ro-RO"/>
        </a:p>
      </dgm:t>
    </dgm:pt>
    <dgm:pt modelId="{5F643722-973A-4492-A384-9DE868E24404}" type="sibTrans" cxnId="{089B5D41-2FEF-4BA2-B2B7-7AB1648115D6}">
      <dgm:prSet/>
      <dgm:spPr/>
      <dgm:t>
        <a:bodyPr/>
        <a:lstStyle/>
        <a:p>
          <a:endParaRPr lang="ro-RO"/>
        </a:p>
      </dgm:t>
    </dgm:pt>
    <dgm:pt modelId="{99220A4A-1700-46EC-9882-D450D2262227}">
      <dgm:prSet custT="1"/>
      <dgm:spPr/>
      <dgm:t>
        <a:bodyPr/>
        <a:lstStyle/>
        <a:p>
          <a:r>
            <a:rPr lang="en-GB" sz="1800" dirty="0">
              <a:solidFill>
                <a:schemeClr val="accent1">
                  <a:lumMod val="50000"/>
                </a:schemeClr>
              </a:solidFill>
            </a:rPr>
            <a:t>E</a:t>
          </a:r>
          <a:r>
            <a:rPr lang="ro-RO" sz="1800" b="0" i="0" dirty="0" err="1">
              <a:solidFill>
                <a:schemeClr val="accent1">
                  <a:lumMod val="50000"/>
                </a:schemeClr>
              </a:solidFill>
            </a:rPr>
            <a:t>ste</a:t>
          </a:r>
          <a:r>
            <a:rPr lang="ro-RO" sz="1800" b="0" i="0" dirty="0">
              <a:solidFill>
                <a:schemeClr val="accent1">
                  <a:lumMod val="50000"/>
                </a:schemeClr>
              </a:solidFill>
            </a:rPr>
            <a:t> un algoritm de învățare automată de tip </a:t>
          </a:r>
          <a:r>
            <a:rPr lang="ro-RO" sz="1800" b="0" i="0" dirty="0" err="1">
              <a:solidFill>
                <a:schemeClr val="accent1">
                  <a:lumMod val="50000"/>
                </a:schemeClr>
              </a:solidFill>
            </a:rPr>
            <a:t>ensemble</a:t>
          </a:r>
          <a:r>
            <a:rPr lang="en-GB" sz="1800" b="0" i="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1800" dirty="0">
            <a:solidFill>
              <a:schemeClr val="accent1">
                <a:lumMod val="50000"/>
              </a:schemeClr>
            </a:solidFill>
          </a:endParaRPr>
        </a:p>
      </dgm:t>
    </dgm:pt>
    <dgm:pt modelId="{267C12DD-F0B4-483C-80EF-89F969C3866F}" type="parTrans" cxnId="{EADC707B-B091-446D-998F-99DE9F043B78}">
      <dgm:prSet/>
      <dgm:spPr/>
      <dgm:t>
        <a:bodyPr/>
        <a:lstStyle/>
        <a:p>
          <a:endParaRPr lang="ro-RO"/>
        </a:p>
      </dgm:t>
    </dgm:pt>
    <dgm:pt modelId="{D2BACD31-E753-4CB2-A343-1CA97A8C0DFF}" type="sibTrans" cxnId="{EADC707B-B091-446D-998F-99DE9F043B78}">
      <dgm:prSet/>
      <dgm:spPr/>
      <dgm:t>
        <a:bodyPr/>
        <a:lstStyle/>
        <a:p>
          <a:endParaRPr lang="ro-RO"/>
        </a:p>
      </dgm:t>
    </dgm:pt>
    <dgm:pt modelId="{06200DF7-8738-4564-8038-20CEEDF07E44}">
      <dgm:prSet custT="1"/>
      <dgm:spPr/>
      <dgm:t>
        <a:bodyPr/>
        <a:lstStyle/>
        <a:p>
          <a:r>
            <a:rPr lang="ro-RO" sz="1800" b="0" i="0" dirty="0">
              <a:solidFill>
                <a:schemeClr val="accent1">
                  <a:lumMod val="50000"/>
                </a:schemeClr>
              </a:solidFill>
            </a:rPr>
            <a:t>Combina clasificatori slabi pentru a forma un clasificator puternic</a:t>
          </a:r>
          <a:r>
            <a:rPr lang="en-GB" sz="1800" b="0" i="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1800" dirty="0">
            <a:solidFill>
              <a:schemeClr val="accent1">
                <a:lumMod val="50000"/>
              </a:schemeClr>
            </a:solidFill>
          </a:endParaRPr>
        </a:p>
      </dgm:t>
    </dgm:pt>
    <dgm:pt modelId="{CE30E0CA-BC29-4D29-830B-6A8D1EAFA82D}" type="parTrans" cxnId="{3E867EAD-DE3E-46E9-87FC-470EA8C6EB40}">
      <dgm:prSet/>
      <dgm:spPr/>
      <dgm:t>
        <a:bodyPr/>
        <a:lstStyle/>
        <a:p>
          <a:endParaRPr lang="ro-RO"/>
        </a:p>
      </dgm:t>
    </dgm:pt>
    <dgm:pt modelId="{8D64DF68-C44F-410E-A42A-66BFAE719E19}" type="sibTrans" cxnId="{3E867EAD-DE3E-46E9-87FC-470EA8C6EB40}">
      <dgm:prSet/>
      <dgm:spPr/>
      <dgm:t>
        <a:bodyPr/>
        <a:lstStyle/>
        <a:p>
          <a:endParaRPr lang="ro-RO"/>
        </a:p>
      </dgm:t>
    </dgm:pt>
    <dgm:pt modelId="{3BC84869-D83A-4BC3-A128-EFC328D07F91}">
      <dgm:prSet custT="1"/>
      <dgm:spPr/>
      <dgm:t>
        <a:bodyPr/>
        <a:lstStyle/>
        <a:p>
          <a:r>
            <a:rPr lang="en-GB" sz="1800" b="0" i="0" dirty="0" err="1">
              <a:solidFill>
                <a:schemeClr val="accent1">
                  <a:lumMod val="50000"/>
                </a:schemeClr>
              </a:solidFill>
            </a:rPr>
            <a:t>Atribuie</a:t>
          </a:r>
          <a:r>
            <a:rPr lang="en-GB" sz="1800" b="0" i="0" dirty="0">
              <a:solidFill>
                <a:schemeClr val="accent1">
                  <a:lumMod val="50000"/>
                </a:schemeClr>
              </a:solidFill>
            </a:rPr>
            <a:t> g</a:t>
          </a:r>
          <a:r>
            <a:rPr lang="ro-RO" sz="1800" b="0" i="0" dirty="0" err="1">
              <a:solidFill>
                <a:schemeClr val="accent1">
                  <a:lumMod val="50000"/>
                </a:schemeClr>
              </a:solidFill>
            </a:rPr>
            <a:t>reutăți</a:t>
          </a:r>
          <a:r>
            <a:rPr lang="ro-RO" sz="1800" b="0" i="0" dirty="0">
              <a:solidFill>
                <a:schemeClr val="accent1">
                  <a:lumMod val="50000"/>
                </a:schemeClr>
              </a:solidFill>
            </a:rPr>
            <a:t> mai mari pentru eșantioanele clasificate greșit anterior</a:t>
          </a:r>
          <a:r>
            <a:rPr lang="en-GB" sz="1800" b="0" i="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1800" dirty="0">
            <a:solidFill>
              <a:schemeClr val="accent1">
                <a:lumMod val="50000"/>
              </a:schemeClr>
            </a:solidFill>
          </a:endParaRPr>
        </a:p>
      </dgm:t>
    </dgm:pt>
    <dgm:pt modelId="{391B1CF2-8FC4-4A33-92AA-5C1F1AAF4F6C}" type="parTrans" cxnId="{ECF4CCEE-F19A-4E65-8DF2-18AA12269503}">
      <dgm:prSet/>
      <dgm:spPr/>
      <dgm:t>
        <a:bodyPr/>
        <a:lstStyle/>
        <a:p>
          <a:endParaRPr lang="ro-RO"/>
        </a:p>
      </dgm:t>
    </dgm:pt>
    <dgm:pt modelId="{F99376F1-99EA-424D-9C1F-5C0D431DBA7F}" type="sibTrans" cxnId="{ECF4CCEE-F19A-4E65-8DF2-18AA12269503}">
      <dgm:prSet/>
      <dgm:spPr/>
      <dgm:t>
        <a:bodyPr/>
        <a:lstStyle/>
        <a:p>
          <a:endParaRPr lang="ro-RO"/>
        </a:p>
      </dgm:t>
    </dgm:pt>
    <dgm:pt modelId="{F63403B8-CADA-4097-8A7D-38E4B4041EEE}">
      <dgm:prSet custT="1"/>
      <dgm:spPr/>
      <dgm:t>
        <a:bodyPr/>
        <a:lstStyle/>
        <a:p>
          <a:r>
            <a:rPr lang="en-GB" sz="1800" b="0" i="0" dirty="0" err="1">
              <a:solidFill>
                <a:schemeClr val="accent1">
                  <a:lumMod val="50000"/>
                </a:schemeClr>
              </a:solidFill>
            </a:rPr>
            <a:t>Foloseste</a:t>
          </a:r>
          <a:r>
            <a:rPr lang="en-GB" sz="1800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1800" b="0" i="0" dirty="0">
              <a:solidFill>
                <a:schemeClr val="accent1">
                  <a:lumMod val="50000"/>
                </a:schemeClr>
              </a:solidFill>
            </a:rPr>
            <a:t>o metodă de vot ponderat al majorității pentru a </a:t>
          </a:r>
          <a:r>
            <a:rPr lang="ro-RO" sz="1800" b="0" i="0" dirty="0" err="1">
              <a:solidFill>
                <a:schemeClr val="accent1">
                  <a:lumMod val="50000"/>
                </a:schemeClr>
              </a:solidFill>
            </a:rPr>
            <a:t>a</a:t>
          </a:r>
          <a:r>
            <a:rPr lang="ro-RO" sz="1800" b="0" i="0" dirty="0">
              <a:solidFill>
                <a:schemeClr val="accent1">
                  <a:lumMod val="50000"/>
                </a:schemeClr>
              </a:solidFill>
            </a:rPr>
            <a:t> realiza predicțiile în cazul unei probleme de clasificare</a:t>
          </a:r>
          <a:r>
            <a:rPr lang="en-GB" sz="1800" b="0" i="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1800" dirty="0">
            <a:solidFill>
              <a:schemeClr val="accent1">
                <a:lumMod val="50000"/>
              </a:schemeClr>
            </a:solidFill>
          </a:endParaRPr>
        </a:p>
      </dgm:t>
    </dgm:pt>
    <dgm:pt modelId="{9DC5194C-5595-4E3D-8ACD-DC78FB3CA481}" type="parTrans" cxnId="{AB4C96C4-45E4-4B1A-B6E5-14C00396D0EA}">
      <dgm:prSet/>
      <dgm:spPr/>
      <dgm:t>
        <a:bodyPr/>
        <a:lstStyle/>
        <a:p>
          <a:endParaRPr lang="ro-RO"/>
        </a:p>
      </dgm:t>
    </dgm:pt>
    <dgm:pt modelId="{01A2D228-1859-4F24-9CD7-ECBB0CD4C576}" type="sibTrans" cxnId="{AB4C96C4-45E4-4B1A-B6E5-14C00396D0EA}">
      <dgm:prSet/>
      <dgm:spPr/>
      <dgm:t>
        <a:bodyPr/>
        <a:lstStyle/>
        <a:p>
          <a:endParaRPr lang="ro-RO"/>
        </a:p>
      </dgm:t>
    </dgm:pt>
    <dgm:pt modelId="{0694B762-F68B-45D6-817D-4BB674C87BB3}" type="pres">
      <dgm:prSet presAssocID="{6A32D025-4139-4696-ADB6-3A0263598F9B}" presName="linearFlow" presStyleCnt="0">
        <dgm:presLayoutVars>
          <dgm:dir/>
          <dgm:animLvl val="lvl"/>
          <dgm:resizeHandles val="exact"/>
        </dgm:presLayoutVars>
      </dgm:prSet>
      <dgm:spPr/>
    </dgm:pt>
    <dgm:pt modelId="{834DF17E-F9DF-46CC-82B6-8BCD0B2439DF}" type="pres">
      <dgm:prSet presAssocID="{858FEC1D-C8B5-4065-819E-670CA1E1E936}" presName="composite" presStyleCnt="0"/>
      <dgm:spPr/>
    </dgm:pt>
    <dgm:pt modelId="{DEE44CEA-0176-48D7-9DD2-4C5653A31D44}" type="pres">
      <dgm:prSet presAssocID="{858FEC1D-C8B5-4065-819E-670CA1E1E936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E034BF0-B03B-480C-A3B7-FE20CF7436C4}" type="pres">
      <dgm:prSet presAssocID="{858FEC1D-C8B5-4065-819E-670CA1E1E936}" presName="descendantText" presStyleLbl="alignAcc1" presStyleIdx="0" presStyleCnt="1" custScaleY="148428">
        <dgm:presLayoutVars>
          <dgm:bulletEnabled val="1"/>
        </dgm:presLayoutVars>
      </dgm:prSet>
      <dgm:spPr/>
    </dgm:pt>
  </dgm:ptLst>
  <dgm:cxnLst>
    <dgm:cxn modelId="{9A16FA16-199A-471E-A93E-3F3CA3BB85BB}" type="presOf" srcId="{F63403B8-CADA-4097-8A7D-38E4B4041EEE}" destId="{9E034BF0-B03B-480C-A3B7-FE20CF7436C4}" srcOrd="0" destOrd="3" presId="urn:microsoft.com/office/officeart/2005/8/layout/chevron2"/>
    <dgm:cxn modelId="{AA28A93C-E92E-43F0-9836-216BD4A32788}" type="presOf" srcId="{858FEC1D-C8B5-4065-819E-670CA1E1E936}" destId="{DEE44CEA-0176-48D7-9DD2-4C5653A31D44}" srcOrd="0" destOrd="0" presId="urn:microsoft.com/office/officeart/2005/8/layout/chevron2"/>
    <dgm:cxn modelId="{089B5D41-2FEF-4BA2-B2B7-7AB1648115D6}" srcId="{6A32D025-4139-4696-ADB6-3A0263598F9B}" destId="{858FEC1D-C8B5-4065-819E-670CA1E1E936}" srcOrd="0" destOrd="0" parTransId="{F0F806B7-3B7A-4CD5-88A3-322903DE3EE5}" sibTransId="{5F643722-973A-4492-A384-9DE868E24404}"/>
    <dgm:cxn modelId="{CD66494A-DFA2-483E-B597-BECFC01EF30D}" type="presOf" srcId="{99220A4A-1700-46EC-9882-D450D2262227}" destId="{9E034BF0-B03B-480C-A3B7-FE20CF7436C4}" srcOrd="0" destOrd="0" presId="urn:microsoft.com/office/officeart/2005/8/layout/chevron2"/>
    <dgm:cxn modelId="{EADC707B-B091-446D-998F-99DE9F043B78}" srcId="{858FEC1D-C8B5-4065-819E-670CA1E1E936}" destId="{99220A4A-1700-46EC-9882-D450D2262227}" srcOrd="0" destOrd="0" parTransId="{267C12DD-F0B4-483C-80EF-89F969C3866F}" sibTransId="{D2BACD31-E753-4CB2-A343-1CA97A8C0DFF}"/>
    <dgm:cxn modelId="{DCF3D47B-CE64-4933-862B-2E4B5762E6B3}" type="presOf" srcId="{3BC84869-D83A-4BC3-A128-EFC328D07F91}" destId="{9E034BF0-B03B-480C-A3B7-FE20CF7436C4}" srcOrd="0" destOrd="2" presId="urn:microsoft.com/office/officeart/2005/8/layout/chevron2"/>
    <dgm:cxn modelId="{3E867EAD-DE3E-46E9-87FC-470EA8C6EB40}" srcId="{858FEC1D-C8B5-4065-819E-670CA1E1E936}" destId="{06200DF7-8738-4564-8038-20CEEDF07E44}" srcOrd="1" destOrd="0" parTransId="{CE30E0CA-BC29-4D29-830B-6A8D1EAFA82D}" sibTransId="{8D64DF68-C44F-410E-A42A-66BFAE719E19}"/>
    <dgm:cxn modelId="{AB4C96C4-45E4-4B1A-B6E5-14C00396D0EA}" srcId="{858FEC1D-C8B5-4065-819E-670CA1E1E936}" destId="{F63403B8-CADA-4097-8A7D-38E4B4041EEE}" srcOrd="3" destOrd="0" parTransId="{9DC5194C-5595-4E3D-8ACD-DC78FB3CA481}" sibTransId="{01A2D228-1859-4F24-9CD7-ECBB0CD4C576}"/>
    <dgm:cxn modelId="{045B75EE-84E7-42C0-9789-A57C271E60BA}" type="presOf" srcId="{06200DF7-8738-4564-8038-20CEEDF07E44}" destId="{9E034BF0-B03B-480C-A3B7-FE20CF7436C4}" srcOrd="0" destOrd="1" presId="urn:microsoft.com/office/officeart/2005/8/layout/chevron2"/>
    <dgm:cxn modelId="{ECF4CCEE-F19A-4E65-8DF2-18AA12269503}" srcId="{858FEC1D-C8B5-4065-819E-670CA1E1E936}" destId="{3BC84869-D83A-4BC3-A128-EFC328D07F91}" srcOrd="2" destOrd="0" parTransId="{391B1CF2-8FC4-4A33-92AA-5C1F1AAF4F6C}" sibTransId="{F99376F1-99EA-424D-9C1F-5C0D431DBA7F}"/>
    <dgm:cxn modelId="{B8E704FD-C085-46AB-A348-97729653AEF0}" type="presOf" srcId="{6A32D025-4139-4696-ADB6-3A0263598F9B}" destId="{0694B762-F68B-45D6-817D-4BB674C87BB3}" srcOrd="0" destOrd="0" presId="urn:microsoft.com/office/officeart/2005/8/layout/chevron2"/>
    <dgm:cxn modelId="{70DDB2A7-F694-441C-82FC-4403EBE3D663}" type="presParOf" srcId="{0694B762-F68B-45D6-817D-4BB674C87BB3}" destId="{834DF17E-F9DF-46CC-82B6-8BCD0B2439DF}" srcOrd="0" destOrd="0" presId="urn:microsoft.com/office/officeart/2005/8/layout/chevron2"/>
    <dgm:cxn modelId="{88E073DB-3887-439D-A44E-75EA5BDD26D2}" type="presParOf" srcId="{834DF17E-F9DF-46CC-82B6-8BCD0B2439DF}" destId="{DEE44CEA-0176-48D7-9DD2-4C5653A31D44}" srcOrd="0" destOrd="0" presId="urn:microsoft.com/office/officeart/2005/8/layout/chevron2"/>
    <dgm:cxn modelId="{040C8E6C-ADBE-4434-AF9C-959C21240AE6}" type="presParOf" srcId="{834DF17E-F9DF-46CC-82B6-8BCD0B2439DF}" destId="{9E034BF0-B03B-480C-A3B7-FE20CF7436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ABE6AD-D8E3-43F4-AA0B-876096F7AC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E7AE0D65-307B-4090-A08B-AE37B0F16416}">
      <dgm:prSet custT="1"/>
      <dgm:spPr/>
      <dgm:t>
        <a:bodyPr/>
        <a:lstStyle/>
        <a:p>
          <a:r>
            <a:rPr lang="ro-RO" sz="2000" i="0" dirty="0"/>
            <a:t>Modelul </a:t>
          </a:r>
          <a:r>
            <a:rPr lang="en-GB" sz="2000" i="0" dirty="0"/>
            <a:t>Ada </a:t>
          </a:r>
          <a:r>
            <a:rPr lang="en-GB" sz="2000" i="0" dirty="0" err="1"/>
            <a:t>Booost</a:t>
          </a:r>
          <a:r>
            <a:rPr lang="en-GB" sz="2000" i="0" dirty="0"/>
            <a:t> </a:t>
          </a:r>
          <a:r>
            <a:rPr lang="ro-RO" sz="2000" i="0" dirty="0"/>
            <a:t>prezintă performanțe bune și pe setul de date de testare</a:t>
          </a:r>
          <a:r>
            <a:rPr lang="en-GB" sz="2000" i="0" dirty="0"/>
            <a:t>.</a:t>
          </a:r>
          <a:endParaRPr lang="ro-RO" sz="2000" dirty="0"/>
        </a:p>
      </dgm:t>
    </dgm:pt>
    <dgm:pt modelId="{5882039D-1243-4DDE-B408-59E6613F461D}" type="parTrans" cxnId="{FB4DDA7C-378F-4F8E-A7D3-DA87A2FBF965}">
      <dgm:prSet/>
      <dgm:spPr/>
      <dgm:t>
        <a:bodyPr/>
        <a:lstStyle/>
        <a:p>
          <a:endParaRPr lang="ro-RO"/>
        </a:p>
      </dgm:t>
    </dgm:pt>
    <dgm:pt modelId="{6118B719-24C0-4F77-B211-3F080C2EC6A1}" type="sibTrans" cxnId="{FB4DDA7C-378F-4F8E-A7D3-DA87A2FBF965}">
      <dgm:prSet/>
      <dgm:spPr/>
      <dgm:t>
        <a:bodyPr/>
        <a:lstStyle/>
        <a:p>
          <a:endParaRPr lang="ro-RO"/>
        </a:p>
      </dgm:t>
    </dgm:pt>
    <dgm:pt modelId="{808729E6-E74A-47C0-8215-3B4984D58042}" type="pres">
      <dgm:prSet presAssocID="{DEABE6AD-D8E3-43F4-AA0B-876096F7ACC6}" presName="linear" presStyleCnt="0">
        <dgm:presLayoutVars>
          <dgm:animLvl val="lvl"/>
          <dgm:resizeHandles val="exact"/>
        </dgm:presLayoutVars>
      </dgm:prSet>
      <dgm:spPr/>
    </dgm:pt>
    <dgm:pt modelId="{483E3961-5F32-4C56-965E-DB9E355AEC72}" type="pres">
      <dgm:prSet presAssocID="{E7AE0D65-307B-4090-A08B-AE37B0F1641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E1F2E01-A5B4-42A7-8E75-D57A602EE1EC}" type="presOf" srcId="{DEABE6AD-D8E3-43F4-AA0B-876096F7ACC6}" destId="{808729E6-E74A-47C0-8215-3B4984D58042}" srcOrd="0" destOrd="0" presId="urn:microsoft.com/office/officeart/2005/8/layout/vList2"/>
    <dgm:cxn modelId="{FB4DDA7C-378F-4F8E-A7D3-DA87A2FBF965}" srcId="{DEABE6AD-D8E3-43F4-AA0B-876096F7ACC6}" destId="{E7AE0D65-307B-4090-A08B-AE37B0F16416}" srcOrd="0" destOrd="0" parTransId="{5882039D-1243-4DDE-B408-59E6613F461D}" sibTransId="{6118B719-24C0-4F77-B211-3F080C2EC6A1}"/>
    <dgm:cxn modelId="{2B3325A7-336A-47B1-A7EA-29B47008A0FC}" type="presOf" srcId="{E7AE0D65-307B-4090-A08B-AE37B0F16416}" destId="{483E3961-5F32-4C56-965E-DB9E355AEC72}" srcOrd="0" destOrd="0" presId="urn:microsoft.com/office/officeart/2005/8/layout/vList2"/>
    <dgm:cxn modelId="{27B7046A-5F6F-45CB-8FED-67D0F6FDEA17}" type="presParOf" srcId="{808729E6-E74A-47C0-8215-3B4984D58042}" destId="{483E3961-5F32-4C56-965E-DB9E355AE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9DB019-20F7-4678-BB31-2CBE25FD9A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6DB602B6-9625-4559-A15A-CBA285E6769E}">
      <dgm:prSet custT="1"/>
      <dgm:spPr/>
      <dgm:t>
        <a:bodyPr/>
        <a:lstStyle/>
        <a:p>
          <a:r>
            <a:rPr lang="ro-RO" sz="2000" dirty="0"/>
            <a:t>Validarea încrucișată</a:t>
          </a:r>
          <a:r>
            <a:rPr lang="en-GB" sz="2000" dirty="0"/>
            <a:t> </a:t>
          </a:r>
          <a:r>
            <a:rPr lang="ro-RO" sz="2000" dirty="0"/>
            <a:t> confirma că </a:t>
          </a:r>
          <a:r>
            <a:rPr lang="en-GB" sz="2000" dirty="0" err="1"/>
            <a:t>modelul</a:t>
          </a:r>
          <a:r>
            <a:rPr lang="en-GB" sz="2000" dirty="0"/>
            <a:t> </a:t>
          </a:r>
          <a:r>
            <a:rPr lang="ro-RO" sz="2000" dirty="0"/>
            <a:t>Ada</a:t>
          </a:r>
          <a:r>
            <a:rPr lang="en-GB" sz="2000" dirty="0"/>
            <a:t> </a:t>
          </a:r>
          <a:r>
            <a:rPr lang="ro-RO" sz="2000" dirty="0" err="1"/>
            <a:t>Boost</a:t>
          </a:r>
          <a:r>
            <a:rPr lang="en-GB" sz="2000" dirty="0"/>
            <a:t> </a:t>
          </a:r>
          <a:r>
            <a:rPr lang="ro-RO" sz="2000" dirty="0"/>
            <a:t>performează </a:t>
          </a:r>
          <a:r>
            <a:rPr lang="ro-RO" sz="2000" i="0" dirty="0"/>
            <a:t>mai bine decât </a:t>
          </a:r>
          <a:r>
            <a:rPr lang="ro-RO" sz="2000" i="0" dirty="0" err="1"/>
            <a:t>BernoulliNB</a:t>
          </a:r>
          <a:r>
            <a:rPr lang="en-GB" sz="2100" i="0" dirty="0"/>
            <a:t>.</a:t>
          </a:r>
          <a:endParaRPr lang="ro-RO" sz="2100" dirty="0"/>
        </a:p>
      </dgm:t>
    </dgm:pt>
    <dgm:pt modelId="{82EE50B8-E955-4E10-8517-AFEABFEE4E63}" type="parTrans" cxnId="{99C0DC85-EF3D-4B23-8CD5-03B9F2AE6132}">
      <dgm:prSet/>
      <dgm:spPr/>
      <dgm:t>
        <a:bodyPr/>
        <a:lstStyle/>
        <a:p>
          <a:endParaRPr lang="ro-RO"/>
        </a:p>
      </dgm:t>
    </dgm:pt>
    <dgm:pt modelId="{A57317D6-EC4A-46EE-9885-02FB7EA98B9D}" type="sibTrans" cxnId="{99C0DC85-EF3D-4B23-8CD5-03B9F2AE6132}">
      <dgm:prSet/>
      <dgm:spPr/>
      <dgm:t>
        <a:bodyPr/>
        <a:lstStyle/>
        <a:p>
          <a:endParaRPr lang="ro-RO"/>
        </a:p>
      </dgm:t>
    </dgm:pt>
    <dgm:pt modelId="{06F7A415-AFBA-49AE-BD67-26855D2E07D4}" type="pres">
      <dgm:prSet presAssocID="{1F9DB019-20F7-4678-BB31-2CBE25FD9AE5}" presName="linear" presStyleCnt="0">
        <dgm:presLayoutVars>
          <dgm:animLvl val="lvl"/>
          <dgm:resizeHandles val="exact"/>
        </dgm:presLayoutVars>
      </dgm:prSet>
      <dgm:spPr/>
    </dgm:pt>
    <dgm:pt modelId="{E5B4CBC9-1BB8-4937-89EA-10B6D81C692B}" type="pres">
      <dgm:prSet presAssocID="{6DB602B6-9625-4559-A15A-CBA285E6769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357237E-30B2-4E2A-B9A5-050BDDD0CAF0}" type="presOf" srcId="{1F9DB019-20F7-4678-BB31-2CBE25FD9AE5}" destId="{06F7A415-AFBA-49AE-BD67-26855D2E07D4}" srcOrd="0" destOrd="0" presId="urn:microsoft.com/office/officeart/2005/8/layout/vList2"/>
    <dgm:cxn modelId="{99C0DC85-EF3D-4B23-8CD5-03B9F2AE6132}" srcId="{1F9DB019-20F7-4678-BB31-2CBE25FD9AE5}" destId="{6DB602B6-9625-4559-A15A-CBA285E6769E}" srcOrd="0" destOrd="0" parTransId="{82EE50B8-E955-4E10-8517-AFEABFEE4E63}" sibTransId="{A57317D6-EC4A-46EE-9885-02FB7EA98B9D}"/>
    <dgm:cxn modelId="{2444F894-FD29-4EF4-8581-B8D48E7EBAF2}" type="presOf" srcId="{6DB602B6-9625-4559-A15A-CBA285E6769E}" destId="{E5B4CBC9-1BB8-4937-89EA-10B6D81C692B}" srcOrd="0" destOrd="0" presId="urn:microsoft.com/office/officeart/2005/8/layout/vList2"/>
    <dgm:cxn modelId="{69FB4385-C9D4-45FE-B8BF-652D7962FAB2}" type="presParOf" srcId="{06F7A415-AFBA-49AE-BD67-26855D2E07D4}" destId="{E5B4CBC9-1BB8-4937-89EA-10B6D81C69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1580BF8-2FBB-4E77-AC12-5E7C5D498A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13380B58-B6DE-4976-884B-62CDA2565B9D}">
      <dgm:prSet custT="1"/>
      <dgm:spPr/>
      <dgm:t>
        <a:bodyPr/>
        <a:lstStyle/>
        <a:p>
          <a:pPr algn="ctr"/>
          <a:r>
            <a:rPr lang="en-GB" sz="2400" b="0" dirty="0" err="1"/>
            <a:t>Modelul</a:t>
          </a:r>
          <a:r>
            <a:rPr lang="en-GB" sz="2400" b="0" dirty="0"/>
            <a:t> </a:t>
          </a:r>
          <a:r>
            <a:rPr lang="en-GB" sz="2400" b="0" dirty="0" err="1"/>
            <a:t>Retelei</a:t>
          </a:r>
          <a:r>
            <a:rPr lang="en-GB" sz="2400" b="0" dirty="0"/>
            <a:t> </a:t>
          </a:r>
          <a:r>
            <a:rPr lang="en-GB" sz="2800" b="0" dirty="0" err="1"/>
            <a:t>Nuronale</a:t>
          </a:r>
          <a:endParaRPr lang="ro-RO" sz="2800" dirty="0"/>
        </a:p>
      </dgm:t>
    </dgm:pt>
    <dgm:pt modelId="{B4C513E3-E0D6-4761-8501-07797E1A1A2A}" type="parTrans" cxnId="{436B809C-0CF9-435D-824B-8C8463B7D643}">
      <dgm:prSet/>
      <dgm:spPr/>
      <dgm:t>
        <a:bodyPr/>
        <a:lstStyle/>
        <a:p>
          <a:endParaRPr lang="ro-RO"/>
        </a:p>
      </dgm:t>
    </dgm:pt>
    <dgm:pt modelId="{49FCE061-F032-4BED-8CC7-3B3D52389BDD}" type="sibTrans" cxnId="{436B809C-0CF9-435D-824B-8C8463B7D643}">
      <dgm:prSet/>
      <dgm:spPr/>
      <dgm:t>
        <a:bodyPr/>
        <a:lstStyle/>
        <a:p>
          <a:endParaRPr lang="ro-RO"/>
        </a:p>
      </dgm:t>
    </dgm:pt>
    <dgm:pt modelId="{714D77E6-7583-4A9A-B6DE-1CCAD3D75C8A}" type="pres">
      <dgm:prSet presAssocID="{11580BF8-2FBB-4E77-AC12-5E7C5D498A0F}" presName="linear" presStyleCnt="0">
        <dgm:presLayoutVars>
          <dgm:animLvl val="lvl"/>
          <dgm:resizeHandles val="exact"/>
        </dgm:presLayoutVars>
      </dgm:prSet>
      <dgm:spPr/>
    </dgm:pt>
    <dgm:pt modelId="{997F70BF-03B1-4071-B95C-08AC53DE50D1}" type="pres">
      <dgm:prSet presAssocID="{13380B58-B6DE-4976-884B-62CDA2565B9D}" presName="parentText" presStyleLbl="node1" presStyleIdx="0" presStyleCnt="1" custLinFactNeighborX="-2734">
        <dgm:presLayoutVars>
          <dgm:chMax val="0"/>
          <dgm:bulletEnabled val="1"/>
        </dgm:presLayoutVars>
      </dgm:prSet>
      <dgm:spPr/>
    </dgm:pt>
  </dgm:ptLst>
  <dgm:cxnLst>
    <dgm:cxn modelId="{4D2C235C-80BA-4064-9E34-9F154BC7B659}" type="presOf" srcId="{11580BF8-2FBB-4E77-AC12-5E7C5D498A0F}" destId="{714D77E6-7583-4A9A-B6DE-1CCAD3D75C8A}" srcOrd="0" destOrd="0" presId="urn:microsoft.com/office/officeart/2005/8/layout/vList2"/>
    <dgm:cxn modelId="{DE8C6D42-524B-4CB6-9144-8F451BE486BB}" type="presOf" srcId="{13380B58-B6DE-4976-884B-62CDA2565B9D}" destId="{997F70BF-03B1-4071-B95C-08AC53DE50D1}" srcOrd="0" destOrd="0" presId="urn:microsoft.com/office/officeart/2005/8/layout/vList2"/>
    <dgm:cxn modelId="{436B809C-0CF9-435D-824B-8C8463B7D643}" srcId="{11580BF8-2FBB-4E77-AC12-5E7C5D498A0F}" destId="{13380B58-B6DE-4976-884B-62CDA2565B9D}" srcOrd="0" destOrd="0" parTransId="{B4C513E3-E0D6-4761-8501-07797E1A1A2A}" sibTransId="{49FCE061-F032-4BED-8CC7-3B3D52389BDD}"/>
    <dgm:cxn modelId="{3FBE799D-1B18-4930-BFC7-C5E02453FD69}" type="presParOf" srcId="{714D77E6-7583-4A9A-B6DE-1CCAD3D75C8A}" destId="{997F70BF-03B1-4071-B95C-08AC53DE50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0EA3E1-8A97-4560-A1BA-ED536F0C95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09D1A374-AB55-4C33-B2D3-815DAFE6CD1F}">
      <dgm:prSet custT="1"/>
      <dgm:spPr/>
      <dgm:t>
        <a:bodyPr/>
        <a:lstStyle/>
        <a:p>
          <a:pPr algn="ctr"/>
          <a:r>
            <a:rPr lang="it-IT" sz="2400" b="0" i="0" dirty="0"/>
            <a:t>Compararea pierderii și acurateței pe setul de antrenare și de validare</a:t>
          </a:r>
          <a:endParaRPr lang="ro-RO" sz="2400" dirty="0"/>
        </a:p>
      </dgm:t>
    </dgm:pt>
    <dgm:pt modelId="{995843D4-E189-4371-9341-60D96947FF16}" type="parTrans" cxnId="{6DFC6C15-8A29-4FCF-B890-66B2403EE229}">
      <dgm:prSet/>
      <dgm:spPr/>
      <dgm:t>
        <a:bodyPr/>
        <a:lstStyle/>
        <a:p>
          <a:endParaRPr lang="ro-RO"/>
        </a:p>
      </dgm:t>
    </dgm:pt>
    <dgm:pt modelId="{CFAF34F8-AFDB-4DE0-960F-F6824B7F9B27}" type="sibTrans" cxnId="{6DFC6C15-8A29-4FCF-B890-66B2403EE229}">
      <dgm:prSet/>
      <dgm:spPr/>
      <dgm:t>
        <a:bodyPr/>
        <a:lstStyle/>
        <a:p>
          <a:endParaRPr lang="ro-RO"/>
        </a:p>
      </dgm:t>
    </dgm:pt>
    <dgm:pt modelId="{47DBB45F-4753-4A36-AD19-E2C53FD80557}" type="pres">
      <dgm:prSet presAssocID="{890EA3E1-8A97-4560-A1BA-ED536F0C9581}" presName="linear" presStyleCnt="0">
        <dgm:presLayoutVars>
          <dgm:animLvl val="lvl"/>
          <dgm:resizeHandles val="exact"/>
        </dgm:presLayoutVars>
      </dgm:prSet>
      <dgm:spPr/>
    </dgm:pt>
    <dgm:pt modelId="{3A46DE0C-4B63-42A1-8D03-40F3488C60B1}" type="pres">
      <dgm:prSet presAssocID="{09D1A374-AB55-4C33-B2D3-815DAFE6CD1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DFC6C15-8A29-4FCF-B890-66B2403EE229}" srcId="{890EA3E1-8A97-4560-A1BA-ED536F0C9581}" destId="{09D1A374-AB55-4C33-B2D3-815DAFE6CD1F}" srcOrd="0" destOrd="0" parTransId="{995843D4-E189-4371-9341-60D96947FF16}" sibTransId="{CFAF34F8-AFDB-4DE0-960F-F6824B7F9B27}"/>
    <dgm:cxn modelId="{3DF52184-9647-4015-B267-22B00BC4E3EB}" type="presOf" srcId="{890EA3E1-8A97-4560-A1BA-ED536F0C9581}" destId="{47DBB45F-4753-4A36-AD19-E2C53FD80557}" srcOrd="0" destOrd="0" presId="urn:microsoft.com/office/officeart/2005/8/layout/vList2"/>
    <dgm:cxn modelId="{66C76A97-7493-453E-AA4C-C125942C53A8}" type="presOf" srcId="{09D1A374-AB55-4C33-B2D3-815DAFE6CD1F}" destId="{3A46DE0C-4B63-42A1-8D03-40F3488C60B1}" srcOrd="0" destOrd="0" presId="urn:microsoft.com/office/officeart/2005/8/layout/vList2"/>
    <dgm:cxn modelId="{D248D680-5A3E-4988-B414-B68C0B67EFAA}" type="presParOf" srcId="{47DBB45F-4753-4A36-AD19-E2C53FD80557}" destId="{3A46DE0C-4B63-42A1-8D03-40F3488C60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5DD31EC-A556-4A73-8EE2-916AD7300A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89E41AB8-2951-4A85-A22B-921FFE33744A}">
      <dgm:prSet custT="1"/>
      <dgm:spPr/>
      <dgm:t>
        <a:bodyPr/>
        <a:lstStyle/>
        <a:p>
          <a:pPr algn="ctr"/>
          <a:r>
            <a:rPr lang="ro-RO" sz="3000" b="0" i="0" dirty="0"/>
            <a:t>Combaterea </a:t>
          </a:r>
          <a:r>
            <a:rPr lang="ro-RO" sz="3000" b="0" i="0" dirty="0" err="1"/>
            <a:t>Overfitting</a:t>
          </a:r>
          <a:r>
            <a:rPr lang="ro-RO" sz="3000" b="0" i="0" dirty="0"/>
            <a:t>-ului în rețeaua neuronală</a:t>
          </a:r>
          <a:r>
            <a:rPr lang="en-GB" sz="3000" b="0" i="0" dirty="0"/>
            <a:t> </a:t>
          </a:r>
          <a:r>
            <a:rPr lang="en-GB" sz="3000" b="0" i="0" dirty="0" err="1"/>
            <a:t>prin</a:t>
          </a:r>
          <a:r>
            <a:rPr lang="en-GB" sz="3000" b="0" i="0" dirty="0"/>
            <a:t> u</a:t>
          </a:r>
          <a:r>
            <a:rPr lang="ro-RO" sz="3000" b="0" i="0" dirty="0" err="1"/>
            <a:t>tilizarea</a:t>
          </a:r>
          <a:r>
            <a:rPr lang="ro-RO" sz="3000" b="0" i="0" dirty="0"/>
            <a:t> Regularizării L1_L2 și </a:t>
          </a:r>
          <a:r>
            <a:rPr lang="en-GB" sz="3000" b="0" i="0" dirty="0" err="1"/>
            <a:t>adaugara</a:t>
          </a:r>
          <a:r>
            <a:rPr lang="en-GB" sz="3000" b="0" i="0" dirty="0"/>
            <a:t> </a:t>
          </a:r>
          <a:r>
            <a:rPr lang="en-GB" sz="3000" b="0" i="0" dirty="0" err="1"/>
            <a:t>unui</a:t>
          </a:r>
          <a:r>
            <a:rPr lang="en-GB" sz="3000" b="0" i="0" dirty="0"/>
            <a:t> </a:t>
          </a:r>
          <a:r>
            <a:rPr lang="en-GB" sz="3000" b="0" i="0" dirty="0" err="1"/>
            <a:t>strat</a:t>
          </a:r>
          <a:r>
            <a:rPr lang="en-GB" sz="3000" b="0" i="0" dirty="0"/>
            <a:t> </a:t>
          </a:r>
          <a:r>
            <a:rPr lang="ro-RO" sz="3000" b="0" i="0" dirty="0" err="1"/>
            <a:t>Dropout</a:t>
          </a:r>
          <a:endParaRPr lang="ro-RO" sz="3000" dirty="0"/>
        </a:p>
      </dgm:t>
    </dgm:pt>
    <dgm:pt modelId="{6704D66C-878E-4496-B692-B73F97F2D67D}" type="parTrans" cxnId="{845373C0-9625-41A4-8AA5-6A8AFD65C385}">
      <dgm:prSet/>
      <dgm:spPr/>
      <dgm:t>
        <a:bodyPr/>
        <a:lstStyle/>
        <a:p>
          <a:endParaRPr lang="ro-RO"/>
        </a:p>
      </dgm:t>
    </dgm:pt>
    <dgm:pt modelId="{25995B24-EE67-4615-B6D8-41BFA2CFD7CC}" type="sibTrans" cxnId="{845373C0-9625-41A4-8AA5-6A8AFD65C385}">
      <dgm:prSet/>
      <dgm:spPr/>
      <dgm:t>
        <a:bodyPr/>
        <a:lstStyle/>
        <a:p>
          <a:endParaRPr lang="ro-RO"/>
        </a:p>
      </dgm:t>
    </dgm:pt>
    <dgm:pt modelId="{ADF9C12B-F962-410F-B4F7-139D91C555A7}" type="pres">
      <dgm:prSet presAssocID="{75DD31EC-A556-4A73-8EE2-916AD7300A37}" presName="linear" presStyleCnt="0">
        <dgm:presLayoutVars>
          <dgm:animLvl val="lvl"/>
          <dgm:resizeHandles val="exact"/>
        </dgm:presLayoutVars>
      </dgm:prSet>
      <dgm:spPr/>
    </dgm:pt>
    <dgm:pt modelId="{FF32D9D0-63F0-4A90-AFCE-C2D17E2A5D48}" type="pres">
      <dgm:prSet presAssocID="{89E41AB8-2951-4A85-A22B-921FFE33744A}" presName="parentText" presStyleLbl="node1" presStyleIdx="0" presStyleCnt="1" custScaleY="123602">
        <dgm:presLayoutVars>
          <dgm:chMax val="0"/>
          <dgm:bulletEnabled val="1"/>
        </dgm:presLayoutVars>
      </dgm:prSet>
      <dgm:spPr/>
    </dgm:pt>
  </dgm:ptLst>
  <dgm:cxnLst>
    <dgm:cxn modelId="{5501AF2A-4677-479A-BF58-B58FEAC614FD}" type="presOf" srcId="{89E41AB8-2951-4A85-A22B-921FFE33744A}" destId="{FF32D9D0-63F0-4A90-AFCE-C2D17E2A5D48}" srcOrd="0" destOrd="0" presId="urn:microsoft.com/office/officeart/2005/8/layout/vList2"/>
    <dgm:cxn modelId="{AB8ED89E-BA1B-458C-AFE3-91A615DC1683}" type="presOf" srcId="{75DD31EC-A556-4A73-8EE2-916AD7300A37}" destId="{ADF9C12B-F962-410F-B4F7-139D91C555A7}" srcOrd="0" destOrd="0" presId="urn:microsoft.com/office/officeart/2005/8/layout/vList2"/>
    <dgm:cxn modelId="{845373C0-9625-41A4-8AA5-6A8AFD65C385}" srcId="{75DD31EC-A556-4A73-8EE2-916AD7300A37}" destId="{89E41AB8-2951-4A85-A22B-921FFE33744A}" srcOrd="0" destOrd="0" parTransId="{6704D66C-878E-4496-B692-B73F97F2D67D}" sibTransId="{25995B24-EE67-4615-B6D8-41BFA2CFD7CC}"/>
    <dgm:cxn modelId="{5640839F-3A8F-4EF6-9758-E43901E225AB}" type="presParOf" srcId="{ADF9C12B-F962-410F-B4F7-139D91C555A7}" destId="{FF32D9D0-63F0-4A90-AFCE-C2D17E2A5D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72D68AA-8B6C-4DF1-8DB2-D764AE8C9C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EC34190E-7B80-4295-9D64-6D6140F3207B}">
      <dgm:prSet custT="1"/>
      <dgm:spPr/>
      <dgm:t>
        <a:bodyPr/>
        <a:lstStyle/>
        <a:p>
          <a:pPr algn="ctr"/>
          <a:r>
            <a:rPr lang="en-GB" sz="2400" b="0" dirty="0" err="1"/>
            <a:t>Modelul</a:t>
          </a:r>
          <a:r>
            <a:rPr lang="en-GB" sz="2400" b="0" dirty="0"/>
            <a:t> </a:t>
          </a:r>
          <a:r>
            <a:rPr lang="en-GB" sz="2400" b="0" dirty="0" err="1"/>
            <a:t>Retelei</a:t>
          </a:r>
          <a:r>
            <a:rPr lang="en-GB" sz="2400" b="0" dirty="0"/>
            <a:t> </a:t>
          </a:r>
          <a:r>
            <a:rPr lang="en-GB" sz="2400" b="0" dirty="0" err="1"/>
            <a:t>Nuronale</a:t>
          </a:r>
          <a:endParaRPr lang="ro-RO" sz="2400" dirty="0"/>
        </a:p>
      </dgm:t>
    </dgm:pt>
    <dgm:pt modelId="{FCF2837B-76C1-4168-AB0A-46706D4CE63D}" type="parTrans" cxnId="{2278045F-E805-44C3-81D0-4EA0564B6BEC}">
      <dgm:prSet/>
      <dgm:spPr/>
      <dgm:t>
        <a:bodyPr/>
        <a:lstStyle/>
        <a:p>
          <a:endParaRPr lang="ro-RO"/>
        </a:p>
      </dgm:t>
    </dgm:pt>
    <dgm:pt modelId="{41D7F69C-A32F-4A86-884C-794E4A91F05D}" type="sibTrans" cxnId="{2278045F-E805-44C3-81D0-4EA0564B6BEC}">
      <dgm:prSet/>
      <dgm:spPr/>
      <dgm:t>
        <a:bodyPr/>
        <a:lstStyle/>
        <a:p>
          <a:endParaRPr lang="ro-RO"/>
        </a:p>
      </dgm:t>
    </dgm:pt>
    <dgm:pt modelId="{A2AA2B5E-AE21-41B9-B97D-B7730CCF623D}" type="pres">
      <dgm:prSet presAssocID="{772D68AA-8B6C-4DF1-8DB2-D764AE8C9C0B}" presName="linear" presStyleCnt="0">
        <dgm:presLayoutVars>
          <dgm:animLvl val="lvl"/>
          <dgm:resizeHandles val="exact"/>
        </dgm:presLayoutVars>
      </dgm:prSet>
      <dgm:spPr/>
    </dgm:pt>
    <dgm:pt modelId="{320F2182-41F6-46F9-A2B9-CFC2DF72DA93}" type="pres">
      <dgm:prSet presAssocID="{EC34190E-7B80-4295-9D64-6D6140F3207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278045F-E805-44C3-81D0-4EA0564B6BEC}" srcId="{772D68AA-8B6C-4DF1-8DB2-D764AE8C9C0B}" destId="{EC34190E-7B80-4295-9D64-6D6140F3207B}" srcOrd="0" destOrd="0" parTransId="{FCF2837B-76C1-4168-AB0A-46706D4CE63D}" sibTransId="{41D7F69C-A32F-4A86-884C-794E4A91F05D}"/>
    <dgm:cxn modelId="{5C1815BD-E802-4DBD-8B70-0568F897385F}" type="presOf" srcId="{772D68AA-8B6C-4DF1-8DB2-D764AE8C9C0B}" destId="{A2AA2B5E-AE21-41B9-B97D-B7730CCF623D}" srcOrd="0" destOrd="0" presId="urn:microsoft.com/office/officeart/2005/8/layout/vList2"/>
    <dgm:cxn modelId="{6B36F4D4-FCBA-4C85-B77C-1C9E12B7EA54}" type="presOf" srcId="{EC34190E-7B80-4295-9D64-6D6140F3207B}" destId="{320F2182-41F6-46F9-A2B9-CFC2DF72DA93}" srcOrd="0" destOrd="0" presId="urn:microsoft.com/office/officeart/2005/8/layout/vList2"/>
    <dgm:cxn modelId="{7646FDE5-8746-4BF1-B028-E447D1B2978D}" type="presParOf" srcId="{A2AA2B5E-AE21-41B9-B97D-B7730CCF623D}" destId="{320F2182-41F6-46F9-A2B9-CFC2DF72DA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D93F8AB-30CA-4FBF-B479-23C846D8B2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9A4C9B4A-ADB1-4AE3-816E-C93DC645B87D}">
      <dgm:prSet custT="1"/>
      <dgm:spPr/>
      <dgm:t>
        <a:bodyPr/>
        <a:lstStyle/>
        <a:p>
          <a:pPr algn="ctr"/>
          <a:r>
            <a:rPr lang="it-IT" sz="2400" b="0" i="0" dirty="0"/>
            <a:t>Compararea pierderii și acurateței pe setul de antrenare și de validare</a:t>
          </a:r>
          <a:endParaRPr lang="ro-RO" sz="2400" dirty="0"/>
        </a:p>
      </dgm:t>
    </dgm:pt>
    <dgm:pt modelId="{F701744A-87EE-4551-83DA-4D7225821C23}" type="parTrans" cxnId="{21ABFC81-19E5-4D33-97F6-3A636AA25590}">
      <dgm:prSet/>
      <dgm:spPr/>
      <dgm:t>
        <a:bodyPr/>
        <a:lstStyle/>
        <a:p>
          <a:endParaRPr lang="ro-RO"/>
        </a:p>
      </dgm:t>
    </dgm:pt>
    <dgm:pt modelId="{BE13758D-6DC0-48D1-9A11-DFCFA7D0FAB4}" type="sibTrans" cxnId="{21ABFC81-19E5-4D33-97F6-3A636AA25590}">
      <dgm:prSet/>
      <dgm:spPr/>
      <dgm:t>
        <a:bodyPr/>
        <a:lstStyle/>
        <a:p>
          <a:endParaRPr lang="ro-RO"/>
        </a:p>
      </dgm:t>
    </dgm:pt>
    <dgm:pt modelId="{F92B6717-D3A2-475C-B7A6-B7697DB4884A}" type="pres">
      <dgm:prSet presAssocID="{4D93F8AB-30CA-4FBF-B479-23C846D8B28C}" presName="linear" presStyleCnt="0">
        <dgm:presLayoutVars>
          <dgm:animLvl val="lvl"/>
          <dgm:resizeHandles val="exact"/>
        </dgm:presLayoutVars>
      </dgm:prSet>
      <dgm:spPr/>
    </dgm:pt>
    <dgm:pt modelId="{2955F58C-8DD6-459C-8250-AC2DFBB242FA}" type="pres">
      <dgm:prSet presAssocID="{9A4C9B4A-ADB1-4AE3-816E-C93DC645B8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32B31B-969F-47EE-A211-7AC99F441CE4}" type="presOf" srcId="{4D93F8AB-30CA-4FBF-B479-23C846D8B28C}" destId="{F92B6717-D3A2-475C-B7A6-B7697DB4884A}" srcOrd="0" destOrd="0" presId="urn:microsoft.com/office/officeart/2005/8/layout/vList2"/>
    <dgm:cxn modelId="{21ABFC81-19E5-4D33-97F6-3A636AA25590}" srcId="{4D93F8AB-30CA-4FBF-B479-23C846D8B28C}" destId="{9A4C9B4A-ADB1-4AE3-816E-C93DC645B87D}" srcOrd="0" destOrd="0" parTransId="{F701744A-87EE-4551-83DA-4D7225821C23}" sibTransId="{BE13758D-6DC0-48D1-9A11-DFCFA7D0FAB4}"/>
    <dgm:cxn modelId="{A52B6D93-0D95-477A-9DAE-C2843A7F3B50}" type="presOf" srcId="{9A4C9B4A-ADB1-4AE3-816E-C93DC645B87D}" destId="{2955F58C-8DD6-459C-8250-AC2DFBB242FA}" srcOrd="0" destOrd="0" presId="urn:microsoft.com/office/officeart/2005/8/layout/vList2"/>
    <dgm:cxn modelId="{431DB850-8EF1-4C18-81CD-E6F01002F963}" type="presParOf" srcId="{F92B6717-D3A2-475C-B7A6-B7697DB4884A}" destId="{2955F58C-8DD6-459C-8250-AC2DFBB242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E65FC64-261C-4828-8204-436E69E4F0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555DF98E-9DD0-4F57-9AEA-7F621B64F83E}">
      <dgm:prSet custT="1"/>
      <dgm:spPr/>
      <dgm:t>
        <a:bodyPr/>
        <a:lstStyle/>
        <a:p>
          <a:pPr algn="ctr"/>
          <a:r>
            <a:rPr lang="ro-RO" sz="3200" b="0" i="0" dirty="0"/>
            <a:t>Îmbunătățirea rețelei neuronale folosind </a:t>
          </a:r>
          <a:r>
            <a:rPr lang="ro-RO" sz="3200" b="0" i="0" dirty="0" err="1"/>
            <a:t>KerasTuner</a:t>
          </a:r>
          <a:r>
            <a:rPr lang="ro-RO" sz="3200" b="0" i="0" dirty="0"/>
            <a:t> și </a:t>
          </a:r>
          <a:r>
            <a:rPr lang="ro-RO" sz="3200" b="0" i="0" dirty="0" err="1"/>
            <a:t>Random</a:t>
          </a:r>
          <a:r>
            <a:rPr lang="ro-RO" sz="3200" b="0" i="0" dirty="0"/>
            <a:t> </a:t>
          </a:r>
          <a:r>
            <a:rPr lang="ro-RO" sz="3200" b="0" i="0" dirty="0" err="1"/>
            <a:t>Search</a:t>
          </a:r>
          <a:endParaRPr lang="ro-RO" sz="3200" dirty="0"/>
        </a:p>
      </dgm:t>
    </dgm:pt>
    <dgm:pt modelId="{AD79D71D-9F1C-4C6F-BA7A-FE1459D530A5}" type="parTrans" cxnId="{F299CB8F-7690-4AC0-8D32-8C5AA95A4470}">
      <dgm:prSet/>
      <dgm:spPr/>
      <dgm:t>
        <a:bodyPr/>
        <a:lstStyle/>
        <a:p>
          <a:endParaRPr lang="ro-RO"/>
        </a:p>
      </dgm:t>
    </dgm:pt>
    <dgm:pt modelId="{837C93BC-50FE-4DBE-88F2-C50E4381AD99}" type="sibTrans" cxnId="{F299CB8F-7690-4AC0-8D32-8C5AA95A4470}">
      <dgm:prSet/>
      <dgm:spPr/>
      <dgm:t>
        <a:bodyPr/>
        <a:lstStyle/>
        <a:p>
          <a:endParaRPr lang="ro-RO"/>
        </a:p>
      </dgm:t>
    </dgm:pt>
    <dgm:pt modelId="{E5E58FDD-69D4-4E45-867B-99060591DE55}" type="pres">
      <dgm:prSet presAssocID="{AE65FC64-261C-4828-8204-436E69E4F029}" presName="linear" presStyleCnt="0">
        <dgm:presLayoutVars>
          <dgm:animLvl val="lvl"/>
          <dgm:resizeHandles val="exact"/>
        </dgm:presLayoutVars>
      </dgm:prSet>
      <dgm:spPr/>
    </dgm:pt>
    <dgm:pt modelId="{CA816FB2-55E9-4FDE-9F40-E4B68CDF3CAC}" type="pres">
      <dgm:prSet presAssocID="{555DF98E-9DD0-4F57-9AEA-7F621B64F83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78E2D22-39FB-434C-B8DB-826B4D557BB8}" type="presOf" srcId="{AE65FC64-261C-4828-8204-436E69E4F029}" destId="{E5E58FDD-69D4-4E45-867B-99060591DE55}" srcOrd="0" destOrd="0" presId="urn:microsoft.com/office/officeart/2005/8/layout/vList2"/>
    <dgm:cxn modelId="{F299CB8F-7690-4AC0-8D32-8C5AA95A4470}" srcId="{AE65FC64-261C-4828-8204-436E69E4F029}" destId="{555DF98E-9DD0-4F57-9AEA-7F621B64F83E}" srcOrd="0" destOrd="0" parTransId="{AD79D71D-9F1C-4C6F-BA7A-FE1459D530A5}" sibTransId="{837C93BC-50FE-4DBE-88F2-C50E4381AD99}"/>
    <dgm:cxn modelId="{0F40CDB6-8C6A-4C7E-ABF9-540A03F17DFB}" type="presOf" srcId="{555DF98E-9DD0-4F57-9AEA-7F621B64F83E}" destId="{CA816FB2-55E9-4FDE-9F40-E4B68CDF3CAC}" srcOrd="0" destOrd="0" presId="urn:microsoft.com/office/officeart/2005/8/layout/vList2"/>
    <dgm:cxn modelId="{82AD5CF6-62F7-454D-9D1A-CD72FFD6B94C}" type="presParOf" srcId="{E5E58FDD-69D4-4E45-867B-99060591DE55}" destId="{CA816FB2-55E9-4FDE-9F40-E4B68CDF3C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6067F3B-C836-4F91-92B7-AF421BD26F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EEF9B14E-7651-4BC2-AC0E-B6F5F124FE32}">
      <dgm:prSet custT="1"/>
      <dgm:spPr/>
      <dgm:t>
        <a:bodyPr/>
        <a:lstStyle/>
        <a:p>
          <a:pPr algn="ctr"/>
          <a:r>
            <a:rPr lang="pt-BR" sz="2800" b="0" i="0" dirty="0"/>
            <a:t>Matricea de confuzie pentru cele două modele îmbunătățite</a:t>
          </a:r>
          <a:endParaRPr lang="ro-RO" sz="2800" dirty="0"/>
        </a:p>
      </dgm:t>
    </dgm:pt>
    <dgm:pt modelId="{AF9AF331-7407-4BDD-9229-91F61F0736A3}" type="parTrans" cxnId="{48021BC4-B50A-4EB2-AFE0-FA9111B0DD18}">
      <dgm:prSet/>
      <dgm:spPr/>
      <dgm:t>
        <a:bodyPr/>
        <a:lstStyle/>
        <a:p>
          <a:endParaRPr lang="ro-RO"/>
        </a:p>
      </dgm:t>
    </dgm:pt>
    <dgm:pt modelId="{81DAD075-E37F-4D8C-ADC6-154AD1745B33}" type="sibTrans" cxnId="{48021BC4-B50A-4EB2-AFE0-FA9111B0DD18}">
      <dgm:prSet/>
      <dgm:spPr/>
      <dgm:t>
        <a:bodyPr/>
        <a:lstStyle/>
        <a:p>
          <a:endParaRPr lang="ro-RO"/>
        </a:p>
      </dgm:t>
    </dgm:pt>
    <dgm:pt modelId="{2E4A889B-FD7D-4604-A05C-F0E649E355AE}" type="pres">
      <dgm:prSet presAssocID="{E6067F3B-C836-4F91-92B7-AF421BD26F26}" presName="linear" presStyleCnt="0">
        <dgm:presLayoutVars>
          <dgm:animLvl val="lvl"/>
          <dgm:resizeHandles val="exact"/>
        </dgm:presLayoutVars>
      </dgm:prSet>
      <dgm:spPr/>
    </dgm:pt>
    <dgm:pt modelId="{A4EA5066-E987-4D86-9CB6-8C50CA3A426C}" type="pres">
      <dgm:prSet presAssocID="{EEF9B14E-7651-4BC2-AC0E-B6F5F124FE3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8683707-8265-4776-B601-2AFBEEADDFE9}" type="presOf" srcId="{E6067F3B-C836-4F91-92B7-AF421BD26F26}" destId="{2E4A889B-FD7D-4604-A05C-F0E649E355AE}" srcOrd="0" destOrd="0" presId="urn:microsoft.com/office/officeart/2005/8/layout/vList2"/>
    <dgm:cxn modelId="{40D6240B-509E-4EDB-946F-0AC43DFBAC78}" type="presOf" srcId="{EEF9B14E-7651-4BC2-AC0E-B6F5F124FE32}" destId="{A4EA5066-E987-4D86-9CB6-8C50CA3A426C}" srcOrd="0" destOrd="0" presId="urn:microsoft.com/office/officeart/2005/8/layout/vList2"/>
    <dgm:cxn modelId="{48021BC4-B50A-4EB2-AFE0-FA9111B0DD18}" srcId="{E6067F3B-C836-4F91-92B7-AF421BD26F26}" destId="{EEF9B14E-7651-4BC2-AC0E-B6F5F124FE32}" srcOrd="0" destOrd="0" parTransId="{AF9AF331-7407-4BDD-9229-91F61F0736A3}" sibTransId="{81DAD075-E37F-4D8C-ADC6-154AD1745B33}"/>
    <dgm:cxn modelId="{ADB67B13-79A8-4282-A17C-E19499E00131}" type="presParOf" srcId="{2E4A889B-FD7D-4604-A05C-F0E649E355AE}" destId="{A4EA5066-E987-4D86-9CB6-8C50CA3A42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8368D-9CF5-4DCE-A22B-4F19DEDC75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111CF2BA-8DD5-4401-A526-412C42F1C36B}">
      <dgm:prSet/>
      <dgm:spPr/>
      <dgm:t>
        <a:bodyPr/>
        <a:lstStyle/>
        <a:p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Setul de date utilizat în proiect este "Credit 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Approval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Dataset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" disponibil pe</a:t>
          </a:r>
          <a:r>
            <a:rPr lang="en-GB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UCI 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Machine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Learning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Repository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 la adresa</a:t>
          </a:r>
          <a:r>
            <a:rPr lang="en-GB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b="0" i="0" dirty="0">
              <a:hlinkClick xmlns:r="http://schemas.openxmlformats.org/officeDocument/2006/relationships" r:id="rId1"/>
            </a:rPr>
            <a:t>http://archive.ics.uci.edu/ml/datasets/credit+approval</a:t>
          </a:r>
          <a:endParaRPr lang="ro-RO" dirty="0"/>
        </a:p>
      </dgm:t>
    </dgm:pt>
    <dgm:pt modelId="{3FC3C09B-D868-42BA-969E-F5AEED8FF54D}" type="parTrans" cxnId="{4DA5EE30-6ED7-429C-A772-5ADABB17F8C2}">
      <dgm:prSet/>
      <dgm:spPr/>
      <dgm:t>
        <a:bodyPr/>
        <a:lstStyle/>
        <a:p>
          <a:endParaRPr lang="ro-RO"/>
        </a:p>
      </dgm:t>
    </dgm:pt>
    <dgm:pt modelId="{57EFF006-01F0-4B38-BC2D-C8050CBAF7C4}" type="sibTrans" cxnId="{4DA5EE30-6ED7-429C-A772-5ADABB17F8C2}">
      <dgm:prSet/>
      <dgm:spPr/>
      <dgm:t>
        <a:bodyPr/>
        <a:lstStyle/>
        <a:p>
          <a:endParaRPr lang="ro-RO"/>
        </a:p>
      </dgm:t>
    </dgm:pt>
    <dgm:pt modelId="{EC6EB7DB-A47B-4682-8AD2-9C2C541A392E}">
      <dgm:prSet/>
      <dgm:spPr/>
      <dgm:t>
        <a:bodyPr/>
        <a:lstStyle/>
        <a:p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Numele și valorile variabilelor au fost anonimizate pentru a proteja confidențialitatea datelor.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BD5CC3EB-FFD8-4F69-BC20-CB0E47570902}" type="parTrans" cxnId="{8EDAD370-E7F2-413C-8DC8-9C8FE95CC8AE}">
      <dgm:prSet/>
      <dgm:spPr/>
      <dgm:t>
        <a:bodyPr/>
        <a:lstStyle/>
        <a:p>
          <a:endParaRPr lang="ro-RO"/>
        </a:p>
      </dgm:t>
    </dgm:pt>
    <dgm:pt modelId="{9D978D1C-9E8C-4058-A52C-E3F27E9631C8}" type="sibTrans" cxnId="{8EDAD370-E7F2-413C-8DC8-9C8FE95CC8AE}">
      <dgm:prSet/>
      <dgm:spPr/>
      <dgm:t>
        <a:bodyPr/>
        <a:lstStyle/>
        <a:p>
          <a:endParaRPr lang="ro-RO"/>
        </a:p>
      </dgm:t>
    </dgm:pt>
    <dgm:pt modelId="{11F95457-35CE-493B-A9FC-23D4DE72F757}">
      <dgm:prSet/>
      <dgm:spPr/>
      <dgm:t>
        <a:bodyPr/>
        <a:lstStyle/>
        <a:p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Setul de date conține 690 de instanțe și 16 variabile, atât numerice, cât și non-numerice.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29A1116A-8C2F-4EC6-B093-8705417C6F5D}" type="parTrans" cxnId="{5C00EAAA-C2FF-47BB-A26F-04AB270722A7}">
      <dgm:prSet/>
      <dgm:spPr/>
      <dgm:t>
        <a:bodyPr/>
        <a:lstStyle/>
        <a:p>
          <a:endParaRPr lang="ro-RO"/>
        </a:p>
      </dgm:t>
    </dgm:pt>
    <dgm:pt modelId="{14C24AEE-6601-4299-A5D4-9E52042174BD}" type="sibTrans" cxnId="{5C00EAAA-C2FF-47BB-A26F-04AB270722A7}">
      <dgm:prSet/>
      <dgm:spPr/>
      <dgm:t>
        <a:bodyPr/>
        <a:lstStyle/>
        <a:p>
          <a:endParaRPr lang="ro-RO"/>
        </a:p>
      </dgm:t>
    </dgm:pt>
    <dgm:pt modelId="{CD002D01-5C35-4C73-8AC4-C7C651D36529}" type="pres">
      <dgm:prSet presAssocID="{7A48368D-9CF5-4DCE-A22B-4F19DEDC75AD}" presName="vert0" presStyleCnt="0">
        <dgm:presLayoutVars>
          <dgm:dir/>
          <dgm:animOne val="branch"/>
          <dgm:animLvl val="lvl"/>
        </dgm:presLayoutVars>
      </dgm:prSet>
      <dgm:spPr/>
    </dgm:pt>
    <dgm:pt modelId="{C4B80092-4744-4710-B224-AAAC7E78760A}" type="pres">
      <dgm:prSet presAssocID="{111CF2BA-8DD5-4401-A526-412C42F1C36B}" presName="thickLine" presStyleLbl="alignNode1" presStyleIdx="0" presStyleCnt="3"/>
      <dgm:spPr/>
    </dgm:pt>
    <dgm:pt modelId="{89A55C46-BA3C-42D7-B059-E77D8A141B29}" type="pres">
      <dgm:prSet presAssocID="{111CF2BA-8DD5-4401-A526-412C42F1C36B}" presName="horz1" presStyleCnt="0"/>
      <dgm:spPr/>
    </dgm:pt>
    <dgm:pt modelId="{1A07881C-FACC-49F6-A476-D69BF77E18D3}" type="pres">
      <dgm:prSet presAssocID="{111CF2BA-8DD5-4401-A526-412C42F1C36B}" presName="tx1" presStyleLbl="revTx" presStyleIdx="0" presStyleCnt="3"/>
      <dgm:spPr/>
    </dgm:pt>
    <dgm:pt modelId="{240CC02D-46EF-47D2-82EF-8232CA0F64EC}" type="pres">
      <dgm:prSet presAssocID="{111CF2BA-8DD5-4401-A526-412C42F1C36B}" presName="vert1" presStyleCnt="0"/>
      <dgm:spPr/>
    </dgm:pt>
    <dgm:pt modelId="{E187CEEE-ED01-42E8-8F18-2B784A05329B}" type="pres">
      <dgm:prSet presAssocID="{EC6EB7DB-A47B-4682-8AD2-9C2C541A392E}" presName="thickLine" presStyleLbl="alignNode1" presStyleIdx="1" presStyleCnt="3"/>
      <dgm:spPr/>
    </dgm:pt>
    <dgm:pt modelId="{25E5488F-D683-41E7-BB26-ABCFE9121829}" type="pres">
      <dgm:prSet presAssocID="{EC6EB7DB-A47B-4682-8AD2-9C2C541A392E}" presName="horz1" presStyleCnt="0"/>
      <dgm:spPr/>
    </dgm:pt>
    <dgm:pt modelId="{A55B09B8-E230-4F65-8F27-F442B1AB2B40}" type="pres">
      <dgm:prSet presAssocID="{EC6EB7DB-A47B-4682-8AD2-9C2C541A392E}" presName="tx1" presStyleLbl="revTx" presStyleIdx="1" presStyleCnt="3" custScaleY="82213"/>
      <dgm:spPr/>
    </dgm:pt>
    <dgm:pt modelId="{A89A0545-6D5C-4507-8E0A-62E24AAA4122}" type="pres">
      <dgm:prSet presAssocID="{EC6EB7DB-A47B-4682-8AD2-9C2C541A392E}" presName="vert1" presStyleCnt="0"/>
      <dgm:spPr/>
    </dgm:pt>
    <dgm:pt modelId="{31F60F28-1EFC-4453-A47B-F3E8ABD909BA}" type="pres">
      <dgm:prSet presAssocID="{11F95457-35CE-493B-A9FC-23D4DE72F757}" presName="thickLine" presStyleLbl="alignNode1" presStyleIdx="2" presStyleCnt="3"/>
      <dgm:spPr/>
    </dgm:pt>
    <dgm:pt modelId="{95053EAB-5EAB-46E0-9D54-0334E19D027B}" type="pres">
      <dgm:prSet presAssocID="{11F95457-35CE-493B-A9FC-23D4DE72F757}" presName="horz1" presStyleCnt="0"/>
      <dgm:spPr/>
    </dgm:pt>
    <dgm:pt modelId="{CA7A9E06-4091-4C9B-8959-A2C2DD26436F}" type="pres">
      <dgm:prSet presAssocID="{11F95457-35CE-493B-A9FC-23D4DE72F757}" presName="tx1" presStyleLbl="revTx" presStyleIdx="2" presStyleCnt="3"/>
      <dgm:spPr/>
    </dgm:pt>
    <dgm:pt modelId="{D67B9AAB-0458-4425-A54B-91230DDECEC0}" type="pres">
      <dgm:prSet presAssocID="{11F95457-35CE-493B-A9FC-23D4DE72F757}" presName="vert1" presStyleCnt="0"/>
      <dgm:spPr/>
    </dgm:pt>
  </dgm:ptLst>
  <dgm:cxnLst>
    <dgm:cxn modelId="{4DA5EE30-6ED7-429C-A772-5ADABB17F8C2}" srcId="{7A48368D-9CF5-4DCE-A22B-4F19DEDC75AD}" destId="{111CF2BA-8DD5-4401-A526-412C42F1C36B}" srcOrd="0" destOrd="0" parTransId="{3FC3C09B-D868-42BA-969E-F5AEED8FF54D}" sibTransId="{57EFF006-01F0-4B38-BC2D-C8050CBAF7C4}"/>
    <dgm:cxn modelId="{1EFBF73E-B531-4EBA-88E4-72DE8F1147A7}" type="presOf" srcId="{11F95457-35CE-493B-A9FC-23D4DE72F757}" destId="{CA7A9E06-4091-4C9B-8959-A2C2DD26436F}" srcOrd="0" destOrd="0" presId="urn:microsoft.com/office/officeart/2008/layout/LinedList"/>
    <dgm:cxn modelId="{8EDAD370-E7F2-413C-8DC8-9C8FE95CC8AE}" srcId="{7A48368D-9CF5-4DCE-A22B-4F19DEDC75AD}" destId="{EC6EB7DB-A47B-4682-8AD2-9C2C541A392E}" srcOrd="1" destOrd="0" parTransId="{BD5CC3EB-FFD8-4F69-BC20-CB0E47570902}" sibTransId="{9D978D1C-9E8C-4058-A52C-E3F27E9631C8}"/>
    <dgm:cxn modelId="{41F54981-D545-432C-97AA-17C3EA2FD30D}" type="presOf" srcId="{EC6EB7DB-A47B-4682-8AD2-9C2C541A392E}" destId="{A55B09B8-E230-4F65-8F27-F442B1AB2B40}" srcOrd="0" destOrd="0" presId="urn:microsoft.com/office/officeart/2008/layout/LinedList"/>
    <dgm:cxn modelId="{8D3DAE91-A3A6-4BBF-A91B-DECDED7E70CB}" type="presOf" srcId="{111CF2BA-8DD5-4401-A526-412C42F1C36B}" destId="{1A07881C-FACC-49F6-A476-D69BF77E18D3}" srcOrd="0" destOrd="0" presId="urn:microsoft.com/office/officeart/2008/layout/LinedList"/>
    <dgm:cxn modelId="{5C00EAAA-C2FF-47BB-A26F-04AB270722A7}" srcId="{7A48368D-9CF5-4DCE-A22B-4F19DEDC75AD}" destId="{11F95457-35CE-493B-A9FC-23D4DE72F757}" srcOrd="2" destOrd="0" parTransId="{29A1116A-8C2F-4EC6-B093-8705417C6F5D}" sibTransId="{14C24AEE-6601-4299-A5D4-9E52042174BD}"/>
    <dgm:cxn modelId="{9D241DD1-4C04-4C17-95AC-757242A17B08}" type="presOf" srcId="{7A48368D-9CF5-4DCE-A22B-4F19DEDC75AD}" destId="{CD002D01-5C35-4C73-8AC4-C7C651D36529}" srcOrd="0" destOrd="0" presId="urn:microsoft.com/office/officeart/2008/layout/LinedList"/>
    <dgm:cxn modelId="{A5B87E7C-2BCE-4E53-82A4-00B522891F6B}" type="presParOf" srcId="{CD002D01-5C35-4C73-8AC4-C7C651D36529}" destId="{C4B80092-4744-4710-B224-AAAC7E78760A}" srcOrd="0" destOrd="0" presId="urn:microsoft.com/office/officeart/2008/layout/LinedList"/>
    <dgm:cxn modelId="{585D9655-857B-417E-8162-710855370C74}" type="presParOf" srcId="{CD002D01-5C35-4C73-8AC4-C7C651D36529}" destId="{89A55C46-BA3C-42D7-B059-E77D8A141B29}" srcOrd="1" destOrd="0" presId="urn:microsoft.com/office/officeart/2008/layout/LinedList"/>
    <dgm:cxn modelId="{A643C600-8F4A-4976-9969-EBE06D4FF282}" type="presParOf" srcId="{89A55C46-BA3C-42D7-B059-E77D8A141B29}" destId="{1A07881C-FACC-49F6-A476-D69BF77E18D3}" srcOrd="0" destOrd="0" presId="urn:microsoft.com/office/officeart/2008/layout/LinedList"/>
    <dgm:cxn modelId="{C81B563F-52AB-47AF-9DFB-4CE2446B245C}" type="presParOf" srcId="{89A55C46-BA3C-42D7-B059-E77D8A141B29}" destId="{240CC02D-46EF-47D2-82EF-8232CA0F64EC}" srcOrd="1" destOrd="0" presId="urn:microsoft.com/office/officeart/2008/layout/LinedList"/>
    <dgm:cxn modelId="{33258E1F-D811-42CA-B9D4-D40BF7B43146}" type="presParOf" srcId="{CD002D01-5C35-4C73-8AC4-C7C651D36529}" destId="{E187CEEE-ED01-42E8-8F18-2B784A05329B}" srcOrd="2" destOrd="0" presId="urn:microsoft.com/office/officeart/2008/layout/LinedList"/>
    <dgm:cxn modelId="{642779AC-22D1-40F6-AE84-A3D231EE0913}" type="presParOf" srcId="{CD002D01-5C35-4C73-8AC4-C7C651D36529}" destId="{25E5488F-D683-41E7-BB26-ABCFE9121829}" srcOrd="3" destOrd="0" presId="urn:microsoft.com/office/officeart/2008/layout/LinedList"/>
    <dgm:cxn modelId="{14FEDB51-B452-41DD-993A-A9508F08EE14}" type="presParOf" srcId="{25E5488F-D683-41E7-BB26-ABCFE9121829}" destId="{A55B09B8-E230-4F65-8F27-F442B1AB2B40}" srcOrd="0" destOrd="0" presId="urn:microsoft.com/office/officeart/2008/layout/LinedList"/>
    <dgm:cxn modelId="{AE8D0B1C-43D2-4C1D-9AED-60613E0567A2}" type="presParOf" srcId="{25E5488F-D683-41E7-BB26-ABCFE9121829}" destId="{A89A0545-6D5C-4507-8E0A-62E24AAA4122}" srcOrd="1" destOrd="0" presId="urn:microsoft.com/office/officeart/2008/layout/LinedList"/>
    <dgm:cxn modelId="{0C14B341-9570-40EB-BCD7-3387FE3A7A55}" type="presParOf" srcId="{CD002D01-5C35-4C73-8AC4-C7C651D36529}" destId="{31F60F28-1EFC-4453-A47B-F3E8ABD909BA}" srcOrd="4" destOrd="0" presId="urn:microsoft.com/office/officeart/2008/layout/LinedList"/>
    <dgm:cxn modelId="{D850D1FF-EF6D-49D4-9665-655DB111959A}" type="presParOf" srcId="{CD002D01-5C35-4C73-8AC4-C7C651D36529}" destId="{95053EAB-5EAB-46E0-9D54-0334E19D027B}" srcOrd="5" destOrd="0" presId="urn:microsoft.com/office/officeart/2008/layout/LinedList"/>
    <dgm:cxn modelId="{E75E87B6-822C-487F-B655-87DE41F5A19B}" type="presParOf" srcId="{95053EAB-5EAB-46E0-9D54-0334E19D027B}" destId="{CA7A9E06-4091-4C9B-8959-A2C2DD26436F}" srcOrd="0" destOrd="0" presId="urn:microsoft.com/office/officeart/2008/layout/LinedList"/>
    <dgm:cxn modelId="{BB7E94FD-C556-4626-AE8C-5EA5C517FC39}" type="presParOf" srcId="{95053EAB-5EAB-46E0-9D54-0334E19D027B}" destId="{D67B9AAB-0458-4425-A54B-91230DDECE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A1E4B21-F84B-4E56-88EF-9EA1CB460A9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8364B029-26F8-4685-999A-9A96BEA33B58}">
      <dgm:prSet custT="1"/>
      <dgm:spPr/>
      <dgm:t>
        <a:bodyPr/>
        <a:lstStyle/>
        <a:p>
          <a:r>
            <a:rPr lang="ro-RO" sz="3200" b="0" i="0" dirty="0"/>
            <a:t>Rezumatul rezultatelor căutării</a:t>
          </a:r>
          <a:endParaRPr lang="ro-RO" sz="3200" dirty="0"/>
        </a:p>
      </dgm:t>
    </dgm:pt>
    <dgm:pt modelId="{66812DCE-9C57-407C-8C4B-88BC6887DDBC}" type="parTrans" cxnId="{1871081D-DDB4-42AB-8994-FA9229E36717}">
      <dgm:prSet/>
      <dgm:spPr/>
      <dgm:t>
        <a:bodyPr/>
        <a:lstStyle/>
        <a:p>
          <a:endParaRPr lang="ro-RO"/>
        </a:p>
      </dgm:t>
    </dgm:pt>
    <dgm:pt modelId="{1EE5C1B6-EE0A-423A-BC0B-75A196160C0A}" type="sibTrans" cxnId="{1871081D-DDB4-42AB-8994-FA9229E36717}">
      <dgm:prSet/>
      <dgm:spPr/>
      <dgm:t>
        <a:bodyPr/>
        <a:lstStyle/>
        <a:p>
          <a:endParaRPr lang="ro-RO"/>
        </a:p>
      </dgm:t>
    </dgm:pt>
    <dgm:pt modelId="{6AF4388A-1419-43ED-9C20-FF7E2D76E84D}">
      <dgm:prSet/>
      <dgm:spPr/>
      <dgm:t>
        <a:bodyPr/>
        <a:lstStyle/>
        <a:p>
          <a:r>
            <a:rPr lang="ro-RO" b="0" i="0" baseline="0" dirty="0" err="1">
              <a:solidFill>
                <a:schemeClr val="accent1">
                  <a:lumMod val="50000"/>
                </a:schemeClr>
              </a:solidFill>
            </a:rPr>
            <a:t>Hyperparameters</a:t>
          </a:r>
          <a:r>
            <a:rPr lang="ro-RO" b="0" i="0" baseline="0" dirty="0">
              <a:solidFill>
                <a:schemeClr val="accent1">
                  <a:lumMod val="50000"/>
                </a:schemeClr>
              </a:solidFill>
            </a:rPr>
            <a:t>: 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20A5BBB2-2631-4D30-B65A-4CB9F0485069}" type="parTrans" cxnId="{033772D4-9DE4-4B8B-9BAB-CA5C3A62FF52}">
      <dgm:prSet/>
      <dgm:spPr/>
      <dgm:t>
        <a:bodyPr/>
        <a:lstStyle/>
        <a:p>
          <a:endParaRPr lang="ro-RO"/>
        </a:p>
      </dgm:t>
    </dgm:pt>
    <dgm:pt modelId="{C6178182-DCF1-4BB3-B856-FD21CCC540EB}" type="sibTrans" cxnId="{033772D4-9DE4-4B8B-9BAB-CA5C3A62FF52}">
      <dgm:prSet/>
      <dgm:spPr/>
      <dgm:t>
        <a:bodyPr/>
        <a:lstStyle/>
        <a:p>
          <a:endParaRPr lang="ro-RO"/>
        </a:p>
      </dgm:t>
    </dgm:pt>
    <dgm:pt modelId="{5FB58ED5-3C3A-4550-B793-73CE4A39BD7C}">
      <dgm:prSet/>
      <dgm:spPr/>
      <dgm:t>
        <a:bodyPr/>
        <a:lstStyle/>
        <a:p>
          <a:r>
            <a:rPr lang="ro-RO" b="0" i="0" baseline="0" dirty="0" err="1">
              <a:solidFill>
                <a:schemeClr val="accent1">
                  <a:lumMod val="50000"/>
                </a:schemeClr>
              </a:solidFill>
            </a:rPr>
            <a:t>units</a:t>
          </a:r>
          <a:r>
            <a:rPr lang="ro-RO" b="0" i="0" baseline="0" dirty="0">
              <a:solidFill>
                <a:schemeClr val="accent1">
                  <a:lumMod val="50000"/>
                </a:schemeClr>
              </a:solidFill>
            </a:rPr>
            <a:t>: 1</a:t>
          </a:r>
          <a:r>
            <a:rPr lang="en-GB" b="0" i="0" baseline="0" dirty="0">
              <a:solidFill>
                <a:schemeClr val="accent1">
                  <a:lumMod val="50000"/>
                </a:schemeClr>
              </a:solidFill>
            </a:rPr>
            <a:t>45;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4F5D7308-1C4D-4A0E-A416-00028AAAD6A4}" type="parTrans" cxnId="{85FD9C4F-BCA4-4C1A-A18E-70276A337297}">
      <dgm:prSet/>
      <dgm:spPr/>
      <dgm:t>
        <a:bodyPr/>
        <a:lstStyle/>
        <a:p>
          <a:endParaRPr lang="ro-RO"/>
        </a:p>
      </dgm:t>
    </dgm:pt>
    <dgm:pt modelId="{67C4C6DB-C786-4AE6-9583-963A753643F7}" type="sibTrans" cxnId="{85FD9C4F-BCA4-4C1A-A18E-70276A337297}">
      <dgm:prSet/>
      <dgm:spPr/>
      <dgm:t>
        <a:bodyPr/>
        <a:lstStyle/>
        <a:p>
          <a:endParaRPr lang="ro-RO"/>
        </a:p>
      </dgm:t>
    </dgm:pt>
    <dgm:pt modelId="{05BCF9DC-A1C5-41D7-AADF-9D110C7B9383}">
      <dgm:prSet/>
      <dgm:spPr/>
      <dgm:t>
        <a:bodyPr/>
        <a:lstStyle/>
        <a:p>
          <a:r>
            <a:rPr lang="ro-RO" b="0" i="0" baseline="0" dirty="0" err="1">
              <a:solidFill>
                <a:schemeClr val="accent1">
                  <a:lumMod val="50000"/>
                </a:schemeClr>
              </a:solidFill>
            </a:rPr>
            <a:t>activation</a:t>
          </a:r>
          <a:r>
            <a:rPr lang="ro-RO" b="0" i="0" baseline="0" dirty="0">
              <a:solidFill>
                <a:schemeClr val="accent1">
                  <a:lumMod val="50000"/>
                </a:schemeClr>
              </a:solidFill>
            </a:rPr>
            <a:t>: </a:t>
          </a:r>
          <a:r>
            <a:rPr lang="ro-RO" b="0" i="0" baseline="0" dirty="0" err="1">
              <a:solidFill>
                <a:schemeClr val="accent1">
                  <a:lumMod val="50000"/>
                </a:schemeClr>
              </a:solidFill>
            </a:rPr>
            <a:t>tanh</a:t>
          </a:r>
          <a:r>
            <a:rPr lang="en-GB" b="0" i="0" baseline="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222E97A1-ECA1-4855-A446-AAF1C1CEAE44}" type="parTrans" cxnId="{B447326A-2E59-4CF3-B50A-81EE6AC1B75B}">
      <dgm:prSet/>
      <dgm:spPr/>
      <dgm:t>
        <a:bodyPr/>
        <a:lstStyle/>
        <a:p>
          <a:endParaRPr lang="ro-RO"/>
        </a:p>
      </dgm:t>
    </dgm:pt>
    <dgm:pt modelId="{00EE5BEB-15D4-4E4F-91C4-42CA0583A03C}" type="sibTrans" cxnId="{B447326A-2E59-4CF3-B50A-81EE6AC1B75B}">
      <dgm:prSet/>
      <dgm:spPr/>
      <dgm:t>
        <a:bodyPr/>
        <a:lstStyle/>
        <a:p>
          <a:endParaRPr lang="ro-RO"/>
        </a:p>
      </dgm:t>
    </dgm:pt>
    <dgm:pt modelId="{ACF01F91-706E-4BE2-87A9-E67EDD63773F}">
      <dgm:prSet/>
      <dgm:spPr/>
      <dgm:t>
        <a:bodyPr/>
        <a:lstStyle/>
        <a:p>
          <a:r>
            <a:rPr lang="ro-RO" b="0" i="0" baseline="0" dirty="0">
              <a:solidFill>
                <a:schemeClr val="accent1">
                  <a:lumMod val="50000"/>
                </a:schemeClr>
              </a:solidFill>
            </a:rPr>
            <a:t>rate: 0.74</a:t>
          </a:r>
          <a:r>
            <a:rPr lang="en-GB" b="0" i="0" baseline="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A7F1A01D-4C39-4BF5-886B-5A8ED41BDC97}" type="parTrans" cxnId="{49D45C60-1B51-4E5F-922D-96838BE8599A}">
      <dgm:prSet/>
      <dgm:spPr/>
      <dgm:t>
        <a:bodyPr/>
        <a:lstStyle/>
        <a:p>
          <a:endParaRPr lang="ro-RO"/>
        </a:p>
      </dgm:t>
    </dgm:pt>
    <dgm:pt modelId="{89DA9062-2618-4523-9BA4-EA8E3E625A69}" type="sibTrans" cxnId="{49D45C60-1B51-4E5F-922D-96838BE8599A}">
      <dgm:prSet/>
      <dgm:spPr/>
      <dgm:t>
        <a:bodyPr/>
        <a:lstStyle/>
        <a:p>
          <a:endParaRPr lang="ro-RO"/>
        </a:p>
      </dgm:t>
    </dgm:pt>
    <dgm:pt modelId="{25A1CBE3-6678-4B0B-A4D5-F6532B7A6C70}">
      <dgm:prSet/>
      <dgm:spPr/>
      <dgm:t>
        <a:bodyPr/>
        <a:lstStyle/>
        <a:p>
          <a:r>
            <a:rPr lang="ro-RO" b="0" i="0" baseline="0" dirty="0" err="1">
              <a:solidFill>
                <a:schemeClr val="accent1">
                  <a:lumMod val="50000"/>
                </a:schemeClr>
              </a:solidFill>
            </a:rPr>
            <a:t>lr</a:t>
          </a:r>
          <a:r>
            <a:rPr lang="ro-RO" b="0" i="0" baseline="0" dirty="0">
              <a:solidFill>
                <a:schemeClr val="accent1">
                  <a:lumMod val="50000"/>
                </a:schemeClr>
              </a:solidFill>
            </a:rPr>
            <a:t>: 7.103347002686367e-05</a:t>
          </a:r>
          <a:r>
            <a:rPr lang="en-GB" b="0" i="0" baseline="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06A64EC1-5A8E-42FC-BCBC-84FB5386EC4E}" type="parTrans" cxnId="{E432FF8E-DEA1-4108-B23D-0DEFB8EA6166}">
      <dgm:prSet/>
      <dgm:spPr/>
      <dgm:t>
        <a:bodyPr/>
        <a:lstStyle/>
        <a:p>
          <a:endParaRPr lang="ro-RO"/>
        </a:p>
      </dgm:t>
    </dgm:pt>
    <dgm:pt modelId="{46098622-92F2-4AF3-8036-4FF8894B1EC7}" type="sibTrans" cxnId="{E432FF8E-DEA1-4108-B23D-0DEFB8EA6166}">
      <dgm:prSet/>
      <dgm:spPr/>
      <dgm:t>
        <a:bodyPr/>
        <a:lstStyle/>
        <a:p>
          <a:endParaRPr lang="ro-RO"/>
        </a:p>
      </dgm:t>
    </dgm:pt>
    <dgm:pt modelId="{864515FD-1AEB-456C-B5FE-A39511DBCDE0}">
      <dgm:prSet/>
      <dgm:spPr/>
      <dgm:t>
        <a:bodyPr/>
        <a:lstStyle/>
        <a:p>
          <a:r>
            <a:rPr lang="ro-RO" b="0" i="0" baseline="0" dirty="0" err="1">
              <a:solidFill>
                <a:schemeClr val="accent1">
                  <a:lumMod val="50000"/>
                </a:schemeClr>
              </a:solidFill>
            </a:rPr>
            <a:t>Score</a:t>
          </a:r>
          <a:r>
            <a:rPr lang="ro-RO" b="0" i="0" baseline="0" dirty="0">
              <a:solidFill>
                <a:schemeClr val="accent1">
                  <a:lumMod val="50000"/>
                </a:schemeClr>
              </a:solidFill>
            </a:rPr>
            <a:t>: </a:t>
          </a:r>
          <a:r>
            <a:rPr lang="en-GB" b="0" i="0" baseline="0" dirty="0">
              <a:solidFill>
                <a:schemeClr val="accent1">
                  <a:lumMod val="50000"/>
                </a:schemeClr>
              </a:solidFill>
            </a:rPr>
            <a:t>0.86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CAF87EF9-E94C-4D61-BD3D-A1AF15F5D13D}" type="parTrans" cxnId="{054CA2CC-1021-438E-B1D5-6826CFE88EB2}">
      <dgm:prSet/>
      <dgm:spPr/>
      <dgm:t>
        <a:bodyPr/>
        <a:lstStyle/>
        <a:p>
          <a:endParaRPr lang="ro-RO"/>
        </a:p>
      </dgm:t>
    </dgm:pt>
    <dgm:pt modelId="{F948A9C6-6895-451E-94EB-7E6F6776362B}" type="sibTrans" cxnId="{054CA2CC-1021-438E-B1D5-6826CFE88EB2}">
      <dgm:prSet/>
      <dgm:spPr/>
      <dgm:t>
        <a:bodyPr/>
        <a:lstStyle/>
        <a:p>
          <a:endParaRPr lang="ro-RO"/>
        </a:p>
      </dgm:t>
    </dgm:pt>
    <dgm:pt modelId="{AC6F3C55-FFB1-44B2-9B69-E490619D515B}" type="pres">
      <dgm:prSet presAssocID="{1A1E4B21-F84B-4E56-88EF-9EA1CB460A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78ACEF-2FED-4D67-825E-D47A30C12921}" type="pres">
      <dgm:prSet presAssocID="{8364B029-26F8-4685-999A-9A96BEA33B58}" presName="root" presStyleCnt="0"/>
      <dgm:spPr/>
    </dgm:pt>
    <dgm:pt modelId="{26EBB847-CD6D-4385-999F-54C9FBCCFF75}" type="pres">
      <dgm:prSet presAssocID="{8364B029-26F8-4685-999A-9A96BEA33B58}" presName="rootComposite" presStyleCnt="0"/>
      <dgm:spPr/>
    </dgm:pt>
    <dgm:pt modelId="{E6F179A1-1FC3-493E-AAFA-90EBE60BDC5F}" type="pres">
      <dgm:prSet presAssocID="{8364B029-26F8-4685-999A-9A96BEA33B58}" presName="rootText" presStyleLbl="node1" presStyleIdx="0" presStyleCnt="1"/>
      <dgm:spPr/>
    </dgm:pt>
    <dgm:pt modelId="{D33080DB-F0F3-4BEA-B77E-7B9503F6CA99}" type="pres">
      <dgm:prSet presAssocID="{8364B029-26F8-4685-999A-9A96BEA33B58}" presName="rootConnector" presStyleLbl="node1" presStyleIdx="0" presStyleCnt="1"/>
      <dgm:spPr/>
    </dgm:pt>
    <dgm:pt modelId="{77B101E6-3321-4F16-9202-C7EA0D8D6C3C}" type="pres">
      <dgm:prSet presAssocID="{8364B029-26F8-4685-999A-9A96BEA33B58}" presName="childShape" presStyleCnt="0"/>
      <dgm:spPr/>
    </dgm:pt>
    <dgm:pt modelId="{AC2348F8-42E7-4578-9123-FE9B143848F4}" type="pres">
      <dgm:prSet presAssocID="{20A5BBB2-2631-4D30-B65A-4CB9F0485069}" presName="Name13" presStyleLbl="parChTrans1D2" presStyleIdx="0" presStyleCnt="2"/>
      <dgm:spPr/>
    </dgm:pt>
    <dgm:pt modelId="{FAF22AD0-7EE2-4B29-B7E7-D87703624FF9}" type="pres">
      <dgm:prSet presAssocID="{6AF4388A-1419-43ED-9C20-FF7E2D76E84D}" presName="childText" presStyleLbl="bgAcc1" presStyleIdx="0" presStyleCnt="2">
        <dgm:presLayoutVars>
          <dgm:bulletEnabled val="1"/>
        </dgm:presLayoutVars>
      </dgm:prSet>
      <dgm:spPr/>
    </dgm:pt>
    <dgm:pt modelId="{09DB4137-5CCF-4B18-81A4-E97E667C1A30}" type="pres">
      <dgm:prSet presAssocID="{CAF87EF9-E94C-4D61-BD3D-A1AF15F5D13D}" presName="Name13" presStyleLbl="parChTrans1D2" presStyleIdx="1" presStyleCnt="2"/>
      <dgm:spPr/>
    </dgm:pt>
    <dgm:pt modelId="{3CF9CFAA-4186-4D3B-91BC-740902D2E45E}" type="pres">
      <dgm:prSet presAssocID="{864515FD-1AEB-456C-B5FE-A39511DBCDE0}" presName="childText" presStyleLbl="bgAcc1" presStyleIdx="1" presStyleCnt="2" custScaleY="44477" custLinFactNeighborX="-694" custLinFactNeighborY="-5554">
        <dgm:presLayoutVars>
          <dgm:bulletEnabled val="1"/>
        </dgm:presLayoutVars>
      </dgm:prSet>
      <dgm:spPr/>
    </dgm:pt>
  </dgm:ptLst>
  <dgm:cxnLst>
    <dgm:cxn modelId="{80B5D206-E301-4C5D-900D-53C03C400CCB}" type="presOf" srcId="{20A5BBB2-2631-4D30-B65A-4CB9F0485069}" destId="{AC2348F8-42E7-4578-9123-FE9B143848F4}" srcOrd="0" destOrd="0" presId="urn:microsoft.com/office/officeart/2005/8/layout/hierarchy3"/>
    <dgm:cxn modelId="{56CE9909-A6A4-4153-99A4-CA64E95BE6DC}" type="presOf" srcId="{25A1CBE3-6678-4B0B-A4D5-F6532B7A6C70}" destId="{FAF22AD0-7EE2-4B29-B7E7-D87703624FF9}" srcOrd="0" destOrd="4" presId="urn:microsoft.com/office/officeart/2005/8/layout/hierarchy3"/>
    <dgm:cxn modelId="{5BF5360A-42B3-43ED-9FCB-1BC5BFF9D059}" type="presOf" srcId="{8364B029-26F8-4685-999A-9A96BEA33B58}" destId="{D33080DB-F0F3-4BEA-B77E-7B9503F6CA99}" srcOrd="1" destOrd="0" presId="urn:microsoft.com/office/officeart/2005/8/layout/hierarchy3"/>
    <dgm:cxn modelId="{1871081D-DDB4-42AB-8994-FA9229E36717}" srcId="{1A1E4B21-F84B-4E56-88EF-9EA1CB460A98}" destId="{8364B029-26F8-4685-999A-9A96BEA33B58}" srcOrd="0" destOrd="0" parTransId="{66812DCE-9C57-407C-8C4B-88BC6887DDBC}" sibTransId="{1EE5C1B6-EE0A-423A-BC0B-75A196160C0A}"/>
    <dgm:cxn modelId="{5AD26820-65F7-41EF-9DBF-3A46D1485B77}" type="presOf" srcId="{ACF01F91-706E-4BE2-87A9-E67EDD63773F}" destId="{FAF22AD0-7EE2-4B29-B7E7-D87703624FF9}" srcOrd="0" destOrd="3" presId="urn:microsoft.com/office/officeart/2005/8/layout/hierarchy3"/>
    <dgm:cxn modelId="{284CC820-445D-408D-9504-DBD3A0DEA350}" type="presOf" srcId="{5FB58ED5-3C3A-4550-B793-73CE4A39BD7C}" destId="{FAF22AD0-7EE2-4B29-B7E7-D87703624FF9}" srcOrd="0" destOrd="1" presId="urn:microsoft.com/office/officeart/2005/8/layout/hierarchy3"/>
    <dgm:cxn modelId="{C1BF4F21-422D-49A9-997A-98BDF89D1FDE}" type="presOf" srcId="{CAF87EF9-E94C-4D61-BD3D-A1AF15F5D13D}" destId="{09DB4137-5CCF-4B18-81A4-E97E667C1A30}" srcOrd="0" destOrd="0" presId="urn:microsoft.com/office/officeart/2005/8/layout/hierarchy3"/>
    <dgm:cxn modelId="{49D45C60-1B51-4E5F-922D-96838BE8599A}" srcId="{6AF4388A-1419-43ED-9C20-FF7E2D76E84D}" destId="{ACF01F91-706E-4BE2-87A9-E67EDD63773F}" srcOrd="2" destOrd="0" parTransId="{A7F1A01D-4C39-4BF5-886B-5A8ED41BDC97}" sibTransId="{89DA9062-2618-4523-9BA4-EA8E3E625A69}"/>
    <dgm:cxn modelId="{B447326A-2E59-4CF3-B50A-81EE6AC1B75B}" srcId="{6AF4388A-1419-43ED-9C20-FF7E2D76E84D}" destId="{05BCF9DC-A1C5-41D7-AADF-9D110C7B9383}" srcOrd="1" destOrd="0" parTransId="{222E97A1-ECA1-4855-A446-AAF1C1CEAE44}" sibTransId="{00EE5BEB-15D4-4E4F-91C4-42CA0583A03C}"/>
    <dgm:cxn modelId="{85FD9C4F-BCA4-4C1A-A18E-70276A337297}" srcId="{6AF4388A-1419-43ED-9C20-FF7E2D76E84D}" destId="{5FB58ED5-3C3A-4550-B793-73CE4A39BD7C}" srcOrd="0" destOrd="0" parTransId="{4F5D7308-1C4D-4A0E-A416-00028AAAD6A4}" sibTransId="{67C4C6DB-C786-4AE6-9583-963A753643F7}"/>
    <dgm:cxn modelId="{E432FF8E-DEA1-4108-B23D-0DEFB8EA6166}" srcId="{6AF4388A-1419-43ED-9C20-FF7E2D76E84D}" destId="{25A1CBE3-6678-4B0B-A4D5-F6532B7A6C70}" srcOrd="3" destOrd="0" parTransId="{06A64EC1-5A8E-42FC-BCBC-84FB5386EC4E}" sibTransId="{46098622-92F2-4AF3-8036-4FF8894B1EC7}"/>
    <dgm:cxn modelId="{A0A9BB9B-EBF6-4378-87AE-1CA3858ECDC8}" type="presOf" srcId="{864515FD-1AEB-456C-B5FE-A39511DBCDE0}" destId="{3CF9CFAA-4186-4D3B-91BC-740902D2E45E}" srcOrd="0" destOrd="0" presId="urn:microsoft.com/office/officeart/2005/8/layout/hierarchy3"/>
    <dgm:cxn modelId="{5C85F3AE-285C-445F-834B-21F36B9369CE}" type="presOf" srcId="{6AF4388A-1419-43ED-9C20-FF7E2D76E84D}" destId="{FAF22AD0-7EE2-4B29-B7E7-D87703624FF9}" srcOrd="0" destOrd="0" presId="urn:microsoft.com/office/officeart/2005/8/layout/hierarchy3"/>
    <dgm:cxn modelId="{660F2AC8-92B7-493E-AF6F-6D0DDB75AFBC}" type="presOf" srcId="{05BCF9DC-A1C5-41D7-AADF-9D110C7B9383}" destId="{FAF22AD0-7EE2-4B29-B7E7-D87703624FF9}" srcOrd="0" destOrd="2" presId="urn:microsoft.com/office/officeart/2005/8/layout/hierarchy3"/>
    <dgm:cxn modelId="{0A31B6CB-FEF6-4E8B-AEFF-D8C233A6188A}" type="presOf" srcId="{8364B029-26F8-4685-999A-9A96BEA33B58}" destId="{E6F179A1-1FC3-493E-AAFA-90EBE60BDC5F}" srcOrd="0" destOrd="0" presId="urn:microsoft.com/office/officeart/2005/8/layout/hierarchy3"/>
    <dgm:cxn modelId="{054CA2CC-1021-438E-B1D5-6826CFE88EB2}" srcId="{8364B029-26F8-4685-999A-9A96BEA33B58}" destId="{864515FD-1AEB-456C-B5FE-A39511DBCDE0}" srcOrd="1" destOrd="0" parTransId="{CAF87EF9-E94C-4D61-BD3D-A1AF15F5D13D}" sibTransId="{F948A9C6-6895-451E-94EB-7E6F6776362B}"/>
    <dgm:cxn modelId="{033772D4-9DE4-4B8B-9BAB-CA5C3A62FF52}" srcId="{8364B029-26F8-4685-999A-9A96BEA33B58}" destId="{6AF4388A-1419-43ED-9C20-FF7E2D76E84D}" srcOrd="0" destOrd="0" parTransId="{20A5BBB2-2631-4D30-B65A-4CB9F0485069}" sibTransId="{C6178182-DCF1-4BB3-B856-FD21CCC540EB}"/>
    <dgm:cxn modelId="{6A5135FC-41A4-412C-8DD0-6B9FA05113AB}" type="presOf" srcId="{1A1E4B21-F84B-4E56-88EF-9EA1CB460A98}" destId="{AC6F3C55-FFB1-44B2-9B69-E490619D515B}" srcOrd="0" destOrd="0" presId="urn:microsoft.com/office/officeart/2005/8/layout/hierarchy3"/>
    <dgm:cxn modelId="{6A786CE3-3694-472D-8317-74FB4B166F8D}" type="presParOf" srcId="{AC6F3C55-FFB1-44B2-9B69-E490619D515B}" destId="{3378ACEF-2FED-4D67-825E-D47A30C12921}" srcOrd="0" destOrd="0" presId="urn:microsoft.com/office/officeart/2005/8/layout/hierarchy3"/>
    <dgm:cxn modelId="{21D5D03C-5AB7-4A58-A3CA-A78770B6ECC9}" type="presParOf" srcId="{3378ACEF-2FED-4D67-825E-D47A30C12921}" destId="{26EBB847-CD6D-4385-999F-54C9FBCCFF75}" srcOrd="0" destOrd="0" presId="urn:microsoft.com/office/officeart/2005/8/layout/hierarchy3"/>
    <dgm:cxn modelId="{D3AD60FA-4C01-4FE9-ABD6-24227A5155A8}" type="presParOf" srcId="{26EBB847-CD6D-4385-999F-54C9FBCCFF75}" destId="{E6F179A1-1FC3-493E-AAFA-90EBE60BDC5F}" srcOrd="0" destOrd="0" presId="urn:microsoft.com/office/officeart/2005/8/layout/hierarchy3"/>
    <dgm:cxn modelId="{73BB5AFA-9F77-49CB-9C9C-E89B2126406D}" type="presParOf" srcId="{26EBB847-CD6D-4385-999F-54C9FBCCFF75}" destId="{D33080DB-F0F3-4BEA-B77E-7B9503F6CA99}" srcOrd="1" destOrd="0" presId="urn:microsoft.com/office/officeart/2005/8/layout/hierarchy3"/>
    <dgm:cxn modelId="{6B312EA8-57D3-4B6E-8AE9-3F3AF59A15F9}" type="presParOf" srcId="{3378ACEF-2FED-4D67-825E-D47A30C12921}" destId="{77B101E6-3321-4F16-9202-C7EA0D8D6C3C}" srcOrd="1" destOrd="0" presId="urn:microsoft.com/office/officeart/2005/8/layout/hierarchy3"/>
    <dgm:cxn modelId="{E5AE81A3-BB5A-41B3-80BB-86CEBD7AF82E}" type="presParOf" srcId="{77B101E6-3321-4F16-9202-C7EA0D8D6C3C}" destId="{AC2348F8-42E7-4578-9123-FE9B143848F4}" srcOrd="0" destOrd="0" presId="urn:microsoft.com/office/officeart/2005/8/layout/hierarchy3"/>
    <dgm:cxn modelId="{652571C7-7993-4C27-846E-C6D818E1B38E}" type="presParOf" srcId="{77B101E6-3321-4F16-9202-C7EA0D8D6C3C}" destId="{FAF22AD0-7EE2-4B29-B7E7-D87703624FF9}" srcOrd="1" destOrd="0" presId="urn:microsoft.com/office/officeart/2005/8/layout/hierarchy3"/>
    <dgm:cxn modelId="{E4621560-697A-49BE-ABAD-8DA3C7D52185}" type="presParOf" srcId="{77B101E6-3321-4F16-9202-C7EA0D8D6C3C}" destId="{09DB4137-5CCF-4B18-81A4-E97E667C1A30}" srcOrd="2" destOrd="0" presId="urn:microsoft.com/office/officeart/2005/8/layout/hierarchy3"/>
    <dgm:cxn modelId="{D0628264-2643-41A5-B0F1-1A066294C6A6}" type="presParOf" srcId="{77B101E6-3321-4F16-9202-C7EA0D8D6C3C}" destId="{3CF9CFAA-4186-4D3B-91BC-740902D2E45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8E071F3-B169-42C2-8C14-CEB004C0DD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92593-1C14-4A7E-942C-60A030826D1E}">
      <dgm:prSet custT="1"/>
      <dgm:spPr/>
      <dgm:t>
        <a:bodyPr/>
        <a:lstStyle/>
        <a:p>
          <a:r>
            <a:rPr lang="ro-RO" sz="4400" noProof="0" dirty="0"/>
            <a:t>Optimizarea</a:t>
          </a:r>
          <a:r>
            <a:rPr lang="en-GB" sz="4400" dirty="0"/>
            <a:t> </a:t>
          </a:r>
          <a:r>
            <a:rPr lang="ro-RO" sz="4400" noProof="0" dirty="0"/>
            <a:t>performatei</a:t>
          </a:r>
          <a:r>
            <a:rPr lang="en-GB" sz="4400" dirty="0"/>
            <a:t> </a:t>
          </a:r>
          <a:r>
            <a:rPr lang="ro-RO" sz="4400" noProof="0" dirty="0"/>
            <a:t>modelului</a:t>
          </a:r>
          <a:r>
            <a:rPr lang="en-GB" sz="4400" dirty="0"/>
            <a:t> de </a:t>
          </a:r>
          <a:r>
            <a:rPr lang="ro-RO" sz="4400" noProof="0" dirty="0"/>
            <a:t>clasificare</a:t>
          </a:r>
          <a:r>
            <a:rPr lang="en-GB" sz="4400" dirty="0"/>
            <a:t> </a:t>
          </a:r>
        </a:p>
        <a:p>
          <a:r>
            <a:rPr lang="ro-RO" sz="4400" noProof="0" dirty="0"/>
            <a:t>încercând</a:t>
          </a:r>
          <a:r>
            <a:rPr lang="en-GB" sz="4400" dirty="0"/>
            <a:t>:</a:t>
          </a:r>
          <a:endParaRPr lang="en-US" sz="4400" dirty="0"/>
        </a:p>
      </dgm:t>
    </dgm:pt>
    <dgm:pt modelId="{22006F45-6637-4304-A66E-9191B4DC27EE}" type="parTrans" cxnId="{A0F7A507-EA7B-45D8-A64C-0ED51FD439E3}">
      <dgm:prSet/>
      <dgm:spPr/>
      <dgm:t>
        <a:bodyPr/>
        <a:lstStyle/>
        <a:p>
          <a:endParaRPr lang="en-US"/>
        </a:p>
      </dgm:t>
    </dgm:pt>
    <dgm:pt modelId="{10125F67-5543-4FEF-86D0-5ED6490B75F0}" type="sibTrans" cxnId="{A0F7A507-EA7B-45D8-A64C-0ED51FD439E3}">
      <dgm:prSet/>
      <dgm:spPr/>
      <dgm:t>
        <a:bodyPr/>
        <a:lstStyle/>
        <a:p>
          <a:endParaRPr lang="en-US"/>
        </a:p>
      </dgm:t>
    </dgm:pt>
    <dgm:pt modelId="{675C3953-931C-414B-A1FE-91D56E8BFE1F}">
      <dgm:prSet custT="1"/>
      <dgm:spPr/>
      <dgm:t>
        <a:bodyPr/>
        <a:lstStyle/>
        <a:p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metode</a:t>
          </a:r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diferite</a:t>
          </a:r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 de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înlocuirea</a:t>
          </a:r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a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valorilor</a:t>
          </a:r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lipsa</a:t>
          </a:r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si</a:t>
          </a:r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a </a:t>
          </a:r>
          <a:r>
            <a:rPr lang="ro-RO" sz="3200" b="0" i="0" dirty="0">
              <a:solidFill>
                <a:schemeClr val="accent1">
                  <a:lumMod val="50000"/>
                </a:schemeClr>
              </a:solidFill>
            </a:rPr>
            <a:t>valori</a:t>
          </a:r>
          <a:r>
            <a:rPr lang="en-GB" sz="3200" b="0" i="0" dirty="0">
              <a:solidFill>
                <a:schemeClr val="accent1">
                  <a:lumMod val="50000"/>
                </a:schemeClr>
              </a:solidFill>
            </a:rPr>
            <a:t>lor</a:t>
          </a:r>
          <a:r>
            <a:rPr lang="ro-RO" sz="3200" b="0" i="0" dirty="0">
              <a:solidFill>
                <a:schemeClr val="accent1">
                  <a:lumMod val="50000"/>
                </a:schemeClr>
              </a:solidFill>
            </a:rPr>
            <a:t> extreme</a:t>
          </a:r>
          <a:r>
            <a:rPr lang="en-GB" sz="3200" b="0" i="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en-US" sz="3200" dirty="0">
            <a:solidFill>
              <a:schemeClr val="accent1">
                <a:lumMod val="50000"/>
              </a:schemeClr>
            </a:solidFill>
          </a:endParaRPr>
        </a:p>
      </dgm:t>
    </dgm:pt>
    <dgm:pt modelId="{B0040641-704E-44BB-9B12-A4E1B662BEF9}" type="parTrans" cxnId="{02CDB7B1-0759-42EA-B319-2997D454EE05}">
      <dgm:prSet/>
      <dgm:spPr/>
      <dgm:t>
        <a:bodyPr/>
        <a:lstStyle/>
        <a:p>
          <a:endParaRPr lang="en-US"/>
        </a:p>
      </dgm:t>
    </dgm:pt>
    <dgm:pt modelId="{1A625BAA-2711-4E0C-8D88-D00FA3BE39AC}" type="sibTrans" cxnId="{02CDB7B1-0759-42EA-B319-2997D454EE05}">
      <dgm:prSet/>
      <dgm:spPr/>
      <dgm:t>
        <a:bodyPr/>
        <a:lstStyle/>
        <a:p>
          <a:endParaRPr lang="en-US"/>
        </a:p>
      </dgm:t>
    </dgm:pt>
    <dgm:pt modelId="{F7ADCB99-EBF3-4713-89E7-1BB758217277}">
      <dgm:prSet custT="1"/>
      <dgm:spPr/>
      <dgm:t>
        <a:bodyPr/>
        <a:lstStyle/>
        <a:p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tehnici</a:t>
          </a:r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diferite</a:t>
          </a:r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GB" sz="3200" b="0" i="0" noProof="0" dirty="0">
              <a:solidFill>
                <a:schemeClr val="accent1">
                  <a:lumMod val="50000"/>
                </a:schemeClr>
              </a:solidFill>
            </a:rPr>
            <a:t>feature</a:t>
          </a:r>
          <a:r>
            <a:rPr lang="ro-RO" sz="3200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3200" b="0" i="0" noProof="0" dirty="0">
              <a:solidFill>
                <a:schemeClr val="accent1">
                  <a:lumMod val="50000"/>
                </a:schemeClr>
              </a:solidFill>
            </a:rPr>
            <a:t>selection</a:t>
          </a:r>
          <a:r>
            <a:rPr lang="en-GB" sz="3200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b="0" i="0" noProof="0" dirty="0">
              <a:solidFill>
                <a:schemeClr val="accent1">
                  <a:lumMod val="50000"/>
                </a:schemeClr>
              </a:solidFill>
            </a:rPr>
            <a:t>si</a:t>
          </a:r>
          <a:r>
            <a:rPr lang="en-GB" sz="3200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3200" b="0" i="0" noProof="0" dirty="0">
              <a:solidFill>
                <a:schemeClr val="accent1">
                  <a:lumMod val="50000"/>
                </a:schemeClr>
              </a:solidFill>
            </a:rPr>
            <a:t>feature</a:t>
          </a:r>
          <a:r>
            <a:rPr lang="ro-RO" sz="3200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dirty="0">
              <a:solidFill>
                <a:schemeClr val="accent1">
                  <a:lumMod val="50000"/>
                </a:schemeClr>
              </a:solidFill>
            </a:rPr>
            <a:t>engineering</a:t>
          </a:r>
          <a:r>
            <a:rPr lang="en-GB" sz="320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en-US" sz="3200" dirty="0">
            <a:solidFill>
              <a:schemeClr val="accent1">
                <a:lumMod val="50000"/>
              </a:schemeClr>
            </a:solidFill>
          </a:endParaRPr>
        </a:p>
      </dgm:t>
    </dgm:pt>
    <dgm:pt modelId="{BA10D868-17D5-4B86-BB6F-0549C8928FC7}" type="parTrans" cxnId="{13BDDC55-F6FB-457E-89AA-D8E933FEEF58}">
      <dgm:prSet/>
      <dgm:spPr/>
      <dgm:t>
        <a:bodyPr/>
        <a:lstStyle/>
        <a:p>
          <a:endParaRPr lang="en-US"/>
        </a:p>
      </dgm:t>
    </dgm:pt>
    <dgm:pt modelId="{AA3CA0AC-4217-4C0D-AC02-D9D64C8C5579}" type="sibTrans" cxnId="{13BDDC55-F6FB-457E-89AA-D8E933FEEF58}">
      <dgm:prSet/>
      <dgm:spPr/>
      <dgm:t>
        <a:bodyPr/>
        <a:lstStyle/>
        <a:p>
          <a:endParaRPr lang="en-US"/>
        </a:p>
      </dgm:t>
    </dgm:pt>
    <dgm:pt modelId="{AD9B96C1-625C-4F71-80F9-8C335D73991E}">
      <dgm:prSet custT="1"/>
      <dgm:spPr/>
      <dgm:t>
        <a:bodyPr/>
        <a:lstStyle/>
        <a:p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metode</a:t>
          </a:r>
          <a:r>
            <a:rPr lang="en-US" sz="3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diferite</a:t>
          </a:r>
          <a:r>
            <a:rPr lang="en-US" sz="3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preprocesare</a:t>
          </a:r>
          <a:r>
            <a:rPr lang="en-US" sz="3200" dirty="0">
              <a:solidFill>
                <a:schemeClr val="accent1">
                  <a:lumMod val="50000"/>
                </a:schemeClr>
              </a:solidFill>
            </a:rPr>
            <a:t> a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datelor</a:t>
          </a:r>
          <a:r>
            <a:rPr lang="en-US" sz="3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intrare</a:t>
          </a:r>
          <a:r>
            <a:rPr lang="en-US" sz="3200" dirty="0">
              <a:solidFill>
                <a:schemeClr val="accent1">
                  <a:lumMod val="50000"/>
                </a:schemeClr>
              </a:solidFill>
            </a:rPr>
            <a:t>;</a:t>
          </a:r>
        </a:p>
      </dgm:t>
    </dgm:pt>
    <dgm:pt modelId="{6E1913FB-8FEF-49CF-9F52-50C8AE43E5A0}" type="parTrans" cxnId="{55CEC3F1-9650-43C5-823E-5944E5415A4F}">
      <dgm:prSet/>
      <dgm:spPr/>
      <dgm:t>
        <a:bodyPr/>
        <a:lstStyle/>
        <a:p>
          <a:endParaRPr lang="ro-RO"/>
        </a:p>
      </dgm:t>
    </dgm:pt>
    <dgm:pt modelId="{D7F894A9-FCFF-4BD6-A443-074922DBE818}" type="sibTrans" cxnId="{55CEC3F1-9650-43C5-823E-5944E5415A4F}">
      <dgm:prSet/>
      <dgm:spPr/>
      <dgm:t>
        <a:bodyPr/>
        <a:lstStyle/>
        <a:p>
          <a:endParaRPr lang="ro-RO"/>
        </a:p>
      </dgm:t>
    </dgm:pt>
    <dgm:pt modelId="{341A032B-F9BC-480F-952C-B603D6F5890D}">
      <dgm:prSet custT="1"/>
      <dgm:spPr/>
      <dgm:t>
        <a:bodyPr/>
        <a:lstStyle/>
        <a:p>
          <a:endParaRPr lang="en-US" sz="1000" dirty="0">
            <a:solidFill>
              <a:schemeClr val="accent1">
                <a:lumMod val="50000"/>
              </a:schemeClr>
            </a:solidFill>
          </a:endParaRPr>
        </a:p>
      </dgm:t>
    </dgm:pt>
    <dgm:pt modelId="{96DDC9B7-D9BE-45BA-9120-0CAEF50A437F}" type="parTrans" cxnId="{EA4BE0AD-5B30-4BAF-81E6-587017DE07E5}">
      <dgm:prSet/>
      <dgm:spPr/>
      <dgm:t>
        <a:bodyPr/>
        <a:lstStyle/>
        <a:p>
          <a:endParaRPr lang="ro-RO"/>
        </a:p>
      </dgm:t>
    </dgm:pt>
    <dgm:pt modelId="{9835F58F-B71A-4725-8832-8DA24F157A73}" type="sibTrans" cxnId="{EA4BE0AD-5B30-4BAF-81E6-587017DE07E5}">
      <dgm:prSet/>
      <dgm:spPr/>
      <dgm:t>
        <a:bodyPr/>
        <a:lstStyle/>
        <a:p>
          <a:endParaRPr lang="ro-RO"/>
        </a:p>
      </dgm:t>
    </dgm:pt>
    <dgm:pt modelId="{6D10BF83-F7E3-4178-87F8-81043AEF51B4}">
      <dgm:prSet custT="1"/>
      <dgm:spPr/>
      <dgm:t>
        <a:bodyPr/>
        <a:lstStyle/>
        <a:p>
          <a:endParaRPr lang="en-US" sz="1000" dirty="0">
            <a:solidFill>
              <a:schemeClr val="accent1">
                <a:lumMod val="50000"/>
              </a:schemeClr>
            </a:solidFill>
          </a:endParaRPr>
        </a:p>
      </dgm:t>
    </dgm:pt>
    <dgm:pt modelId="{648F1E08-7688-4FCF-8022-1DE2D97A1AD3}" type="parTrans" cxnId="{3CD27D63-D518-4680-91FB-8AC64E814DBE}">
      <dgm:prSet/>
      <dgm:spPr/>
      <dgm:t>
        <a:bodyPr/>
        <a:lstStyle/>
        <a:p>
          <a:endParaRPr lang="ro-RO"/>
        </a:p>
      </dgm:t>
    </dgm:pt>
    <dgm:pt modelId="{89F9856E-A267-4A5B-9E87-F3B22F84D8FB}" type="sibTrans" cxnId="{3CD27D63-D518-4680-91FB-8AC64E814DBE}">
      <dgm:prSet/>
      <dgm:spPr/>
      <dgm:t>
        <a:bodyPr/>
        <a:lstStyle/>
        <a:p>
          <a:endParaRPr lang="ro-RO"/>
        </a:p>
      </dgm:t>
    </dgm:pt>
    <dgm:pt modelId="{05A08030-167C-4D29-99E9-98A9E68C188F}">
      <dgm:prSet custT="1"/>
      <dgm:spPr/>
      <dgm:t>
        <a:bodyPr/>
        <a:lstStyle/>
        <a:p>
          <a:r>
            <a:rPr lang="en-US" sz="3200" dirty="0">
              <a:solidFill>
                <a:schemeClr val="accent1">
                  <a:lumMod val="50000"/>
                </a:schemeClr>
              </a:solidFill>
            </a:rPr>
            <a:t>Alte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modele</a:t>
          </a:r>
          <a:r>
            <a:rPr lang="en-US" sz="3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algoritmi</a:t>
          </a:r>
          <a:r>
            <a:rPr lang="en-US" sz="3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ro-RO" sz="3200" noProof="0" dirty="0">
              <a:solidFill>
                <a:schemeClr val="accent1">
                  <a:lumMod val="50000"/>
                </a:schemeClr>
              </a:solidFill>
            </a:rPr>
            <a:t>clasificare</a:t>
          </a:r>
          <a:r>
            <a:rPr lang="en-US" sz="3200" dirty="0">
              <a:solidFill>
                <a:schemeClr val="accent1">
                  <a:lumMod val="50000"/>
                </a:schemeClr>
              </a:solidFill>
            </a:rPr>
            <a:t>.</a:t>
          </a:r>
        </a:p>
      </dgm:t>
    </dgm:pt>
    <dgm:pt modelId="{AA7BEEEA-1B00-4170-8C58-242888458EE2}" type="parTrans" cxnId="{A759CA5E-B9FE-48DE-B987-D4720DCA5709}">
      <dgm:prSet/>
      <dgm:spPr/>
      <dgm:t>
        <a:bodyPr/>
        <a:lstStyle/>
        <a:p>
          <a:endParaRPr lang="ro-RO"/>
        </a:p>
      </dgm:t>
    </dgm:pt>
    <dgm:pt modelId="{EB2A8C23-0C6A-4900-A308-053CE4CC4C24}" type="sibTrans" cxnId="{A759CA5E-B9FE-48DE-B987-D4720DCA5709}">
      <dgm:prSet/>
      <dgm:spPr/>
      <dgm:t>
        <a:bodyPr/>
        <a:lstStyle/>
        <a:p>
          <a:endParaRPr lang="ro-RO"/>
        </a:p>
      </dgm:t>
    </dgm:pt>
    <dgm:pt modelId="{D972F49F-9B7F-47E3-9EBE-BD2AA81A9E44}" type="pres">
      <dgm:prSet presAssocID="{48E071F3-B169-42C2-8C14-CEB004C0DD10}" presName="Name0" presStyleCnt="0">
        <dgm:presLayoutVars>
          <dgm:dir/>
          <dgm:animLvl val="lvl"/>
          <dgm:resizeHandles val="exact"/>
        </dgm:presLayoutVars>
      </dgm:prSet>
      <dgm:spPr/>
    </dgm:pt>
    <dgm:pt modelId="{871D72E5-C4CE-4EEC-A107-D04314A610D5}" type="pres">
      <dgm:prSet presAssocID="{ED192593-1C14-4A7E-942C-60A030826D1E}" presName="linNode" presStyleCnt="0"/>
      <dgm:spPr/>
    </dgm:pt>
    <dgm:pt modelId="{636B874A-41FC-472D-B99E-BB3CE46A7ECE}" type="pres">
      <dgm:prSet presAssocID="{ED192593-1C14-4A7E-942C-60A030826D1E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4E6F509-4E91-4BA0-94DF-803E5CF84B39}" type="pres">
      <dgm:prSet presAssocID="{ED192593-1C14-4A7E-942C-60A030826D1E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0F7A507-EA7B-45D8-A64C-0ED51FD439E3}" srcId="{48E071F3-B169-42C2-8C14-CEB004C0DD10}" destId="{ED192593-1C14-4A7E-942C-60A030826D1E}" srcOrd="0" destOrd="0" parTransId="{22006F45-6637-4304-A66E-9191B4DC27EE}" sibTransId="{10125F67-5543-4FEF-86D0-5ED6490B75F0}"/>
    <dgm:cxn modelId="{22737F0A-5DA0-483C-9876-F387ADD88C53}" type="presOf" srcId="{05A08030-167C-4D29-99E9-98A9E68C188F}" destId="{34E6F509-4E91-4BA0-94DF-803E5CF84B39}" srcOrd="0" destOrd="5" presId="urn:microsoft.com/office/officeart/2005/8/layout/vList5"/>
    <dgm:cxn modelId="{C5275032-3637-4B3A-99F6-E3147797BD16}" type="presOf" srcId="{6D10BF83-F7E3-4178-87F8-81043AEF51B4}" destId="{34E6F509-4E91-4BA0-94DF-803E5CF84B39}" srcOrd="0" destOrd="3" presId="urn:microsoft.com/office/officeart/2005/8/layout/vList5"/>
    <dgm:cxn modelId="{14CBD837-4D79-45B3-B3F6-29744E052EBD}" type="presOf" srcId="{675C3953-931C-414B-A1FE-91D56E8BFE1F}" destId="{34E6F509-4E91-4BA0-94DF-803E5CF84B39}" srcOrd="0" destOrd="0" presId="urn:microsoft.com/office/officeart/2005/8/layout/vList5"/>
    <dgm:cxn modelId="{A759CA5E-B9FE-48DE-B987-D4720DCA5709}" srcId="{ED192593-1C14-4A7E-942C-60A030826D1E}" destId="{05A08030-167C-4D29-99E9-98A9E68C188F}" srcOrd="5" destOrd="0" parTransId="{AA7BEEEA-1B00-4170-8C58-242888458EE2}" sibTransId="{EB2A8C23-0C6A-4900-A308-053CE4CC4C24}"/>
    <dgm:cxn modelId="{CA335760-D99C-4365-BB80-F61144EC1AB4}" type="presOf" srcId="{ED192593-1C14-4A7E-942C-60A030826D1E}" destId="{636B874A-41FC-472D-B99E-BB3CE46A7ECE}" srcOrd="0" destOrd="0" presId="urn:microsoft.com/office/officeart/2005/8/layout/vList5"/>
    <dgm:cxn modelId="{3CD27D63-D518-4680-91FB-8AC64E814DBE}" srcId="{ED192593-1C14-4A7E-942C-60A030826D1E}" destId="{6D10BF83-F7E3-4178-87F8-81043AEF51B4}" srcOrd="3" destOrd="0" parTransId="{648F1E08-7688-4FCF-8022-1DE2D97A1AD3}" sibTransId="{89F9856E-A267-4A5B-9E87-F3B22F84D8FB}"/>
    <dgm:cxn modelId="{A0751671-ED9F-49EF-8CD3-2F124D1BF896}" type="presOf" srcId="{48E071F3-B169-42C2-8C14-CEB004C0DD10}" destId="{D972F49F-9B7F-47E3-9EBE-BD2AA81A9E44}" srcOrd="0" destOrd="0" presId="urn:microsoft.com/office/officeart/2005/8/layout/vList5"/>
    <dgm:cxn modelId="{13BDDC55-F6FB-457E-89AA-D8E933FEEF58}" srcId="{ED192593-1C14-4A7E-942C-60A030826D1E}" destId="{F7ADCB99-EBF3-4713-89E7-1BB758217277}" srcOrd="2" destOrd="0" parTransId="{BA10D868-17D5-4B86-BB6F-0549C8928FC7}" sibTransId="{AA3CA0AC-4217-4C0D-AC02-D9D64C8C5579}"/>
    <dgm:cxn modelId="{80FF2388-07B4-4E24-83DF-FD5362A794FA}" type="presOf" srcId="{F7ADCB99-EBF3-4713-89E7-1BB758217277}" destId="{34E6F509-4E91-4BA0-94DF-803E5CF84B39}" srcOrd="0" destOrd="2" presId="urn:microsoft.com/office/officeart/2005/8/layout/vList5"/>
    <dgm:cxn modelId="{26933292-1E96-47DE-A71B-D202E7625CB8}" type="presOf" srcId="{AD9B96C1-625C-4F71-80F9-8C335D73991E}" destId="{34E6F509-4E91-4BA0-94DF-803E5CF84B39}" srcOrd="0" destOrd="4" presId="urn:microsoft.com/office/officeart/2005/8/layout/vList5"/>
    <dgm:cxn modelId="{EA4BE0AD-5B30-4BAF-81E6-587017DE07E5}" srcId="{ED192593-1C14-4A7E-942C-60A030826D1E}" destId="{341A032B-F9BC-480F-952C-B603D6F5890D}" srcOrd="1" destOrd="0" parTransId="{96DDC9B7-D9BE-45BA-9120-0CAEF50A437F}" sibTransId="{9835F58F-B71A-4725-8832-8DA24F157A73}"/>
    <dgm:cxn modelId="{02CDB7B1-0759-42EA-B319-2997D454EE05}" srcId="{ED192593-1C14-4A7E-942C-60A030826D1E}" destId="{675C3953-931C-414B-A1FE-91D56E8BFE1F}" srcOrd="0" destOrd="0" parTransId="{B0040641-704E-44BB-9B12-A4E1B662BEF9}" sibTransId="{1A625BAA-2711-4E0C-8D88-D00FA3BE39AC}"/>
    <dgm:cxn modelId="{B81176EB-400A-4B99-A9A9-371F5319F670}" type="presOf" srcId="{341A032B-F9BC-480F-952C-B603D6F5890D}" destId="{34E6F509-4E91-4BA0-94DF-803E5CF84B39}" srcOrd="0" destOrd="1" presId="urn:microsoft.com/office/officeart/2005/8/layout/vList5"/>
    <dgm:cxn modelId="{55CEC3F1-9650-43C5-823E-5944E5415A4F}" srcId="{ED192593-1C14-4A7E-942C-60A030826D1E}" destId="{AD9B96C1-625C-4F71-80F9-8C335D73991E}" srcOrd="4" destOrd="0" parTransId="{6E1913FB-8FEF-49CF-9F52-50C8AE43E5A0}" sibTransId="{D7F894A9-FCFF-4BD6-A443-074922DBE818}"/>
    <dgm:cxn modelId="{84037BF1-859F-43D8-B584-3D835F2F04A3}" type="presParOf" srcId="{D972F49F-9B7F-47E3-9EBE-BD2AA81A9E44}" destId="{871D72E5-C4CE-4EEC-A107-D04314A610D5}" srcOrd="0" destOrd="0" presId="urn:microsoft.com/office/officeart/2005/8/layout/vList5"/>
    <dgm:cxn modelId="{FDB03595-9C44-4ECB-90CF-D08E145B795D}" type="presParOf" srcId="{871D72E5-C4CE-4EEC-A107-D04314A610D5}" destId="{636B874A-41FC-472D-B99E-BB3CE46A7ECE}" srcOrd="0" destOrd="0" presId="urn:microsoft.com/office/officeart/2005/8/layout/vList5"/>
    <dgm:cxn modelId="{2ED1DCFD-2829-4214-8CC1-01019E9C7034}" type="presParOf" srcId="{871D72E5-C4CE-4EEC-A107-D04314A610D5}" destId="{34E6F509-4E91-4BA0-94DF-803E5CF84B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52E73-8BA9-4957-84F9-D1BF1DBA31AE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68BE9109-BB10-43D7-A56A-C8DD4DE0B1BB}">
      <dgm:prSet/>
      <dgm:spPr/>
      <dgm:t>
        <a:bodyPr/>
        <a:lstStyle/>
        <a:p>
          <a:r>
            <a:rPr lang="en-GB" b="1" i="0" dirty="0" err="1"/>
            <a:t>Probleme</a:t>
          </a:r>
          <a:r>
            <a:rPr lang="en-GB" b="1" i="0" dirty="0"/>
            <a:t> </a:t>
          </a:r>
          <a:r>
            <a:rPr lang="en-GB" b="1" i="0" dirty="0" err="1"/>
            <a:t>identificate</a:t>
          </a:r>
          <a:endParaRPr lang="en-GB" b="1" i="0" dirty="0"/>
        </a:p>
      </dgm:t>
    </dgm:pt>
    <dgm:pt modelId="{AC6B99DD-4835-453D-97D0-B3E5F9D5287D}" type="parTrans" cxnId="{22EB348B-119D-4647-BDFF-5A93C0E0CDDD}">
      <dgm:prSet/>
      <dgm:spPr/>
      <dgm:t>
        <a:bodyPr/>
        <a:lstStyle/>
        <a:p>
          <a:endParaRPr lang="ro-RO"/>
        </a:p>
      </dgm:t>
    </dgm:pt>
    <dgm:pt modelId="{A93CC094-A631-4236-9050-6016E8A821D4}" type="sibTrans" cxnId="{22EB348B-119D-4647-BDFF-5A93C0E0CDDD}">
      <dgm:prSet/>
      <dgm:spPr/>
      <dgm:t>
        <a:bodyPr/>
        <a:lstStyle/>
        <a:p>
          <a:endParaRPr lang="ro-RO"/>
        </a:p>
      </dgm:t>
    </dgm:pt>
    <dgm:pt modelId="{36B0993B-D2AA-486C-B407-E6D10B4F9603}">
      <dgm:prSet/>
      <dgm:spPr/>
      <dgm:t>
        <a:bodyPr/>
        <a:lstStyle/>
        <a:p>
          <a:r>
            <a:rPr lang="ro-RO" sz="2100" b="0" i="0">
              <a:solidFill>
                <a:schemeClr val="accent1">
                  <a:lumMod val="50000"/>
                </a:schemeClr>
              </a:solidFill>
            </a:rPr>
            <a:t>Denumirea și valorile variabilelor au fost convertite în simboluri lipsite de sens, ceea ce poate</a:t>
          </a:r>
          <a:r>
            <a:rPr lang="en-GB" sz="2100" b="0" i="0">
              <a:solidFill>
                <a:schemeClr val="accent1">
                  <a:lumMod val="50000"/>
                </a:schemeClr>
              </a:solidFill>
            </a:rPr>
            <a:t> face</a:t>
          </a:r>
          <a:r>
            <a:rPr lang="ro-RO" sz="2100" b="0" i="0">
              <a:solidFill>
                <a:schemeClr val="accent1">
                  <a:lumMod val="50000"/>
                </a:schemeClr>
              </a:solidFill>
            </a:rPr>
            <a:t> dificilă înțelegerea datelor.</a:t>
          </a:r>
          <a:endParaRPr lang="ro-RO" sz="2100" dirty="0">
            <a:solidFill>
              <a:schemeClr val="accent1">
                <a:lumMod val="50000"/>
              </a:schemeClr>
            </a:solidFill>
          </a:endParaRPr>
        </a:p>
      </dgm:t>
    </dgm:pt>
    <dgm:pt modelId="{DA6DE99E-2BDD-4B71-BD15-60A5FF3F1FB4}" type="parTrans" cxnId="{325B36FF-8732-4E39-A996-FB337C7DF1F7}">
      <dgm:prSet/>
      <dgm:spPr/>
      <dgm:t>
        <a:bodyPr/>
        <a:lstStyle/>
        <a:p>
          <a:endParaRPr lang="ro-RO"/>
        </a:p>
      </dgm:t>
    </dgm:pt>
    <dgm:pt modelId="{5A9CB7D0-3446-4FAE-8F1E-F2D3824AE4CF}" type="sibTrans" cxnId="{325B36FF-8732-4E39-A996-FB337C7DF1F7}">
      <dgm:prSet/>
      <dgm:spPr/>
      <dgm:t>
        <a:bodyPr/>
        <a:lstStyle/>
        <a:p>
          <a:endParaRPr lang="ro-RO"/>
        </a:p>
      </dgm:t>
    </dgm:pt>
    <dgm:pt modelId="{2370C41B-7B44-4CFF-9DF9-AAEE3E4824E0}">
      <dgm:prSet/>
      <dgm:spPr/>
      <dgm:t>
        <a:bodyPr/>
        <a:lstStyle/>
        <a:p>
          <a:r>
            <a:rPr lang="ro-RO" sz="2100" b="0" i="0" dirty="0">
              <a:solidFill>
                <a:schemeClr val="accent1">
                  <a:lumMod val="50000"/>
                </a:schemeClr>
              </a:solidFill>
            </a:rPr>
            <a:t>Variabilele numerice au valori în intervale diferite, ceea ce poate afecta performanța algoritmilor de învățare automată.</a:t>
          </a:r>
          <a:endParaRPr lang="ro-RO" sz="2100" dirty="0">
            <a:solidFill>
              <a:schemeClr val="accent1">
                <a:lumMod val="50000"/>
              </a:schemeClr>
            </a:solidFill>
          </a:endParaRPr>
        </a:p>
      </dgm:t>
    </dgm:pt>
    <dgm:pt modelId="{205D54BE-F750-47C4-8CD5-A68DFA38A069}" type="parTrans" cxnId="{DF5FA83C-988B-49F8-9436-DDA32DFCA457}">
      <dgm:prSet/>
      <dgm:spPr/>
      <dgm:t>
        <a:bodyPr/>
        <a:lstStyle/>
        <a:p>
          <a:endParaRPr lang="ro-RO"/>
        </a:p>
      </dgm:t>
    </dgm:pt>
    <dgm:pt modelId="{A5810E44-F16E-496B-9A53-F92497C9479F}" type="sibTrans" cxnId="{DF5FA83C-988B-49F8-9436-DDA32DFCA457}">
      <dgm:prSet/>
      <dgm:spPr/>
      <dgm:t>
        <a:bodyPr/>
        <a:lstStyle/>
        <a:p>
          <a:endParaRPr lang="ro-RO"/>
        </a:p>
      </dgm:t>
    </dgm:pt>
    <dgm:pt modelId="{F885AF3E-665C-4095-A57A-3EFCC8BEF94A}">
      <dgm:prSet/>
      <dgm:spPr/>
      <dgm:t>
        <a:bodyPr/>
        <a:lstStyle/>
        <a:p>
          <a:r>
            <a:rPr lang="ro-RO" sz="2100" b="0" i="0" dirty="0">
              <a:solidFill>
                <a:schemeClr val="accent1">
                  <a:lumMod val="50000"/>
                </a:schemeClr>
              </a:solidFill>
            </a:rPr>
            <a:t>Setul de date conține </a:t>
          </a:r>
          <a:r>
            <a:rPr lang="ro-RO" sz="2100" b="0" i="0" dirty="0" err="1">
              <a:solidFill>
                <a:schemeClr val="accent1">
                  <a:lumMod val="50000"/>
                </a:schemeClr>
              </a:solidFill>
            </a:rPr>
            <a:t>outliers</a:t>
          </a:r>
          <a:r>
            <a:rPr lang="ro-RO" sz="2100" b="0" i="0" dirty="0">
              <a:solidFill>
                <a:schemeClr val="accent1">
                  <a:lumMod val="50000"/>
                </a:schemeClr>
              </a:solidFill>
            </a:rPr>
            <a:t> (valori extreme), care pot influența rezultatele modelelor.</a:t>
          </a:r>
          <a:endParaRPr lang="ro-RO" sz="2100" dirty="0">
            <a:solidFill>
              <a:schemeClr val="accent1">
                <a:lumMod val="50000"/>
              </a:schemeClr>
            </a:solidFill>
          </a:endParaRPr>
        </a:p>
      </dgm:t>
    </dgm:pt>
    <dgm:pt modelId="{E1B10144-FB84-452A-BFB9-AAD57A0C0396}" type="parTrans" cxnId="{0297F26B-A90A-4845-B5A1-B169EAB51E55}">
      <dgm:prSet/>
      <dgm:spPr/>
      <dgm:t>
        <a:bodyPr/>
        <a:lstStyle/>
        <a:p>
          <a:endParaRPr lang="ro-RO"/>
        </a:p>
      </dgm:t>
    </dgm:pt>
    <dgm:pt modelId="{35EC08D0-FB3D-419F-B3A4-B5BC2E55F750}" type="sibTrans" cxnId="{0297F26B-A90A-4845-B5A1-B169EAB51E55}">
      <dgm:prSet/>
      <dgm:spPr/>
      <dgm:t>
        <a:bodyPr/>
        <a:lstStyle/>
        <a:p>
          <a:endParaRPr lang="ro-RO"/>
        </a:p>
      </dgm:t>
    </dgm:pt>
    <dgm:pt modelId="{C34DD49D-5276-49FF-A0D3-15594E474A0C}">
      <dgm:prSet/>
      <dgm:spPr/>
      <dgm:t>
        <a:bodyPr/>
        <a:lstStyle/>
        <a:p>
          <a:r>
            <a:rPr lang="ro-RO" sz="2100" b="0" i="0" dirty="0">
              <a:solidFill>
                <a:schemeClr val="accent1">
                  <a:lumMod val="50000"/>
                </a:schemeClr>
              </a:solidFill>
            </a:rPr>
            <a:t>Există valori lipsă în setul de date, ceea ce necesită gestionarea acestora pentru a evita influențarea rezultatelor modelelor.</a:t>
          </a:r>
          <a:endParaRPr lang="ro-RO" sz="2100" dirty="0">
            <a:solidFill>
              <a:schemeClr val="accent1">
                <a:lumMod val="50000"/>
              </a:schemeClr>
            </a:solidFill>
          </a:endParaRPr>
        </a:p>
      </dgm:t>
    </dgm:pt>
    <dgm:pt modelId="{2B8F9660-D012-4C78-BC61-FB254EFA4169}" type="parTrans" cxnId="{346CBFE1-6DD2-42BA-ADC8-49131A671796}">
      <dgm:prSet/>
      <dgm:spPr/>
      <dgm:t>
        <a:bodyPr/>
        <a:lstStyle/>
        <a:p>
          <a:endParaRPr lang="ro-RO"/>
        </a:p>
      </dgm:t>
    </dgm:pt>
    <dgm:pt modelId="{D307A2B0-04AD-4E3F-9656-7B7F488A1813}" type="sibTrans" cxnId="{346CBFE1-6DD2-42BA-ADC8-49131A671796}">
      <dgm:prSet/>
      <dgm:spPr/>
      <dgm:t>
        <a:bodyPr/>
        <a:lstStyle/>
        <a:p>
          <a:endParaRPr lang="ro-RO"/>
        </a:p>
      </dgm:t>
    </dgm:pt>
    <dgm:pt modelId="{09E75D13-9B17-45DD-AB2C-51DD1C67DE55}">
      <dgm:prSet custT="1"/>
      <dgm:spPr/>
      <dgm:t>
        <a:bodyPr/>
        <a:lstStyle/>
        <a:p>
          <a:endParaRPr lang="ro-RO" sz="1000" dirty="0">
            <a:solidFill>
              <a:schemeClr val="accent1">
                <a:lumMod val="50000"/>
              </a:schemeClr>
            </a:solidFill>
          </a:endParaRPr>
        </a:p>
      </dgm:t>
    </dgm:pt>
    <dgm:pt modelId="{A42A67A3-A999-4991-A5D8-9AC5FC2AF62B}" type="parTrans" cxnId="{9B496582-04EC-4A6B-AE3A-A8E9C0D1AC23}">
      <dgm:prSet/>
      <dgm:spPr/>
      <dgm:t>
        <a:bodyPr/>
        <a:lstStyle/>
        <a:p>
          <a:endParaRPr lang="ro-RO"/>
        </a:p>
      </dgm:t>
    </dgm:pt>
    <dgm:pt modelId="{FA52F762-F884-422F-8BD9-F2CCEB6F8B55}" type="sibTrans" cxnId="{9B496582-04EC-4A6B-AE3A-A8E9C0D1AC23}">
      <dgm:prSet/>
      <dgm:spPr/>
      <dgm:t>
        <a:bodyPr/>
        <a:lstStyle/>
        <a:p>
          <a:endParaRPr lang="ro-RO"/>
        </a:p>
      </dgm:t>
    </dgm:pt>
    <dgm:pt modelId="{5F950F59-B93A-4573-8FA3-306912E3DFB8}">
      <dgm:prSet custT="1"/>
      <dgm:spPr/>
      <dgm:t>
        <a:bodyPr/>
        <a:lstStyle/>
        <a:p>
          <a:endParaRPr lang="ro-RO" sz="1000" dirty="0">
            <a:solidFill>
              <a:schemeClr val="accent1">
                <a:lumMod val="50000"/>
              </a:schemeClr>
            </a:solidFill>
          </a:endParaRPr>
        </a:p>
      </dgm:t>
    </dgm:pt>
    <dgm:pt modelId="{6EAB69EC-A2D1-42FF-8CE1-B28844D922E5}" type="parTrans" cxnId="{3F686B27-F295-40BC-81E5-D5FC97C5E3F4}">
      <dgm:prSet/>
      <dgm:spPr/>
      <dgm:t>
        <a:bodyPr/>
        <a:lstStyle/>
        <a:p>
          <a:endParaRPr lang="ro-RO"/>
        </a:p>
      </dgm:t>
    </dgm:pt>
    <dgm:pt modelId="{A0E891AF-CEC8-4722-A197-FEE2D81D813E}" type="sibTrans" cxnId="{3F686B27-F295-40BC-81E5-D5FC97C5E3F4}">
      <dgm:prSet/>
      <dgm:spPr/>
      <dgm:t>
        <a:bodyPr/>
        <a:lstStyle/>
        <a:p>
          <a:endParaRPr lang="ro-RO"/>
        </a:p>
      </dgm:t>
    </dgm:pt>
    <dgm:pt modelId="{22363661-720A-4CFD-B1FE-84C8B6ECEF28}">
      <dgm:prSet custT="1"/>
      <dgm:spPr/>
      <dgm:t>
        <a:bodyPr/>
        <a:lstStyle/>
        <a:p>
          <a:endParaRPr lang="ro-RO" sz="1000" dirty="0">
            <a:solidFill>
              <a:schemeClr val="accent1">
                <a:lumMod val="50000"/>
              </a:schemeClr>
            </a:solidFill>
          </a:endParaRPr>
        </a:p>
      </dgm:t>
    </dgm:pt>
    <dgm:pt modelId="{02FB2540-1919-4C88-95BA-88BB7EF44C92}" type="parTrans" cxnId="{DABE2FBB-5D7C-4303-BC34-111700A502D8}">
      <dgm:prSet/>
      <dgm:spPr/>
      <dgm:t>
        <a:bodyPr/>
        <a:lstStyle/>
        <a:p>
          <a:endParaRPr lang="ro-RO"/>
        </a:p>
      </dgm:t>
    </dgm:pt>
    <dgm:pt modelId="{ABFF70A6-680B-45D5-83B4-BA7E03FE8669}" type="sibTrans" cxnId="{DABE2FBB-5D7C-4303-BC34-111700A502D8}">
      <dgm:prSet/>
      <dgm:spPr/>
      <dgm:t>
        <a:bodyPr/>
        <a:lstStyle/>
        <a:p>
          <a:endParaRPr lang="ro-RO"/>
        </a:p>
      </dgm:t>
    </dgm:pt>
    <dgm:pt modelId="{52CC7C00-D0B5-467E-B6DA-6623DC4E157E}" type="pres">
      <dgm:prSet presAssocID="{63452E73-8BA9-4957-84F9-D1BF1DBA31AE}" presName="linearFlow" presStyleCnt="0">
        <dgm:presLayoutVars>
          <dgm:dir/>
          <dgm:animLvl val="lvl"/>
          <dgm:resizeHandles val="exact"/>
        </dgm:presLayoutVars>
      </dgm:prSet>
      <dgm:spPr/>
    </dgm:pt>
    <dgm:pt modelId="{24DE4913-DA03-4CD9-A02F-DB71839116A1}" type="pres">
      <dgm:prSet presAssocID="{68BE9109-BB10-43D7-A56A-C8DD4DE0B1BB}" presName="composite" presStyleCnt="0"/>
      <dgm:spPr/>
    </dgm:pt>
    <dgm:pt modelId="{EA92CBD5-A555-4541-953E-46A050B0C90E}" type="pres">
      <dgm:prSet presAssocID="{68BE9109-BB10-43D7-A56A-C8DD4DE0B1BB}" presName="parentText" presStyleLbl="alignNode1" presStyleIdx="0" presStyleCnt="1" custScaleY="136303" custLinFactNeighborY="114">
        <dgm:presLayoutVars>
          <dgm:chMax val="1"/>
          <dgm:bulletEnabled val="1"/>
        </dgm:presLayoutVars>
      </dgm:prSet>
      <dgm:spPr/>
    </dgm:pt>
    <dgm:pt modelId="{6B3907AC-BBB8-43AD-ACE1-B872B78FE32C}" type="pres">
      <dgm:prSet presAssocID="{68BE9109-BB10-43D7-A56A-C8DD4DE0B1BB}" presName="descendantText" presStyleLbl="alignAcc1" presStyleIdx="0" presStyleCnt="1" custScaleY="155374">
        <dgm:presLayoutVars>
          <dgm:bulletEnabled val="1"/>
        </dgm:presLayoutVars>
      </dgm:prSet>
      <dgm:spPr/>
    </dgm:pt>
  </dgm:ptLst>
  <dgm:cxnLst>
    <dgm:cxn modelId="{CF245918-6DF1-4898-9E87-02E5A431C23C}" type="presOf" srcId="{F885AF3E-665C-4095-A57A-3EFCC8BEF94A}" destId="{6B3907AC-BBB8-43AD-ACE1-B872B78FE32C}" srcOrd="0" destOrd="4" presId="urn:microsoft.com/office/officeart/2005/8/layout/chevron2"/>
    <dgm:cxn modelId="{3F686B27-F295-40BC-81E5-D5FC97C5E3F4}" srcId="{68BE9109-BB10-43D7-A56A-C8DD4DE0B1BB}" destId="{5F950F59-B93A-4573-8FA3-306912E3DFB8}" srcOrd="3" destOrd="0" parTransId="{6EAB69EC-A2D1-42FF-8CE1-B28844D922E5}" sibTransId="{A0E891AF-CEC8-4722-A197-FEE2D81D813E}"/>
    <dgm:cxn modelId="{4FC2893A-B09F-4E27-9979-D994237C836D}" type="presOf" srcId="{C34DD49D-5276-49FF-A0D3-15594E474A0C}" destId="{6B3907AC-BBB8-43AD-ACE1-B872B78FE32C}" srcOrd="0" destOrd="6" presId="urn:microsoft.com/office/officeart/2005/8/layout/chevron2"/>
    <dgm:cxn modelId="{DF5FA83C-988B-49F8-9436-DDA32DFCA457}" srcId="{68BE9109-BB10-43D7-A56A-C8DD4DE0B1BB}" destId="{2370C41B-7B44-4CFF-9DF9-AAEE3E4824E0}" srcOrd="2" destOrd="0" parTransId="{205D54BE-F750-47C4-8CD5-A68DFA38A069}" sibTransId="{A5810E44-F16E-496B-9A53-F92497C9479F}"/>
    <dgm:cxn modelId="{A618C43E-558F-4AA5-9C28-DEFE2EC3612A}" type="presOf" srcId="{68BE9109-BB10-43D7-A56A-C8DD4DE0B1BB}" destId="{EA92CBD5-A555-4541-953E-46A050B0C90E}" srcOrd="0" destOrd="0" presId="urn:microsoft.com/office/officeart/2005/8/layout/chevron2"/>
    <dgm:cxn modelId="{8378AF5C-0576-4A1F-A702-A35BC97B4FAD}" type="presOf" srcId="{36B0993B-D2AA-486C-B407-E6D10B4F9603}" destId="{6B3907AC-BBB8-43AD-ACE1-B872B78FE32C}" srcOrd="0" destOrd="0" presId="urn:microsoft.com/office/officeart/2005/8/layout/chevron2"/>
    <dgm:cxn modelId="{5A895B69-187C-4D29-8716-33E7B8080F6C}" type="presOf" srcId="{22363661-720A-4CFD-B1FE-84C8B6ECEF28}" destId="{6B3907AC-BBB8-43AD-ACE1-B872B78FE32C}" srcOrd="0" destOrd="5" presId="urn:microsoft.com/office/officeart/2005/8/layout/chevron2"/>
    <dgm:cxn modelId="{0297F26B-A90A-4845-B5A1-B169EAB51E55}" srcId="{68BE9109-BB10-43D7-A56A-C8DD4DE0B1BB}" destId="{F885AF3E-665C-4095-A57A-3EFCC8BEF94A}" srcOrd="4" destOrd="0" parTransId="{E1B10144-FB84-452A-BFB9-AAD57A0C0396}" sibTransId="{35EC08D0-FB3D-419F-B3A4-B5BC2E55F750}"/>
    <dgm:cxn modelId="{9B496582-04EC-4A6B-AE3A-A8E9C0D1AC23}" srcId="{68BE9109-BB10-43D7-A56A-C8DD4DE0B1BB}" destId="{09E75D13-9B17-45DD-AB2C-51DD1C67DE55}" srcOrd="1" destOrd="0" parTransId="{A42A67A3-A999-4991-A5D8-9AC5FC2AF62B}" sibTransId="{FA52F762-F884-422F-8BD9-F2CCEB6F8B55}"/>
    <dgm:cxn modelId="{1BBB9186-9DBE-46D7-9B26-70AFEB01039B}" type="presOf" srcId="{2370C41B-7B44-4CFF-9DF9-AAEE3E4824E0}" destId="{6B3907AC-BBB8-43AD-ACE1-B872B78FE32C}" srcOrd="0" destOrd="2" presId="urn:microsoft.com/office/officeart/2005/8/layout/chevron2"/>
    <dgm:cxn modelId="{22EB348B-119D-4647-BDFF-5A93C0E0CDDD}" srcId="{63452E73-8BA9-4957-84F9-D1BF1DBA31AE}" destId="{68BE9109-BB10-43D7-A56A-C8DD4DE0B1BB}" srcOrd="0" destOrd="0" parTransId="{AC6B99DD-4835-453D-97D0-B3E5F9D5287D}" sibTransId="{A93CC094-A631-4236-9050-6016E8A821D4}"/>
    <dgm:cxn modelId="{DABE2FBB-5D7C-4303-BC34-111700A502D8}" srcId="{68BE9109-BB10-43D7-A56A-C8DD4DE0B1BB}" destId="{22363661-720A-4CFD-B1FE-84C8B6ECEF28}" srcOrd="5" destOrd="0" parTransId="{02FB2540-1919-4C88-95BA-88BB7EF44C92}" sibTransId="{ABFF70A6-680B-45D5-83B4-BA7E03FE8669}"/>
    <dgm:cxn modelId="{C2C54BC5-0D2D-41F8-B8DC-3B91BEF551C4}" type="presOf" srcId="{5F950F59-B93A-4573-8FA3-306912E3DFB8}" destId="{6B3907AC-BBB8-43AD-ACE1-B872B78FE32C}" srcOrd="0" destOrd="3" presId="urn:microsoft.com/office/officeart/2005/8/layout/chevron2"/>
    <dgm:cxn modelId="{091FB2DF-8F61-46C0-80E1-3A3F0998B555}" type="presOf" srcId="{63452E73-8BA9-4957-84F9-D1BF1DBA31AE}" destId="{52CC7C00-D0B5-467E-B6DA-6623DC4E157E}" srcOrd="0" destOrd="0" presId="urn:microsoft.com/office/officeart/2005/8/layout/chevron2"/>
    <dgm:cxn modelId="{346CBFE1-6DD2-42BA-ADC8-49131A671796}" srcId="{68BE9109-BB10-43D7-A56A-C8DD4DE0B1BB}" destId="{C34DD49D-5276-49FF-A0D3-15594E474A0C}" srcOrd="6" destOrd="0" parTransId="{2B8F9660-D012-4C78-BC61-FB254EFA4169}" sibTransId="{D307A2B0-04AD-4E3F-9656-7B7F488A1813}"/>
    <dgm:cxn modelId="{BEA09DEA-4C7D-489B-8CE0-4D24CE2E1849}" type="presOf" srcId="{09E75D13-9B17-45DD-AB2C-51DD1C67DE55}" destId="{6B3907AC-BBB8-43AD-ACE1-B872B78FE32C}" srcOrd="0" destOrd="1" presId="urn:microsoft.com/office/officeart/2005/8/layout/chevron2"/>
    <dgm:cxn modelId="{325B36FF-8732-4E39-A996-FB337C7DF1F7}" srcId="{68BE9109-BB10-43D7-A56A-C8DD4DE0B1BB}" destId="{36B0993B-D2AA-486C-B407-E6D10B4F9603}" srcOrd="0" destOrd="0" parTransId="{DA6DE99E-2BDD-4B71-BD15-60A5FF3F1FB4}" sibTransId="{5A9CB7D0-3446-4FAE-8F1E-F2D3824AE4CF}"/>
    <dgm:cxn modelId="{8A986A95-C14C-4724-B2CD-FFF28F92DE88}" type="presParOf" srcId="{52CC7C00-D0B5-467E-B6DA-6623DC4E157E}" destId="{24DE4913-DA03-4CD9-A02F-DB71839116A1}" srcOrd="0" destOrd="0" presId="urn:microsoft.com/office/officeart/2005/8/layout/chevron2"/>
    <dgm:cxn modelId="{4D048B2F-AF20-4CBB-BF0C-A9B222E88C02}" type="presParOf" srcId="{24DE4913-DA03-4CD9-A02F-DB71839116A1}" destId="{EA92CBD5-A555-4541-953E-46A050B0C90E}" srcOrd="0" destOrd="0" presId="urn:microsoft.com/office/officeart/2005/8/layout/chevron2"/>
    <dgm:cxn modelId="{B69F4283-C1B2-46A2-A65F-6FC5BA1EB13E}" type="presParOf" srcId="{24DE4913-DA03-4CD9-A02F-DB71839116A1}" destId="{6B3907AC-BBB8-43AD-ACE1-B872B78FE3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FE1C20-22D7-407B-8838-134C3683B808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8B92EAEB-669C-4122-AC20-902F5EF65D45}">
      <dgm:prSet/>
      <dgm:spPr/>
      <dgm:t>
        <a:bodyPr/>
        <a:lstStyle/>
        <a:p>
          <a:r>
            <a:rPr lang="ro-RO" b="0" i="0" dirty="0"/>
            <a:t>Eliminarea valorilor extreme din coloana '</a:t>
          </a:r>
          <a:r>
            <a:rPr lang="ro-RO" b="0" i="0" dirty="0" err="1"/>
            <a:t>CreditScore</a:t>
          </a:r>
          <a:r>
            <a:rPr lang="ro-RO" b="0" i="0" dirty="0"/>
            <a:t>' utilizând metoda Z-</a:t>
          </a:r>
          <a:r>
            <a:rPr lang="ro-RO" b="0" i="0" dirty="0" err="1"/>
            <a:t>score</a:t>
          </a:r>
          <a:r>
            <a:rPr lang="ro-RO" b="0" i="0" dirty="0"/>
            <a:t>.</a:t>
          </a:r>
          <a:endParaRPr lang="ro-RO" dirty="0"/>
        </a:p>
      </dgm:t>
    </dgm:pt>
    <dgm:pt modelId="{55C4712B-B1E3-4481-A44F-2803574E1B64}" type="parTrans" cxnId="{5FB03927-1E7C-4897-9029-4C0E7E4B875A}">
      <dgm:prSet/>
      <dgm:spPr/>
      <dgm:t>
        <a:bodyPr/>
        <a:lstStyle/>
        <a:p>
          <a:endParaRPr lang="ro-RO"/>
        </a:p>
      </dgm:t>
    </dgm:pt>
    <dgm:pt modelId="{A7C3BE15-1A01-4145-A98E-C05E059020ED}" type="sibTrans" cxnId="{5FB03927-1E7C-4897-9029-4C0E7E4B875A}">
      <dgm:prSet/>
      <dgm:spPr/>
      <dgm:t>
        <a:bodyPr/>
        <a:lstStyle/>
        <a:p>
          <a:endParaRPr lang="ro-RO"/>
        </a:p>
      </dgm:t>
    </dgm:pt>
    <dgm:pt modelId="{400B0790-0A4B-4BAE-BF21-D540084DD0A0}">
      <dgm:prSet/>
      <dgm:spPr/>
      <dgm:t>
        <a:bodyPr/>
        <a:lstStyle/>
        <a:p>
          <a:r>
            <a:rPr lang="ro-RO" b="0" i="0" dirty="0"/>
            <a:t>Înlocuirea valorilor lipsă din coloana '</a:t>
          </a:r>
          <a:r>
            <a:rPr lang="ro-RO" b="0" i="0" dirty="0" err="1"/>
            <a:t>Age</a:t>
          </a:r>
          <a:r>
            <a:rPr lang="ro-RO" b="0" i="0" dirty="0"/>
            <a:t>’ </a:t>
          </a:r>
          <a:r>
            <a:rPr lang="en-GB" b="0" i="0" dirty="0" err="1"/>
            <a:t>utilizand</a:t>
          </a:r>
          <a:r>
            <a:rPr lang="en-GB" b="0" i="0" dirty="0"/>
            <a:t> </a:t>
          </a:r>
          <a:r>
            <a:rPr lang="ro-RO" b="0" i="0" dirty="0"/>
            <a:t>regresie liniară</a:t>
          </a:r>
          <a:r>
            <a:rPr lang="en-GB" b="0" i="0" dirty="0"/>
            <a:t> </a:t>
          </a:r>
          <a:r>
            <a:rPr lang="ro-RO" b="0" i="0" dirty="0"/>
            <a:t> pentru a prezice valorile lipsă</a:t>
          </a:r>
          <a:r>
            <a:rPr lang="en-GB" b="0" i="0" dirty="0"/>
            <a:t>.</a:t>
          </a:r>
          <a:endParaRPr lang="ro-RO" dirty="0"/>
        </a:p>
      </dgm:t>
    </dgm:pt>
    <dgm:pt modelId="{849DBEE0-8AAB-470B-9A10-F38D582CCEC7}" type="parTrans" cxnId="{58F09C95-99B2-4FD4-8636-68138ACBDBF2}">
      <dgm:prSet/>
      <dgm:spPr/>
      <dgm:t>
        <a:bodyPr/>
        <a:lstStyle/>
        <a:p>
          <a:endParaRPr lang="ro-RO"/>
        </a:p>
      </dgm:t>
    </dgm:pt>
    <dgm:pt modelId="{502DB63D-8114-4486-B690-B8E8E4718C76}" type="sibTrans" cxnId="{58F09C95-99B2-4FD4-8636-68138ACBDBF2}">
      <dgm:prSet/>
      <dgm:spPr/>
      <dgm:t>
        <a:bodyPr/>
        <a:lstStyle/>
        <a:p>
          <a:endParaRPr lang="ro-RO"/>
        </a:p>
      </dgm:t>
    </dgm:pt>
    <dgm:pt modelId="{5D4B03CC-F982-4E1C-83DF-DF2248891A8D}">
      <dgm:prSet/>
      <dgm:spPr/>
      <dgm:t>
        <a:bodyPr/>
        <a:lstStyle/>
        <a:p>
          <a:r>
            <a:rPr lang="ro-RO" b="0" i="0" dirty="0"/>
            <a:t>Înlocuirea valorilor lipsă din coloanele </a:t>
          </a:r>
          <a:r>
            <a:rPr lang="ro-RO" b="0" i="0" dirty="0" err="1"/>
            <a:t>Gender</a:t>
          </a:r>
          <a:r>
            <a:rPr lang="ro-RO" b="0" i="0" dirty="0"/>
            <a:t>, </a:t>
          </a:r>
          <a:r>
            <a:rPr lang="ro-RO" b="0" i="0" dirty="0" err="1"/>
            <a:t>Married</a:t>
          </a:r>
          <a:r>
            <a:rPr lang="ro-RO" b="0" i="0" dirty="0"/>
            <a:t>, </a:t>
          </a:r>
          <a:r>
            <a:rPr lang="ro-RO" b="0" i="0" dirty="0" err="1"/>
            <a:t>BankCustomer</a:t>
          </a:r>
          <a:r>
            <a:rPr lang="ro-RO" b="0" i="0" dirty="0"/>
            <a:t>, </a:t>
          </a:r>
          <a:r>
            <a:rPr lang="ro-RO" b="0" i="0" dirty="0" err="1"/>
            <a:t>EducationLevel</a:t>
          </a:r>
          <a:r>
            <a:rPr lang="ro-RO" b="0" i="0" dirty="0"/>
            <a:t>, </a:t>
          </a:r>
          <a:r>
            <a:rPr lang="ro-RO" b="0" i="0" dirty="0" err="1"/>
            <a:t>Ethnicity</a:t>
          </a:r>
          <a:r>
            <a:rPr lang="ro-RO" b="0" i="0" dirty="0"/>
            <a:t> și '</a:t>
          </a:r>
          <a:r>
            <a:rPr lang="ro-RO" b="0" i="0" dirty="0" err="1"/>
            <a:t>ZipCode</a:t>
          </a:r>
          <a:r>
            <a:rPr lang="ro-RO" b="0" i="0" dirty="0"/>
            <a:t>' cu cele mai frecvente valori.</a:t>
          </a:r>
          <a:endParaRPr lang="ro-RO" dirty="0"/>
        </a:p>
      </dgm:t>
    </dgm:pt>
    <dgm:pt modelId="{C75B4AAC-6BD8-47EE-942A-4D11AF300E37}" type="parTrans" cxnId="{F487E8A1-23E4-4268-B185-EF1CB6CCBCB0}">
      <dgm:prSet/>
      <dgm:spPr/>
      <dgm:t>
        <a:bodyPr/>
        <a:lstStyle/>
        <a:p>
          <a:endParaRPr lang="ro-RO"/>
        </a:p>
      </dgm:t>
    </dgm:pt>
    <dgm:pt modelId="{EB4E61EE-91CD-46D6-B21E-31A00436F75E}" type="sibTrans" cxnId="{F487E8A1-23E4-4268-B185-EF1CB6CCBCB0}">
      <dgm:prSet/>
      <dgm:spPr/>
      <dgm:t>
        <a:bodyPr/>
        <a:lstStyle/>
        <a:p>
          <a:endParaRPr lang="ro-RO"/>
        </a:p>
      </dgm:t>
    </dgm:pt>
    <dgm:pt modelId="{8CB68E50-CC3C-449B-86B8-6EE6746C5EE7}">
      <dgm:prSet/>
      <dgm:spPr/>
      <dgm:t>
        <a:bodyPr/>
        <a:lstStyle/>
        <a:p>
          <a:r>
            <a:rPr lang="ro-RO" b="0" i="0"/>
            <a:t>Înlocuirea valorilor lipsă din coloana 'Age' utilizând algoritmul Decision Tree Regressor pentru a prezice valorile lipsă.</a:t>
          </a:r>
          <a:endParaRPr lang="ro-RO"/>
        </a:p>
      </dgm:t>
    </dgm:pt>
    <dgm:pt modelId="{8F70CCA2-BA85-48DD-89A1-9C39AD44E179}" type="parTrans" cxnId="{CC1007D9-9FD1-4F3E-B383-45B9DC45C472}">
      <dgm:prSet/>
      <dgm:spPr/>
      <dgm:t>
        <a:bodyPr/>
        <a:lstStyle/>
        <a:p>
          <a:endParaRPr lang="ro-RO"/>
        </a:p>
      </dgm:t>
    </dgm:pt>
    <dgm:pt modelId="{8FDB0E17-706A-465B-8194-27C5A6AF33A3}" type="sibTrans" cxnId="{CC1007D9-9FD1-4F3E-B383-45B9DC45C472}">
      <dgm:prSet/>
      <dgm:spPr/>
      <dgm:t>
        <a:bodyPr/>
        <a:lstStyle/>
        <a:p>
          <a:endParaRPr lang="ro-RO"/>
        </a:p>
      </dgm:t>
    </dgm:pt>
    <dgm:pt modelId="{970DE168-EA5C-4563-901E-A6BB91F18A6A}">
      <dgm:prSet/>
      <dgm:spPr/>
      <dgm:t>
        <a:bodyPr/>
        <a:lstStyle/>
        <a:p>
          <a:endParaRPr lang="ro-RO"/>
        </a:p>
      </dgm:t>
    </dgm:pt>
    <dgm:pt modelId="{B7B01F42-CABB-4E04-80EF-FDB1ACB3C812}" type="parTrans" cxnId="{0BB74DBC-1863-4199-A8C9-A4AA679D5408}">
      <dgm:prSet/>
      <dgm:spPr/>
      <dgm:t>
        <a:bodyPr/>
        <a:lstStyle/>
        <a:p>
          <a:endParaRPr lang="ro-RO"/>
        </a:p>
      </dgm:t>
    </dgm:pt>
    <dgm:pt modelId="{25082AA9-E4BA-4991-A041-C7DDA28620A8}" type="sibTrans" cxnId="{0BB74DBC-1863-4199-A8C9-A4AA679D5408}">
      <dgm:prSet/>
      <dgm:spPr/>
      <dgm:t>
        <a:bodyPr/>
        <a:lstStyle/>
        <a:p>
          <a:endParaRPr lang="ro-RO"/>
        </a:p>
      </dgm:t>
    </dgm:pt>
    <dgm:pt modelId="{3C1E24E4-6B04-4B5C-A128-3586A21CAB16}" type="pres">
      <dgm:prSet presAssocID="{57FE1C20-22D7-407B-8838-134C3683B808}" presName="matrix" presStyleCnt="0">
        <dgm:presLayoutVars>
          <dgm:chMax val="1"/>
          <dgm:dir/>
          <dgm:resizeHandles val="exact"/>
        </dgm:presLayoutVars>
      </dgm:prSet>
      <dgm:spPr/>
    </dgm:pt>
    <dgm:pt modelId="{08D1E695-7786-43FF-A861-D6B02F2770EF}" type="pres">
      <dgm:prSet presAssocID="{57FE1C20-22D7-407B-8838-134C3683B808}" presName="axisShape" presStyleLbl="bgShp" presStyleIdx="0" presStyleCnt="1"/>
      <dgm:spPr/>
    </dgm:pt>
    <dgm:pt modelId="{AF01EFB1-ADA7-4456-AB11-7515C5FF6CD0}" type="pres">
      <dgm:prSet presAssocID="{57FE1C20-22D7-407B-8838-134C3683B808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752CBE-0E90-4CE1-82E0-05187846DCE4}" type="pres">
      <dgm:prSet presAssocID="{57FE1C20-22D7-407B-8838-134C3683B808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C5EA10-2D39-4C61-A6EF-71037C2E9F4D}" type="pres">
      <dgm:prSet presAssocID="{57FE1C20-22D7-407B-8838-134C3683B808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600482-7045-4346-99D8-71DD15284BEF}" type="pres">
      <dgm:prSet presAssocID="{57FE1C20-22D7-407B-8838-134C3683B808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FB03927-1E7C-4897-9029-4C0E7E4B875A}" srcId="{57FE1C20-22D7-407B-8838-134C3683B808}" destId="{8B92EAEB-669C-4122-AC20-902F5EF65D45}" srcOrd="0" destOrd="0" parTransId="{55C4712B-B1E3-4481-A44F-2803574E1B64}" sibTransId="{A7C3BE15-1A01-4145-A98E-C05E059020ED}"/>
    <dgm:cxn modelId="{981B053C-4633-4E3F-B5A6-B4E3096CC772}" type="presOf" srcId="{8CB68E50-CC3C-449B-86B8-6EE6746C5EE7}" destId="{5D600482-7045-4346-99D8-71DD15284BEF}" srcOrd="0" destOrd="0" presId="urn:microsoft.com/office/officeart/2005/8/layout/matrix2"/>
    <dgm:cxn modelId="{FB4F9181-90D5-4C88-8337-1329FDD9921C}" type="presOf" srcId="{57FE1C20-22D7-407B-8838-134C3683B808}" destId="{3C1E24E4-6B04-4B5C-A128-3586A21CAB16}" srcOrd="0" destOrd="0" presId="urn:microsoft.com/office/officeart/2005/8/layout/matrix2"/>
    <dgm:cxn modelId="{58F09C95-99B2-4FD4-8636-68138ACBDBF2}" srcId="{57FE1C20-22D7-407B-8838-134C3683B808}" destId="{400B0790-0A4B-4BAE-BF21-D540084DD0A0}" srcOrd="1" destOrd="0" parTransId="{849DBEE0-8AAB-470B-9A10-F38D582CCEC7}" sibTransId="{502DB63D-8114-4486-B690-B8E8E4718C76}"/>
    <dgm:cxn modelId="{F487E8A1-23E4-4268-B185-EF1CB6CCBCB0}" srcId="{57FE1C20-22D7-407B-8838-134C3683B808}" destId="{5D4B03CC-F982-4E1C-83DF-DF2248891A8D}" srcOrd="2" destOrd="0" parTransId="{C75B4AAC-6BD8-47EE-942A-4D11AF300E37}" sibTransId="{EB4E61EE-91CD-46D6-B21E-31A00436F75E}"/>
    <dgm:cxn modelId="{0BB74DBC-1863-4199-A8C9-A4AA679D5408}" srcId="{57FE1C20-22D7-407B-8838-134C3683B808}" destId="{970DE168-EA5C-4563-901E-A6BB91F18A6A}" srcOrd="4" destOrd="0" parTransId="{B7B01F42-CABB-4E04-80EF-FDB1ACB3C812}" sibTransId="{25082AA9-E4BA-4991-A041-C7DDA28620A8}"/>
    <dgm:cxn modelId="{67AAB9BE-76C3-4588-BCA5-D4002E19FB45}" type="presOf" srcId="{400B0790-0A4B-4BAE-BF21-D540084DD0A0}" destId="{EE752CBE-0E90-4CE1-82E0-05187846DCE4}" srcOrd="0" destOrd="0" presId="urn:microsoft.com/office/officeart/2005/8/layout/matrix2"/>
    <dgm:cxn modelId="{BF0E8ED8-65D9-47EE-B9C4-AE0F02D8C6DD}" type="presOf" srcId="{5D4B03CC-F982-4E1C-83DF-DF2248891A8D}" destId="{8BC5EA10-2D39-4C61-A6EF-71037C2E9F4D}" srcOrd="0" destOrd="0" presId="urn:microsoft.com/office/officeart/2005/8/layout/matrix2"/>
    <dgm:cxn modelId="{CC1007D9-9FD1-4F3E-B383-45B9DC45C472}" srcId="{57FE1C20-22D7-407B-8838-134C3683B808}" destId="{8CB68E50-CC3C-449B-86B8-6EE6746C5EE7}" srcOrd="3" destOrd="0" parTransId="{8F70CCA2-BA85-48DD-89A1-9C39AD44E179}" sibTransId="{8FDB0E17-706A-465B-8194-27C5A6AF33A3}"/>
    <dgm:cxn modelId="{9C46A6F4-F19E-4345-A5C7-DB99A23DA8B5}" type="presOf" srcId="{8B92EAEB-669C-4122-AC20-902F5EF65D45}" destId="{AF01EFB1-ADA7-4456-AB11-7515C5FF6CD0}" srcOrd="0" destOrd="0" presId="urn:microsoft.com/office/officeart/2005/8/layout/matrix2"/>
    <dgm:cxn modelId="{5B3AF16C-9A87-4C95-A189-0FF99A026A32}" type="presParOf" srcId="{3C1E24E4-6B04-4B5C-A128-3586A21CAB16}" destId="{08D1E695-7786-43FF-A861-D6B02F2770EF}" srcOrd="0" destOrd="0" presId="urn:microsoft.com/office/officeart/2005/8/layout/matrix2"/>
    <dgm:cxn modelId="{9E00C8AC-6041-4CD3-A192-1E0DFE17B175}" type="presParOf" srcId="{3C1E24E4-6B04-4B5C-A128-3586A21CAB16}" destId="{AF01EFB1-ADA7-4456-AB11-7515C5FF6CD0}" srcOrd="1" destOrd="0" presId="urn:microsoft.com/office/officeart/2005/8/layout/matrix2"/>
    <dgm:cxn modelId="{C9F97C90-B917-42EB-AA40-C71D05567EE3}" type="presParOf" srcId="{3C1E24E4-6B04-4B5C-A128-3586A21CAB16}" destId="{EE752CBE-0E90-4CE1-82E0-05187846DCE4}" srcOrd="2" destOrd="0" presId="urn:microsoft.com/office/officeart/2005/8/layout/matrix2"/>
    <dgm:cxn modelId="{65B51348-1A7E-441D-9F1F-E8AF08D3C9E7}" type="presParOf" srcId="{3C1E24E4-6B04-4B5C-A128-3586A21CAB16}" destId="{8BC5EA10-2D39-4C61-A6EF-71037C2E9F4D}" srcOrd="3" destOrd="0" presId="urn:microsoft.com/office/officeart/2005/8/layout/matrix2"/>
    <dgm:cxn modelId="{5E7CD5FF-E9F6-42ED-B969-874E1C7FB606}" type="presParOf" srcId="{3C1E24E4-6B04-4B5C-A128-3586A21CAB16}" destId="{5D600482-7045-4346-99D8-71DD15284BE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DEFEC-FAB3-45D1-B1F6-A9D9BD3FFE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D0AD90AF-5164-481C-8EF5-4EB7113ED46B}">
      <dgm:prSet custT="1"/>
      <dgm:spPr/>
      <dgm:t>
        <a:bodyPr/>
        <a:lstStyle/>
        <a:p>
          <a:r>
            <a:rPr lang="ro-RO" sz="4000" b="0" i="0" dirty="0"/>
            <a:t>Distribuția claselor din variabila țintă</a:t>
          </a:r>
          <a:endParaRPr lang="ro-RO" sz="4000" dirty="0"/>
        </a:p>
      </dgm:t>
    </dgm:pt>
    <dgm:pt modelId="{84E2D5F8-E7FE-4D27-A0BD-BF4F7CD496C0}" type="parTrans" cxnId="{25937BD1-E517-4C24-A26E-BE42510E3409}">
      <dgm:prSet/>
      <dgm:spPr/>
      <dgm:t>
        <a:bodyPr/>
        <a:lstStyle/>
        <a:p>
          <a:endParaRPr lang="ro-RO"/>
        </a:p>
      </dgm:t>
    </dgm:pt>
    <dgm:pt modelId="{A240E5A7-70F5-4EBA-92E0-936A0B82A4C4}" type="sibTrans" cxnId="{25937BD1-E517-4C24-A26E-BE42510E3409}">
      <dgm:prSet/>
      <dgm:spPr/>
      <dgm:t>
        <a:bodyPr/>
        <a:lstStyle/>
        <a:p>
          <a:endParaRPr lang="ro-RO"/>
        </a:p>
      </dgm:t>
    </dgm:pt>
    <dgm:pt modelId="{5AB89B58-6C5C-4352-AE95-FFAEA7D6A3FA}">
      <dgm:prSet custT="1"/>
      <dgm:spPr/>
      <dgm:t>
        <a:bodyPr/>
        <a:lstStyle/>
        <a:p>
          <a:r>
            <a:rPr lang="ro-RO" sz="4000" b="0" i="0" dirty="0"/>
            <a:t>Distribuția variabilelor numerice</a:t>
          </a:r>
          <a:endParaRPr lang="ro-RO" sz="4000" dirty="0"/>
        </a:p>
      </dgm:t>
    </dgm:pt>
    <dgm:pt modelId="{AD9AFFE2-D65F-4304-8BB2-E7F72A54E293}" type="parTrans" cxnId="{441CEFC0-B27C-451D-8EF7-8E8E341D90AA}">
      <dgm:prSet/>
      <dgm:spPr/>
      <dgm:t>
        <a:bodyPr/>
        <a:lstStyle/>
        <a:p>
          <a:endParaRPr lang="ro-RO"/>
        </a:p>
      </dgm:t>
    </dgm:pt>
    <dgm:pt modelId="{0ED85B04-ACF5-4466-B23E-A5BFD536EB10}" type="sibTrans" cxnId="{441CEFC0-B27C-451D-8EF7-8E8E341D90AA}">
      <dgm:prSet/>
      <dgm:spPr/>
      <dgm:t>
        <a:bodyPr/>
        <a:lstStyle/>
        <a:p>
          <a:endParaRPr lang="ro-RO"/>
        </a:p>
      </dgm:t>
    </dgm:pt>
    <dgm:pt modelId="{C20817D4-82D1-453B-80EF-EE7A26796135}">
      <dgm:prSet custT="1"/>
      <dgm:spPr/>
      <dgm:t>
        <a:bodyPr/>
        <a:lstStyle/>
        <a:p>
          <a:r>
            <a:rPr lang="ro-RO" sz="4000" b="0" i="0" dirty="0"/>
            <a:t>Distribuția claselor variabilelor categorice</a:t>
          </a:r>
          <a:endParaRPr lang="ro-RO" sz="4000" dirty="0"/>
        </a:p>
      </dgm:t>
    </dgm:pt>
    <dgm:pt modelId="{12A9D218-2131-4416-813F-9B9670AAC161}" type="parTrans" cxnId="{C8AB228D-A447-4E74-B1B9-BC6B8BF798AC}">
      <dgm:prSet/>
      <dgm:spPr/>
      <dgm:t>
        <a:bodyPr/>
        <a:lstStyle/>
        <a:p>
          <a:endParaRPr lang="ro-RO"/>
        </a:p>
      </dgm:t>
    </dgm:pt>
    <dgm:pt modelId="{97E28134-908F-4416-8A03-E19EA442EC46}" type="sibTrans" cxnId="{C8AB228D-A447-4E74-B1B9-BC6B8BF798AC}">
      <dgm:prSet/>
      <dgm:spPr/>
      <dgm:t>
        <a:bodyPr/>
        <a:lstStyle/>
        <a:p>
          <a:endParaRPr lang="ro-RO"/>
        </a:p>
      </dgm:t>
    </dgm:pt>
    <dgm:pt modelId="{437BF6A3-375B-4FB5-B38B-A30D6E2718F7}" type="pres">
      <dgm:prSet presAssocID="{884DEFEC-FAB3-45D1-B1F6-A9D9BD3FFEFA}" presName="linear" presStyleCnt="0">
        <dgm:presLayoutVars>
          <dgm:animLvl val="lvl"/>
          <dgm:resizeHandles val="exact"/>
        </dgm:presLayoutVars>
      </dgm:prSet>
      <dgm:spPr/>
    </dgm:pt>
    <dgm:pt modelId="{A26133F3-46A3-4F42-AD93-7122670DFD83}" type="pres">
      <dgm:prSet presAssocID="{D0AD90AF-5164-481C-8EF5-4EB7113ED4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4D2742-537B-4A71-94C4-30216D66EB65}" type="pres">
      <dgm:prSet presAssocID="{A240E5A7-70F5-4EBA-92E0-936A0B82A4C4}" presName="spacer" presStyleCnt="0"/>
      <dgm:spPr/>
    </dgm:pt>
    <dgm:pt modelId="{4796E366-2AB1-4E4D-807C-84F0474665F7}" type="pres">
      <dgm:prSet presAssocID="{5AB89B58-6C5C-4352-AE95-FFAEA7D6A3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7FD618-46E9-4D4A-B217-520B8639B120}" type="pres">
      <dgm:prSet presAssocID="{0ED85B04-ACF5-4466-B23E-A5BFD536EB10}" presName="spacer" presStyleCnt="0"/>
      <dgm:spPr/>
    </dgm:pt>
    <dgm:pt modelId="{27221C79-4275-4E49-A548-1916F78B32C8}" type="pres">
      <dgm:prSet presAssocID="{C20817D4-82D1-453B-80EF-EE7A2679613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190D0B-70A9-436E-9815-060B447ACCDD}" type="presOf" srcId="{D0AD90AF-5164-481C-8EF5-4EB7113ED46B}" destId="{A26133F3-46A3-4F42-AD93-7122670DFD83}" srcOrd="0" destOrd="0" presId="urn:microsoft.com/office/officeart/2005/8/layout/vList2"/>
    <dgm:cxn modelId="{7B804C23-E5D8-46CC-B0EC-6550432CFD33}" type="presOf" srcId="{5AB89B58-6C5C-4352-AE95-FFAEA7D6A3FA}" destId="{4796E366-2AB1-4E4D-807C-84F0474665F7}" srcOrd="0" destOrd="0" presId="urn:microsoft.com/office/officeart/2005/8/layout/vList2"/>
    <dgm:cxn modelId="{1B869C81-2305-4A63-99BC-D68560AB1D01}" type="presOf" srcId="{C20817D4-82D1-453B-80EF-EE7A26796135}" destId="{27221C79-4275-4E49-A548-1916F78B32C8}" srcOrd="0" destOrd="0" presId="urn:microsoft.com/office/officeart/2005/8/layout/vList2"/>
    <dgm:cxn modelId="{C8AB228D-A447-4E74-B1B9-BC6B8BF798AC}" srcId="{884DEFEC-FAB3-45D1-B1F6-A9D9BD3FFEFA}" destId="{C20817D4-82D1-453B-80EF-EE7A26796135}" srcOrd="2" destOrd="0" parTransId="{12A9D218-2131-4416-813F-9B9670AAC161}" sibTransId="{97E28134-908F-4416-8A03-E19EA442EC46}"/>
    <dgm:cxn modelId="{E000DA9F-719A-40C9-9BE1-06CA555E2A98}" type="presOf" srcId="{884DEFEC-FAB3-45D1-B1F6-A9D9BD3FFEFA}" destId="{437BF6A3-375B-4FB5-B38B-A30D6E2718F7}" srcOrd="0" destOrd="0" presId="urn:microsoft.com/office/officeart/2005/8/layout/vList2"/>
    <dgm:cxn modelId="{441CEFC0-B27C-451D-8EF7-8E8E341D90AA}" srcId="{884DEFEC-FAB3-45D1-B1F6-A9D9BD3FFEFA}" destId="{5AB89B58-6C5C-4352-AE95-FFAEA7D6A3FA}" srcOrd="1" destOrd="0" parTransId="{AD9AFFE2-D65F-4304-8BB2-E7F72A54E293}" sibTransId="{0ED85B04-ACF5-4466-B23E-A5BFD536EB10}"/>
    <dgm:cxn modelId="{25937BD1-E517-4C24-A26E-BE42510E3409}" srcId="{884DEFEC-FAB3-45D1-B1F6-A9D9BD3FFEFA}" destId="{D0AD90AF-5164-481C-8EF5-4EB7113ED46B}" srcOrd="0" destOrd="0" parTransId="{84E2D5F8-E7FE-4D27-A0BD-BF4F7CD496C0}" sibTransId="{A240E5A7-70F5-4EBA-92E0-936A0B82A4C4}"/>
    <dgm:cxn modelId="{3243C509-CD23-4D2A-B033-BAAF14541720}" type="presParOf" srcId="{437BF6A3-375B-4FB5-B38B-A30D6E2718F7}" destId="{A26133F3-46A3-4F42-AD93-7122670DFD83}" srcOrd="0" destOrd="0" presId="urn:microsoft.com/office/officeart/2005/8/layout/vList2"/>
    <dgm:cxn modelId="{7CBD2FAB-5EFC-458E-BA4A-6F708767F1B0}" type="presParOf" srcId="{437BF6A3-375B-4FB5-B38B-A30D6E2718F7}" destId="{FE4D2742-537B-4A71-94C4-30216D66EB65}" srcOrd="1" destOrd="0" presId="urn:microsoft.com/office/officeart/2005/8/layout/vList2"/>
    <dgm:cxn modelId="{A2453C70-642F-46E0-B481-F61D3B5994E3}" type="presParOf" srcId="{437BF6A3-375B-4FB5-B38B-A30D6E2718F7}" destId="{4796E366-2AB1-4E4D-807C-84F0474665F7}" srcOrd="2" destOrd="0" presId="urn:microsoft.com/office/officeart/2005/8/layout/vList2"/>
    <dgm:cxn modelId="{9F8F4DCE-DD9C-4BEA-926E-4E905568AC7F}" type="presParOf" srcId="{437BF6A3-375B-4FB5-B38B-A30D6E2718F7}" destId="{F77FD618-46E9-4D4A-B217-520B8639B120}" srcOrd="3" destOrd="0" presId="urn:microsoft.com/office/officeart/2005/8/layout/vList2"/>
    <dgm:cxn modelId="{08A03B86-7F71-4A94-AAFB-B0EE29619AE6}" type="presParOf" srcId="{437BF6A3-375B-4FB5-B38B-A30D6E2718F7}" destId="{27221C79-4275-4E49-A548-1916F78B32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1C24E5-77E5-4BB2-86E7-D1662B10063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3AE5FB71-ECA0-41BB-80B8-717F4542A1FE}">
      <dgm:prSet/>
      <dgm:spPr/>
      <dgm:t>
        <a:bodyPr/>
        <a:lstStyle/>
        <a:p>
          <a:r>
            <a:rPr lang="ro-RO" b="0" i="0" dirty="0"/>
            <a:t>Proporția clasei minore (1) este de aproximativ 44%.</a:t>
          </a:r>
          <a:endParaRPr lang="ro-RO" dirty="0"/>
        </a:p>
      </dgm:t>
    </dgm:pt>
    <dgm:pt modelId="{BB7AA801-4782-4381-860F-B335D0AFCE9F}" type="parTrans" cxnId="{1824407C-351C-4CE9-B4CA-E766B4295FCA}">
      <dgm:prSet/>
      <dgm:spPr/>
      <dgm:t>
        <a:bodyPr/>
        <a:lstStyle/>
        <a:p>
          <a:endParaRPr lang="ro-RO"/>
        </a:p>
      </dgm:t>
    </dgm:pt>
    <dgm:pt modelId="{5184C877-2CE7-451F-9F73-CB495960E2AD}" type="sibTrans" cxnId="{1824407C-351C-4CE9-B4CA-E766B4295FCA}">
      <dgm:prSet/>
      <dgm:spPr/>
      <dgm:t>
        <a:bodyPr/>
        <a:lstStyle/>
        <a:p>
          <a:endParaRPr lang="ro-RO"/>
        </a:p>
      </dgm:t>
    </dgm:pt>
    <dgm:pt modelId="{5F44D4BD-AB7B-43B4-8360-489423B08891}">
      <dgm:prSet/>
      <dgm:spPr/>
      <dgm:t>
        <a:bodyPr/>
        <a:lstStyle/>
        <a:p>
          <a:r>
            <a:rPr lang="ro-RO" b="0" i="0" dirty="0"/>
            <a:t>Exista o problema moderata de dezechilibru.</a:t>
          </a:r>
          <a:endParaRPr lang="ro-RO" dirty="0"/>
        </a:p>
      </dgm:t>
    </dgm:pt>
    <dgm:pt modelId="{1B16F8B8-A1B4-44E3-8D04-517364D9A13E}" type="parTrans" cxnId="{D2674B1D-AA84-47F3-9419-FEFC0CDE812D}">
      <dgm:prSet/>
      <dgm:spPr/>
      <dgm:t>
        <a:bodyPr/>
        <a:lstStyle/>
        <a:p>
          <a:endParaRPr lang="ro-RO"/>
        </a:p>
      </dgm:t>
    </dgm:pt>
    <dgm:pt modelId="{D0F2AC0C-326C-46B5-BD55-FD8AA8F85D40}" type="sibTrans" cxnId="{D2674B1D-AA84-47F3-9419-FEFC0CDE812D}">
      <dgm:prSet/>
      <dgm:spPr/>
      <dgm:t>
        <a:bodyPr/>
        <a:lstStyle/>
        <a:p>
          <a:endParaRPr lang="ro-RO"/>
        </a:p>
      </dgm:t>
    </dgm:pt>
    <dgm:pt modelId="{8219F963-E579-44B0-96FE-62CCA28EF27B}" type="pres">
      <dgm:prSet presAssocID="{461C24E5-77E5-4BB2-86E7-D1662B100632}" presName="Name0" presStyleCnt="0">
        <dgm:presLayoutVars>
          <dgm:dir/>
          <dgm:animLvl val="lvl"/>
          <dgm:resizeHandles val="exact"/>
        </dgm:presLayoutVars>
      </dgm:prSet>
      <dgm:spPr/>
    </dgm:pt>
    <dgm:pt modelId="{80C6743F-9F5C-45C4-BCE7-3F8B227FABBC}" type="pres">
      <dgm:prSet presAssocID="{3AE5FB71-ECA0-41BB-80B8-717F4542A1F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BC50336-98CA-4580-9A6A-8902BD5EE481}" type="pres">
      <dgm:prSet presAssocID="{5184C877-2CE7-451F-9F73-CB495960E2AD}" presName="parTxOnlySpace" presStyleCnt="0"/>
      <dgm:spPr/>
    </dgm:pt>
    <dgm:pt modelId="{5ADCA757-0CF1-4028-BECD-288D2EC318BC}" type="pres">
      <dgm:prSet presAssocID="{5F44D4BD-AB7B-43B4-8360-489423B0889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EE38B03-FBB4-4675-A2E3-52EAC5A70C84}" type="presOf" srcId="{3AE5FB71-ECA0-41BB-80B8-717F4542A1FE}" destId="{80C6743F-9F5C-45C4-BCE7-3F8B227FABBC}" srcOrd="0" destOrd="0" presId="urn:microsoft.com/office/officeart/2005/8/layout/chevron1"/>
    <dgm:cxn modelId="{10D33418-AA78-4A86-9C0C-A8A861782723}" type="presOf" srcId="{461C24E5-77E5-4BB2-86E7-D1662B100632}" destId="{8219F963-E579-44B0-96FE-62CCA28EF27B}" srcOrd="0" destOrd="0" presId="urn:microsoft.com/office/officeart/2005/8/layout/chevron1"/>
    <dgm:cxn modelId="{D2674B1D-AA84-47F3-9419-FEFC0CDE812D}" srcId="{461C24E5-77E5-4BB2-86E7-D1662B100632}" destId="{5F44D4BD-AB7B-43B4-8360-489423B08891}" srcOrd="1" destOrd="0" parTransId="{1B16F8B8-A1B4-44E3-8D04-517364D9A13E}" sibTransId="{D0F2AC0C-326C-46B5-BD55-FD8AA8F85D40}"/>
    <dgm:cxn modelId="{1824407C-351C-4CE9-B4CA-E766B4295FCA}" srcId="{461C24E5-77E5-4BB2-86E7-D1662B100632}" destId="{3AE5FB71-ECA0-41BB-80B8-717F4542A1FE}" srcOrd="0" destOrd="0" parTransId="{BB7AA801-4782-4381-860F-B335D0AFCE9F}" sibTransId="{5184C877-2CE7-451F-9F73-CB495960E2AD}"/>
    <dgm:cxn modelId="{5300E396-A52A-4048-B202-09DEDFF32C38}" type="presOf" srcId="{5F44D4BD-AB7B-43B4-8360-489423B08891}" destId="{5ADCA757-0CF1-4028-BECD-288D2EC318BC}" srcOrd="0" destOrd="0" presId="urn:microsoft.com/office/officeart/2005/8/layout/chevron1"/>
    <dgm:cxn modelId="{A7DA3802-2709-4998-AF36-039DDFC45307}" type="presParOf" srcId="{8219F963-E579-44B0-96FE-62CCA28EF27B}" destId="{80C6743F-9F5C-45C4-BCE7-3F8B227FABBC}" srcOrd="0" destOrd="0" presId="urn:microsoft.com/office/officeart/2005/8/layout/chevron1"/>
    <dgm:cxn modelId="{4779BE1D-3E81-4D76-B585-AC1CDCF35B8B}" type="presParOf" srcId="{8219F963-E579-44B0-96FE-62CCA28EF27B}" destId="{0BC50336-98CA-4580-9A6A-8902BD5EE481}" srcOrd="1" destOrd="0" presId="urn:microsoft.com/office/officeart/2005/8/layout/chevron1"/>
    <dgm:cxn modelId="{4BA8FE26-7BAC-4168-8A37-B626031FC5E6}" type="presParOf" srcId="{8219F963-E579-44B0-96FE-62CCA28EF27B}" destId="{5ADCA757-0CF1-4028-BECD-288D2EC318B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A706BA-0377-4F3B-8065-F138E9CD29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217A50CA-7A1E-41EF-A629-FF898A410025}">
      <dgm:prSet/>
      <dgm:spPr/>
      <dgm:t>
        <a:bodyPr/>
        <a:lstStyle/>
        <a:p>
          <a:r>
            <a:rPr lang="ro-RO" noProof="0" dirty="0">
              <a:solidFill>
                <a:schemeClr val="accent1">
                  <a:lumMod val="50000"/>
                </a:schemeClr>
              </a:solidFill>
            </a:rPr>
            <a:t>Deoarece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 d</a:t>
          </a:r>
          <a:r>
            <a:rPr lang="ro-RO" dirty="0">
              <a:solidFill>
                <a:schemeClr val="accent1">
                  <a:lumMod val="50000"/>
                </a:schemeClr>
              </a:solidFill>
            </a:rPr>
            <a:t>atele prezintă o asimetrie spre dreapta</a:t>
          </a:r>
          <a:r>
            <a:rPr lang="en-GB" dirty="0">
              <a:solidFill>
                <a:schemeClr val="accent1">
                  <a:lumMod val="50000"/>
                </a:schemeClr>
              </a:solidFill>
            </a:rPr>
            <a:t> a</a:t>
          </a:r>
          <a:r>
            <a:rPr lang="ro-RO" dirty="0">
              <a:solidFill>
                <a:schemeClr val="accent1">
                  <a:lumMod val="50000"/>
                </a:schemeClr>
              </a:solidFill>
            </a:rPr>
            <a:t>m aplicat o modificare asupra axei x pentru a utiliza o scală logaritmică.</a:t>
          </a:r>
        </a:p>
      </dgm:t>
    </dgm:pt>
    <dgm:pt modelId="{36F2F986-F34D-47C2-9AC4-969CA4F8EEA6}" type="parTrans" cxnId="{9A57EFFC-7385-45BE-8B22-9144FE731D8A}">
      <dgm:prSet/>
      <dgm:spPr/>
      <dgm:t>
        <a:bodyPr/>
        <a:lstStyle/>
        <a:p>
          <a:endParaRPr lang="ro-RO"/>
        </a:p>
      </dgm:t>
    </dgm:pt>
    <dgm:pt modelId="{2666F3A0-3229-400C-9A7B-7A5ED4AE3D52}" type="sibTrans" cxnId="{9A57EFFC-7385-45BE-8B22-9144FE731D8A}">
      <dgm:prSet/>
      <dgm:spPr/>
      <dgm:t>
        <a:bodyPr/>
        <a:lstStyle/>
        <a:p>
          <a:endParaRPr lang="ro-RO"/>
        </a:p>
      </dgm:t>
    </dgm:pt>
    <dgm:pt modelId="{C7667E06-B1C4-4C7C-A8E8-40C31AE6A0C3}">
      <dgm:prSet/>
      <dgm:spPr/>
      <dgm:t>
        <a:bodyPr/>
        <a:lstStyle/>
        <a:p>
          <a:r>
            <a:rPr lang="ro-RO" dirty="0">
              <a:solidFill>
                <a:schemeClr val="accent1">
                  <a:lumMod val="50000"/>
                </a:schemeClr>
              </a:solidFill>
            </a:rPr>
            <a:t>Se observă o diferență ușoară în</a:t>
          </a:r>
          <a:r>
            <a:rPr lang="en-GB" dirty="0" err="1">
              <a:solidFill>
                <a:schemeClr val="accent1">
                  <a:lumMod val="50000"/>
                </a:schemeClr>
              </a:solidFill>
            </a:rPr>
            <a:t>tre</a:t>
          </a:r>
          <a:r>
            <a:rPr lang="ro-RO" dirty="0">
              <a:solidFill>
                <a:schemeClr val="accent1">
                  <a:lumMod val="50000"/>
                </a:schemeClr>
              </a:solidFill>
            </a:rPr>
            <a:t> medianele celor două categorii de status de aprobare pentru cele cinci </a:t>
          </a:r>
          <a:r>
            <a:rPr lang="en-GB" dirty="0" err="1">
              <a:solidFill>
                <a:schemeClr val="accent1">
                  <a:lumMod val="50000"/>
                </a:schemeClr>
              </a:solidFill>
            </a:rPr>
            <a:t>variabile</a:t>
          </a:r>
          <a:r>
            <a:rPr lang="ro-RO" dirty="0">
              <a:solidFill>
                <a:schemeClr val="accent1">
                  <a:lumMod val="50000"/>
                </a:schemeClr>
              </a:solidFill>
            </a:rPr>
            <a:t> numerice.</a:t>
          </a:r>
        </a:p>
      </dgm:t>
    </dgm:pt>
    <dgm:pt modelId="{5C088563-0442-4743-B04B-42831B7AD269}" type="parTrans" cxnId="{A5BB753D-4BD3-49F3-A104-7A6FDC34E9D8}">
      <dgm:prSet/>
      <dgm:spPr/>
      <dgm:t>
        <a:bodyPr/>
        <a:lstStyle/>
        <a:p>
          <a:endParaRPr lang="ro-RO"/>
        </a:p>
      </dgm:t>
    </dgm:pt>
    <dgm:pt modelId="{D939CEFB-8EFA-4CB2-9735-E59423F346DE}" type="sibTrans" cxnId="{A5BB753D-4BD3-49F3-A104-7A6FDC34E9D8}">
      <dgm:prSet/>
      <dgm:spPr/>
      <dgm:t>
        <a:bodyPr/>
        <a:lstStyle/>
        <a:p>
          <a:endParaRPr lang="ro-RO"/>
        </a:p>
      </dgm:t>
    </dgm:pt>
    <dgm:pt modelId="{5C65A6DD-237A-4BA3-8491-33EAE6793B63}">
      <dgm:prSet/>
      <dgm:spPr/>
      <dgm:t>
        <a:bodyPr/>
        <a:lstStyle/>
        <a:p>
          <a:r>
            <a:rPr lang="ro-RO">
              <a:solidFill>
                <a:schemeClr val="accent1">
                  <a:lumMod val="50000"/>
                </a:schemeClr>
              </a:solidFill>
            </a:rPr>
            <a:t>Pentru a testa independența între variabila noastră țintă și cele cinci variabile numerice, am</a:t>
          </a:r>
          <a:r>
            <a:rPr lang="en-GB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>
              <a:solidFill>
                <a:schemeClr val="accent1">
                  <a:lumMod val="50000"/>
                </a:schemeClr>
              </a:solidFill>
            </a:rPr>
            <a:t>efectuat</a:t>
          </a:r>
          <a:r>
            <a:rPr lang="en-GB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>
              <a:solidFill>
                <a:schemeClr val="accent1">
                  <a:lumMod val="50000"/>
                </a:schemeClr>
              </a:solidFill>
            </a:rPr>
            <a:t>un </a:t>
          </a:r>
          <a:r>
            <a:rPr lang="en-GB">
              <a:solidFill>
                <a:schemeClr val="accent1">
                  <a:lumMod val="50000"/>
                </a:schemeClr>
              </a:solidFill>
            </a:rPr>
            <a:t>t-</a:t>
          </a:r>
          <a:r>
            <a:rPr lang="ro-RO">
              <a:solidFill>
                <a:schemeClr val="accent1">
                  <a:lumMod val="50000"/>
                </a:schemeClr>
              </a:solidFill>
            </a:rPr>
            <a:t>test</a:t>
          </a:r>
          <a:r>
            <a:rPr lang="en-GB">
              <a:solidFill>
                <a:schemeClr val="accent1">
                  <a:lumMod val="50000"/>
                </a:schemeClr>
              </a:solidFill>
            </a:rPr>
            <a:t>.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51942A87-4A9F-489B-A5E3-FFDEB7B08AEE}" type="parTrans" cxnId="{03696220-51B3-4768-8DA6-C234214682AF}">
      <dgm:prSet/>
      <dgm:spPr/>
      <dgm:t>
        <a:bodyPr/>
        <a:lstStyle/>
        <a:p>
          <a:endParaRPr lang="ro-RO"/>
        </a:p>
      </dgm:t>
    </dgm:pt>
    <dgm:pt modelId="{4F6BB16A-203B-4D5E-A0B4-F1080F13BC49}" type="sibTrans" cxnId="{03696220-51B3-4768-8DA6-C234214682AF}">
      <dgm:prSet/>
      <dgm:spPr/>
      <dgm:t>
        <a:bodyPr/>
        <a:lstStyle/>
        <a:p>
          <a:endParaRPr lang="ro-RO"/>
        </a:p>
      </dgm:t>
    </dgm:pt>
    <dgm:pt modelId="{FF17F405-3016-41E6-B552-9FC31E7EB01A}">
      <dgm:prSet/>
      <dgm:spPr/>
      <dgm:t>
        <a:bodyPr/>
        <a:lstStyle/>
        <a:p>
          <a:r>
            <a:rPr lang="ro-RO" dirty="0">
              <a:solidFill>
                <a:schemeClr val="accent1">
                  <a:lumMod val="50000"/>
                </a:schemeClr>
              </a:solidFill>
            </a:rPr>
            <a:t>Valorile p obținute au fost mai mici decât nivelul de semnificație ales (0,05), ceea ce sugerează că putem respinge ipoteza nulă și că există o relație între statusul de aprobare și variabilele numerice.</a:t>
          </a:r>
          <a:br>
            <a:rPr lang="ro-RO" dirty="0">
              <a:solidFill>
                <a:schemeClr val="accent1">
                  <a:lumMod val="50000"/>
                </a:schemeClr>
              </a:solidFill>
            </a:rPr>
          </a:b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9FF28B0F-0E9C-48B5-9181-4DD009E76D27}" type="parTrans" cxnId="{0FD0C40F-7169-47D7-AA0E-890AE39822F3}">
      <dgm:prSet/>
      <dgm:spPr/>
      <dgm:t>
        <a:bodyPr/>
        <a:lstStyle/>
        <a:p>
          <a:endParaRPr lang="ro-RO"/>
        </a:p>
      </dgm:t>
    </dgm:pt>
    <dgm:pt modelId="{A25ECF4F-14F1-442D-B432-BCFE69DD74BD}" type="sibTrans" cxnId="{0FD0C40F-7169-47D7-AA0E-890AE39822F3}">
      <dgm:prSet/>
      <dgm:spPr/>
      <dgm:t>
        <a:bodyPr/>
        <a:lstStyle/>
        <a:p>
          <a:endParaRPr lang="ro-RO"/>
        </a:p>
      </dgm:t>
    </dgm:pt>
    <dgm:pt modelId="{57F2357C-8BEB-447A-B653-769CA0BE8B26}" type="pres">
      <dgm:prSet presAssocID="{1BA706BA-0377-4F3B-8065-F138E9CD2950}" presName="linear" presStyleCnt="0">
        <dgm:presLayoutVars>
          <dgm:animLvl val="lvl"/>
          <dgm:resizeHandles val="exact"/>
        </dgm:presLayoutVars>
      </dgm:prSet>
      <dgm:spPr/>
    </dgm:pt>
    <dgm:pt modelId="{F840EA64-5CE4-4539-9CA1-5C54BB76C66E}" type="pres">
      <dgm:prSet presAssocID="{217A50CA-7A1E-41EF-A629-FF898A4100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693F12-2A75-4A4D-9F25-15F45AD169BB}" type="pres">
      <dgm:prSet presAssocID="{2666F3A0-3229-400C-9A7B-7A5ED4AE3D52}" presName="spacer" presStyleCnt="0"/>
      <dgm:spPr/>
    </dgm:pt>
    <dgm:pt modelId="{741A9767-9AC3-40E3-ACC1-0EC73C1B2162}" type="pres">
      <dgm:prSet presAssocID="{C7667E06-B1C4-4C7C-A8E8-40C31AE6A0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E66BE2-BE7C-4177-995F-2F87E0E7B17C}" type="pres">
      <dgm:prSet presAssocID="{D939CEFB-8EFA-4CB2-9735-E59423F346DE}" presName="spacer" presStyleCnt="0"/>
      <dgm:spPr/>
    </dgm:pt>
    <dgm:pt modelId="{D303A45B-92E6-4BED-BB66-D8D6B36CF1BE}" type="pres">
      <dgm:prSet presAssocID="{5C65A6DD-237A-4BA3-8491-33EAE6793B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ED9DE8-FF31-4729-A505-9C19075522C8}" type="pres">
      <dgm:prSet presAssocID="{4F6BB16A-203B-4D5E-A0B4-F1080F13BC49}" presName="spacer" presStyleCnt="0"/>
      <dgm:spPr/>
    </dgm:pt>
    <dgm:pt modelId="{F0BA8A06-44B7-4BF3-A288-08015469024E}" type="pres">
      <dgm:prSet presAssocID="{FF17F405-3016-41E6-B552-9FC31E7EB0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D0C40F-7169-47D7-AA0E-890AE39822F3}" srcId="{1BA706BA-0377-4F3B-8065-F138E9CD2950}" destId="{FF17F405-3016-41E6-B552-9FC31E7EB01A}" srcOrd="3" destOrd="0" parTransId="{9FF28B0F-0E9C-48B5-9181-4DD009E76D27}" sibTransId="{A25ECF4F-14F1-442D-B432-BCFE69DD74BD}"/>
    <dgm:cxn modelId="{03696220-51B3-4768-8DA6-C234214682AF}" srcId="{1BA706BA-0377-4F3B-8065-F138E9CD2950}" destId="{5C65A6DD-237A-4BA3-8491-33EAE6793B63}" srcOrd="2" destOrd="0" parTransId="{51942A87-4A9F-489B-A5E3-FFDEB7B08AEE}" sibTransId="{4F6BB16A-203B-4D5E-A0B4-F1080F13BC49}"/>
    <dgm:cxn modelId="{A5BB753D-4BD3-49F3-A104-7A6FDC34E9D8}" srcId="{1BA706BA-0377-4F3B-8065-F138E9CD2950}" destId="{C7667E06-B1C4-4C7C-A8E8-40C31AE6A0C3}" srcOrd="1" destOrd="0" parTransId="{5C088563-0442-4743-B04B-42831B7AD269}" sibTransId="{D939CEFB-8EFA-4CB2-9735-E59423F346DE}"/>
    <dgm:cxn modelId="{4398A43D-6BBF-4C9D-8E5F-47B0DCEA686B}" type="presOf" srcId="{217A50CA-7A1E-41EF-A629-FF898A410025}" destId="{F840EA64-5CE4-4539-9CA1-5C54BB76C66E}" srcOrd="0" destOrd="0" presId="urn:microsoft.com/office/officeart/2005/8/layout/vList2"/>
    <dgm:cxn modelId="{ED9A5169-AD0C-4D7E-A228-61059C535262}" type="presOf" srcId="{5C65A6DD-237A-4BA3-8491-33EAE6793B63}" destId="{D303A45B-92E6-4BED-BB66-D8D6B36CF1BE}" srcOrd="0" destOrd="0" presId="urn:microsoft.com/office/officeart/2005/8/layout/vList2"/>
    <dgm:cxn modelId="{E8E1F054-35DC-47D7-931B-AE92841DEA90}" type="presOf" srcId="{1BA706BA-0377-4F3B-8065-F138E9CD2950}" destId="{57F2357C-8BEB-447A-B653-769CA0BE8B26}" srcOrd="0" destOrd="0" presId="urn:microsoft.com/office/officeart/2005/8/layout/vList2"/>
    <dgm:cxn modelId="{CB88BF87-5F42-4DDE-A957-A39C1C270B38}" type="presOf" srcId="{C7667E06-B1C4-4C7C-A8E8-40C31AE6A0C3}" destId="{741A9767-9AC3-40E3-ACC1-0EC73C1B2162}" srcOrd="0" destOrd="0" presId="urn:microsoft.com/office/officeart/2005/8/layout/vList2"/>
    <dgm:cxn modelId="{D484969E-4E10-49D6-B17C-17B954CBAF22}" type="presOf" srcId="{FF17F405-3016-41E6-B552-9FC31E7EB01A}" destId="{F0BA8A06-44B7-4BF3-A288-08015469024E}" srcOrd="0" destOrd="0" presId="urn:microsoft.com/office/officeart/2005/8/layout/vList2"/>
    <dgm:cxn modelId="{9A57EFFC-7385-45BE-8B22-9144FE731D8A}" srcId="{1BA706BA-0377-4F3B-8065-F138E9CD2950}" destId="{217A50CA-7A1E-41EF-A629-FF898A410025}" srcOrd="0" destOrd="0" parTransId="{36F2F986-F34D-47C2-9AC4-969CA4F8EEA6}" sibTransId="{2666F3A0-3229-400C-9A7B-7A5ED4AE3D52}"/>
    <dgm:cxn modelId="{D9DEE6DC-8224-41CF-B0E4-07793E6973C1}" type="presParOf" srcId="{57F2357C-8BEB-447A-B653-769CA0BE8B26}" destId="{F840EA64-5CE4-4539-9CA1-5C54BB76C66E}" srcOrd="0" destOrd="0" presId="urn:microsoft.com/office/officeart/2005/8/layout/vList2"/>
    <dgm:cxn modelId="{0A4DEA1D-3024-4448-89A8-29B051C8D771}" type="presParOf" srcId="{57F2357C-8BEB-447A-B653-769CA0BE8B26}" destId="{FB693F12-2A75-4A4D-9F25-15F45AD169BB}" srcOrd="1" destOrd="0" presId="urn:microsoft.com/office/officeart/2005/8/layout/vList2"/>
    <dgm:cxn modelId="{10AB524C-ABE8-49C0-AFA1-1120BE10C553}" type="presParOf" srcId="{57F2357C-8BEB-447A-B653-769CA0BE8B26}" destId="{741A9767-9AC3-40E3-ACC1-0EC73C1B2162}" srcOrd="2" destOrd="0" presId="urn:microsoft.com/office/officeart/2005/8/layout/vList2"/>
    <dgm:cxn modelId="{8716B9B2-D498-465C-95F2-FC4659A81553}" type="presParOf" srcId="{57F2357C-8BEB-447A-B653-769CA0BE8B26}" destId="{39E66BE2-BE7C-4177-995F-2F87E0E7B17C}" srcOrd="3" destOrd="0" presId="urn:microsoft.com/office/officeart/2005/8/layout/vList2"/>
    <dgm:cxn modelId="{32EB5763-18E3-441D-AC59-F39100436F13}" type="presParOf" srcId="{57F2357C-8BEB-447A-B653-769CA0BE8B26}" destId="{D303A45B-92E6-4BED-BB66-D8D6B36CF1BE}" srcOrd="4" destOrd="0" presId="urn:microsoft.com/office/officeart/2005/8/layout/vList2"/>
    <dgm:cxn modelId="{E04D0529-8FF1-46FB-9F34-9B87C286BC38}" type="presParOf" srcId="{57F2357C-8BEB-447A-B653-769CA0BE8B26}" destId="{6BED9DE8-FF31-4729-A505-9C19075522C8}" srcOrd="5" destOrd="0" presId="urn:microsoft.com/office/officeart/2005/8/layout/vList2"/>
    <dgm:cxn modelId="{A552331E-9EC1-4CBA-87D6-EA45D138AA57}" type="presParOf" srcId="{57F2357C-8BEB-447A-B653-769CA0BE8B26}" destId="{F0BA8A06-44B7-4BF3-A288-08015469024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5E9B7A-A3E1-44C5-AECA-4CF1663BF8CE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740BD54A-F890-4454-A661-956466DC08DD}">
      <dgm:prSet custT="1"/>
      <dgm:spPr/>
      <dgm:t>
        <a:bodyPr/>
        <a:lstStyle/>
        <a:p>
          <a:r>
            <a:rPr lang="ro-RO" sz="2000" dirty="0">
              <a:solidFill>
                <a:schemeClr val="accent1">
                  <a:lumMod val="50000"/>
                </a:schemeClr>
              </a:solidFill>
            </a:rPr>
            <a:t>Valorile pentru împrumuturile aprobate și neaprobate variază în funcție de categoriile caracteristicilor categorice precum '</a:t>
          </a:r>
          <a:r>
            <a:rPr lang="ro-RO" sz="2000" dirty="0" err="1">
              <a:solidFill>
                <a:schemeClr val="accent1">
                  <a:lumMod val="50000"/>
                </a:schemeClr>
              </a:solidFill>
            </a:rPr>
            <a:t>Married</a:t>
          </a:r>
          <a:r>
            <a:rPr lang="ro-RO" sz="20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dirty="0" err="1">
              <a:solidFill>
                <a:schemeClr val="accent1">
                  <a:lumMod val="50000"/>
                </a:schemeClr>
              </a:solidFill>
            </a:rPr>
            <a:t>BankCustomer</a:t>
          </a:r>
          <a:r>
            <a:rPr lang="ro-RO" sz="20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dirty="0" err="1">
              <a:solidFill>
                <a:schemeClr val="accent1">
                  <a:lumMod val="50000"/>
                </a:schemeClr>
              </a:solidFill>
            </a:rPr>
            <a:t>EducationLevel</a:t>
          </a:r>
          <a:r>
            <a:rPr lang="ro-RO" sz="20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dirty="0" err="1">
              <a:solidFill>
                <a:schemeClr val="accent1">
                  <a:lumMod val="50000"/>
                </a:schemeClr>
              </a:solidFill>
            </a:rPr>
            <a:t>Ethnicity</a:t>
          </a:r>
          <a:r>
            <a:rPr lang="ro-RO" sz="20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dirty="0" err="1">
              <a:solidFill>
                <a:schemeClr val="accent1">
                  <a:lumMod val="50000"/>
                </a:schemeClr>
              </a:solidFill>
            </a:rPr>
            <a:t>PriorDefault</a:t>
          </a:r>
          <a:r>
            <a:rPr lang="ro-RO" sz="20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dirty="0" err="1">
              <a:solidFill>
                <a:schemeClr val="accent1">
                  <a:lumMod val="50000"/>
                </a:schemeClr>
              </a:solidFill>
            </a:rPr>
            <a:t>Employed</a:t>
          </a:r>
          <a:r>
            <a:rPr lang="ro-RO" sz="2000" dirty="0">
              <a:solidFill>
                <a:schemeClr val="accent1">
                  <a:lumMod val="50000"/>
                </a:schemeClr>
              </a:solidFill>
            </a:rPr>
            <a:t>', 'Citizen' și '</a:t>
          </a:r>
          <a:r>
            <a:rPr lang="ro-RO" sz="2000" dirty="0" err="1">
              <a:solidFill>
                <a:schemeClr val="accent1">
                  <a:lumMod val="50000"/>
                </a:schemeClr>
              </a:solidFill>
            </a:rPr>
            <a:t>ZipCode</a:t>
          </a:r>
          <a:r>
            <a:rPr lang="ro-RO" sz="2000" dirty="0">
              <a:solidFill>
                <a:schemeClr val="accent1">
                  <a:lumMod val="50000"/>
                </a:schemeClr>
              </a:solidFill>
            </a:rPr>
            <a:t>’.</a:t>
          </a: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2496A508-E5D9-409D-B427-95F8AF1AE028}" type="parTrans" cxnId="{3D0379FF-E6D9-4149-AE68-154A434B0BCD}">
      <dgm:prSet/>
      <dgm:spPr/>
      <dgm:t>
        <a:bodyPr/>
        <a:lstStyle/>
        <a:p>
          <a:endParaRPr lang="ro-RO">
            <a:solidFill>
              <a:schemeClr val="accent1">
                <a:lumMod val="50000"/>
              </a:schemeClr>
            </a:solidFill>
          </a:endParaRPr>
        </a:p>
      </dgm:t>
    </dgm:pt>
    <dgm:pt modelId="{C5A9AA80-DF04-4685-B710-0A9C21988BC4}" type="sibTrans" cxnId="{3D0379FF-E6D9-4149-AE68-154A434B0BCD}">
      <dgm:prSet/>
      <dgm:spPr/>
      <dgm:t>
        <a:bodyPr/>
        <a:lstStyle/>
        <a:p>
          <a:endParaRPr lang="ro-RO">
            <a:solidFill>
              <a:schemeClr val="accent1">
                <a:lumMod val="50000"/>
              </a:schemeClr>
            </a:solidFill>
          </a:endParaRPr>
        </a:p>
      </dgm:t>
    </dgm:pt>
    <dgm:pt modelId="{8E3E0A35-5A1C-4AB6-8BFF-DDEE1AEDF7AB}">
      <dgm:prSet custT="1"/>
      <dgm:spPr/>
      <dgm:t>
        <a:bodyPr/>
        <a:lstStyle/>
        <a:p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Am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realizat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un test de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independență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chi-square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pentru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a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determina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dacă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există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o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diferență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semnificativă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2000" dirty="0">
            <a:solidFill>
              <a:schemeClr val="accent1">
                <a:lumMod val="50000"/>
              </a:schemeClr>
            </a:solidFill>
          </a:endParaRPr>
        </a:p>
      </dgm:t>
    </dgm:pt>
    <dgm:pt modelId="{2D35F8BE-1540-46B8-9D73-964B55424F50}" type="parTrans" cxnId="{7C5B0EAC-94DF-4A38-BACA-B1407D5B43B5}">
      <dgm:prSet/>
      <dgm:spPr/>
      <dgm:t>
        <a:bodyPr/>
        <a:lstStyle/>
        <a:p>
          <a:endParaRPr lang="ro-RO">
            <a:solidFill>
              <a:schemeClr val="accent1">
                <a:lumMod val="50000"/>
              </a:schemeClr>
            </a:solidFill>
          </a:endParaRPr>
        </a:p>
      </dgm:t>
    </dgm:pt>
    <dgm:pt modelId="{389409D0-838B-4667-BBCC-437968B885E8}" type="sibTrans" cxnId="{7C5B0EAC-94DF-4A38-BACA-B1407D5B43B5}">
      <dgm:prSet/>
      <dgm:spPr/>
      <dgm:t>
        <a:bodyPr/>
        <a:lstStyle/>
        <a:p>
          <a:endParaRPr lang="ro-RO">
            <a:solidFill>
              <a:schemeClr val="accent1">
                <a:lumMod val="50000"/>
              </a:schemeClr>
            </a:solidFill>
          </a:endParaRPr>
        </a:p>
      </dgm:t>
    </dgm:pt>
    <dgm:pt modelId="{BE94BBA2-5278-4BD2-BAB9-AD806007B47D}">
      <dgm:prSet custT="1"/>
      <dgm:spPr/>
      <dgm:t>
        <a:bodyPr/>
        <a:lstStyle/>
        <a:p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Valorile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p sunt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mai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mari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de 0,05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doar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pentru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variabilele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'Gender'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și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'Driver's License',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indicând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că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nu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putem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respinge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ipoteza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nulă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și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că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aceste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două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variabile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sunt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independente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variabila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 'Stat </a:t>
          </a:r>
          <a:r>
            <a:rPr lang="en-GB" sz="2000" dirty="0" err="1">
              <a:solidFill>
                <a:schemeClr val="accent1">
                  <a:lumMod val="50000"/>
                </a:schemeClr>
              </a:solidFill>
            </a:rPr>
            <a:t>Approvalus</a:t>
          </a:r>
          <a:r>
            <a:rPr lang="en-GB" sz="2000" dirty="0">
              <a:solidFill>
                <a:schemeClr val="accent1">
                  <a:lumMod val="50000"/>
                </a:schemeClr>
              </a:solidFill>
            </a:rPr>
            <a:t>'.</a:t>
          </a:r>
          <a:endParaRPr lang="ro-RO" sz="2000" dirty="0">
            <a:solidFill>
              <a:schemeClr val="accent1">
                <a:lumMod val="50000"/>
              </a:schemeClr>
            </a:solidFill>
          </a:endParaRPr>
        </a:p>
      </dgm:t>
    </dgm:pt>
    <dgm:pt modelId="{C6AD229A-4192-4D26-82F5-2C8880D2BFCA}" type="parTrans" cxnId="{049626E4-2F69-46A6-9AA1-B379A313D22A}">
      <dgm:prSet/>
      <dgm:spPr/>
      <dgm:t>
        <a:bodyPr/>
        <a:lstStyle/>
        <a:p>
          <a:endParaRPr lang="ro-RO">
            <a:solidFill>
              <a:schemeClr val="accent1">
                <a:lumMod val="50000"/>
              </a:schemeClr>
            </a:solidFill>
          </a:endParaRPr>
        </a:p>
      </dgm:t>
    </dgm:pt>
    <dgm:pt modelId="{D8E0D6CC-6039-4FC5-8308-4C25E0B2D5BF}" type="sibTrans" cxnId="{049626E4-2F69-46A6-9AA1-B379A313D22A}">
      <dgm:prSet/>
      <dgm:spPr/>
      <dgm:t>
        <a:bodyPr/>
        <a:lstStyle/>
        <a:p>
          <a:endParaRPr lang="ro-RO">
            <a:solidFill>
              <a:schemeClr val="accent1">
                <a:lumMod val="50000"/>
              </a:schemeClr>
            </a:solidFill>
          </a:endParaRPr>
        </a:p>
      </dgm:t>
    </dgm:pt>
    <dgm:pt modelId="{19EAB49B-C37B-4060-9733-EF687FBED447}" type="pres">
      <dgm:prSet presAssocID="{C85E9B7A-A3E1-44C5-AECA-4CF1663BF8CE}" presName="Name0" presStyleCnt="0">
        <dgm:presLayoutVars>
          <dgm:dir/>
          <dgm:animLvl val="lvl"/>
          <dgm:resizeHandles val="exact"/>
        </dgm:presLayoutVars>
      </dgm:prSet>
      <dgm:spPr/>
    </dgm:pt>
    <dgm:pt modelId="{0501B0BD-C0C0-47D8-B613-D8EC78DD8716}" type="pres">
      <dgm:prSet presAssocID="{740BD54A-F890-4454-A661-956466DC08DD}" presName="linNode" presStyleCnt="0"/>
      <dgm:spPr/>
    </dgm:pt>
    <dgm:pt modelId="{9FE6AF8C-3CBC-4301-AF02-2FF2712729D1}" type="pres">
      <dgm:prSet presAssocID="{740BD54A-F890-4454-A661-956466DC08DD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4D40B392-8E09-48F5-9921-AA70C1172D68}" type="pres">
      <dgm:prSet presAssocID="{C5A9AA80-DF04-4685-B710-0A9C21988BC4}" presName="sp" presStyleCnt="0"/>
      <dgm:spPr/>
    </dgm:pt>
    <dgm:pt modelId="{A1066C85-3527-4D09-A555-0DD0D15A22EF}" type="pres">
      <dgm:prSet presAssocID="{8E3E0A35-5A1C-4AB6-8BFF-DDEE1AEDF7AB}" presName="linNode" presStyleCnt="0"/>
      <dgm:spPr/>
    </dgm:pt>
    <dgm:pt modelId="{4A24DAA8-1763-469B-BEF9-D49A99A76523}" type="pres">
      <dgm:prSet presAssocID="{8E3E0A35-5A1C-4AB6-8BFF-DDEE1AEDF7AB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126C228C-9314-4C5E-B3E8-980B8E61121C}" type="pres">
      <dgm:prSet presAssocID="{389409D0-838B-4667-BBCC-437968B885E8}" presName="sp" presStyleCnt="0"/>
      <dgm:spPr/>
    </dgm:pt>
    <dgm:pt modelId="{65FD0B99-86D5-4716-AA3D-EBB6AEDE2B5A}" type="pres">
      <dgm:prSet presAssocID="{BE94BBA2-5278-4BD2-BAB9-AD806007B47D}" presName="linNode" presStyleCnt="0"/>
      <dgm:spPr/>
    </dgm:pt>
    <dgm:pt modelId="{6DB2896E-CBCA-44FF-BA95-C6FDEE1DB40D}" type="pres">
      <dgm:prSet presAssocID="{BE94BBA2-5278-4BD2-BAB9-AD806007B47D}" presName="parentText" presStyleLbl="node1" presStyleIdx="2" presStyleCnt="3" custScaleX="277778">
        <dgm:presLayoutVars>
          <dgm:chMax val="1"/>
          <dgm:bulletEnabled val="1"/>
        </dgm:presLayoutVars>
      </dgm:prSet>
      <dgm:spPr/>
    </dgm:pt>
  </dgm:ptLst>
  <dgm:cxnLst>
    <dgm:cxn modelId="{9BFDD21F-1AD9-435A-AF96-97D2DD011526}" type="presOf" srcId="{C85E9B7A-A3E1-44C5-AECA-4CF1663BF8CE}" destId="{19EAB49B-C37B-4060-9733-EF687FBED447}" srcOrd="0" destOrd="0" presId="urn:microsoft.com/office/officeart/2005/8/layout/vList5"/>
    <dgm:cxn modelId="{E4FB6246-E56C-48C9-8D7C-63E19366B51C}" type="presOf" srcId="{BE94BBA2-5278-4BD2-BAB9-AD806007B47D}" destId="{6DB2896E-CBCA-44FF-BA95-C6FDEE1DB40D}" srcOrd="0" destOrd="0" presId="urn:microsoft.com/office/officeart/2005/8/layout/vList5"/>
    <dgm:cxn modelId="{EB743C7A-3F12-43AC-AEBC-465593A9495C}" type="presOf" srcId="{740BD54A-F890-4454-A661-956466DC08DD}" destId="{9FE6AF8C-3CBC-4301-AF02-2FF2712729D1}" srcOrd="0" destOrd="0" presId="urn:microsoft.com/office/officeart/2005/8/layout/vList5"/>
    <dgm:cxn modelId="{7C5B0EAC-94DF-4A38-BACA-B1407D5B43B5}" srcId="{C85E9B7A-A3E1-44C5-AECA-4CF1663BF8CE}" destId="{8E3E0A35-5A1C-4AB6-8BFF-DDEE1AEDF7AB}" srcOrd="1" destOrd="0" parTransId="{2D35F8BE-1540-46B8-9D73-964B55424F50}" sibTransId="{389409D0-838B-4667-BBCC-437968B885E8}"/>
    <dgm:cxn modelId="{E50024CA-03C6-4A82-924D-5EBFF3D32435}" type="presOf" srcId="{8E3E0A35-5A1C-4AB6-8BFF-DDEE1AEDF7AB}" destId="{4A24DAA8-1763-469B-BEF9-D49A99A76523}" srcOrd="0" destOrd="0" presId="urn:microsoft.com/office/officeart/2005/8/layout/vList5"/>
    <dgm:cxn modelId="{049626E4-2F69-46A6-9AA1-B379A313D22A}" srcId="{C85E9B7A-A3E1-44C5-AECA-4CF1663BF8CE}" destId="{BE94BBA2-5278-4BD2-BAB9-AD806007B47D}" srcOrd="2" destOrd="0" parTransId="{C6AD229A-4192-4D26-82F5-2C8880D2BFCA}" sibTransId="{D8E0D6CC-6039-4FC5-8308-4C25E0B2D5BF}"/>
    <dgm:cxn modelId="{3D0379FF-E6D9-4149-AE68-154A434B0BCD}" srcId="{C85E9B7A-A3E1-44C5-AECA-4CF1663BF8CE}" destId="{740BD54A-F890-4454-A661-956466DC08DD}" srcOrd="0" destOrd="0" parTransId="{2496A508-E5D9-409D-B427-95F8AF1AE028}" sibTransId="{C5A9AA80-DF04-4685-B710-0A9C21988BC4}"/>
    <dgm:cxn modelId="{E4B523FE-B65E-47F8-81C3-B10974A38F70}" type="presParOf" srcId="{19EAB49B-C37B-4060-9733-EF687FBED447}" destId="{0501B0BD-C0C0-47D8-B613-D8EC78DD8716}" srcOrd="0" destOrd="0" presId="urn:microsoft.com/office/officeart/2005/8/layout/vList5"/>
    <dgm:cxn modelId="{70CA6167-5278-4E5F-A4BD-03A016EC9100}" type="presParOf" srcId="{0501B0BD-C0C0-47D8-B613-D8EC78DD8716}" destId="{9FE6AF8C-3CBC-4301-AF02-2FF2712729D1}" srcOrd="0" destOrd="0" presId="urn:microsoft.com/office/officeart/2005/8/layout/vList5"/>
    <dgm:cxn modelId="{090275A7-D3B0-469C-8590-57C38C8B4151}" type="presParOf" srcId="{19EAB49B-C37B-4060-9733-EF687FBED447}" destId="{4D40B392-8E09-48F5-9921-AA70C1172D68}" srcOrd="1" destOrd="0" presId="urn:microsoft.com/office/officeart/2005/8/layout/vList5"/>
    <dgm:cxn modelId="{E69E4F4E-6FDE-4423-9F9F-F7384515FF73}" type="presParOf" srcId="{19EAB49B-C37B-4060-9733-EF687FBED447}" destId="{A1066C85-3527-4D09-A555-0DD0D15A22EF}" srcOrd="2" destOrd="0" presId="urn:microsoft.com/office/officeart/2005/8/layout/vList5"/>
    <dgm:cxn modelId="{CB8E6F26-14C9-4832-9F03-F87733D1E9D7}" type="presParOf" srcId="{A1066C85-3527-4D09-A555-0DD0D15A22EF}" destId="{4A24DAA8-1763-469B-BEF9-D49A99A76523}" srcOrd="0" destOrd="0" presId="urn:microsoft.com/office/officeart/2005/8/layout/vList5"/>
    <dgm:cxn modelId="{5FD5B01A-2744-4258-BD2A-A40EA9EB2768}" type="presParOf" srcId="{19EAB49B-C37B-4060-9733-EF687FBED447}" destId="{126C228C-9314-4C5E-B3E8-980B8E61121C}" srcOrd="3" destOrd="0" presId="urn:microsoft.com/office/officeart/2005/8/layout/vList5"/>
    <dgm:cxn modelId="{4187370D-D9EB-4D81-BFA2-08112C68886F}" type="presParOf" srcId="{19EAB49B-C37B-4060-9733-EF687FBED447}" destId="{65FD0B99-86D5-4716-AA3D-EBB6AEDE2B5A}" srcOrd="4" destOrd="0" presId="urn:microsoft.com/office/officeart/2005/8/layout/vList5"/>
    <dgm:cxn modelId="{085A7340-9F7D-47FA-90FE-05F346FA381E}" type="presParOf" srcId="{65FD0B99-86D5-4716-AA3D-EBB6AEDE2B5A}" destId="{6DB2896E-CBCA-44FF-BA95-C6FDEE1DB40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F9FF3B-5055-4378-9215-D3B101CC6110}" type="doc">
      <dgm:prSet loTypeId="urn:microsoft.com/office/officeart/2005/8/layout/target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o-RO"/>
        </a:p>
      </dgm:t>
    </dgm:pt>
    <dgm:pt modelId="{7E7DFA50-9056-45E9-9003-A84C0EB63B35}">
      <dgm:prSet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</a:rPr>
            <a:t>Eliminarea variabilelor 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'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Gender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', 'Citizen', '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Age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Married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BankCustomer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' și '</a:t>
          </a:r>
          <a:r>
            <a:rPr lang="ro-RO" b="0" i="0" dirty="0" err="1">
              <a:solidFill>
                <a:schemeClr val="accent1">
                  <a:lumMod val="50000"/>
                </a:schemeClr>
              </a:solidFill>
            </a:rPr>
            <a:t>DriversLicense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’ </a:t>
          </a:r>
          <a:r>
            <a:rPr lang="en-GB" b="0" i="0" dirty="0" err="1">
              <a:solidFill>
                <a:schemeClr val="accent1">
                  <a:lumMod val="50000"/>
                </a:schemeClr>
              </a:solidFill>
            </a:rPr>
            <a:t>deoarece</a:t>
          </a:r>
          <a:r>
            <a:rPr lang="en-GB" b="0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b="0" i="0" dirty="0" err="1">
              <a:solidFill>
                <a:schemeClr val="accent1">
                  <a:lumMod val="50000"/>
                </a:schemeClr>
              </a:solidFill>
            </a:rPr>
            <a:t>testele</a:t>
          </a:r>
          <a:r>
            <a:rPr lang="en-GB" b="0" i="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GB" b="0" i="0" dirty="0" err="1">
              <a:solidFill>
                <a:schemeClr val="accent1">
                  <a:lumMod val="50000"/>
                </a:schemeClr>
              </a:solidFill>
            </a:rPr>
            <a:t>ipoteza</a:t>
          </a:r>
          <a:r>
            <a:rPr lang="en-GB" b="0" i="0" dirty="0">
              <a:solidFill>
                <a:schemeClr val="accent1">
                  <a:lumMod val="50000"/>
                </a:schemeClr>
              </a:solidFill>
            </a:rPr>
            <a:t> au </a:t>
          </a:r>
          <a:r>
            <a:rPr lang="en-GB" b="0" i="0" dirty="0" err="1">
              <a:solidFill>
                <a:schemeClr val="accent1">
                  <a:lumMod val="50000"/>
                </a:schemeClr>
              </a:solidFill>
            </a:rPr>
            <a:t>indicat</a:t>
          </a:r>
          <a:r>
            <a:rPr lang="en-GB" b="0" i="0" dirty="0">
              <a:solidFill>
                <a:schemeClr val="accent1">
                  <a:lumMod val="50000"/>
                </a:schemeClr>
              </a:solidFill>
            </a:rPr>
            <a:t> ca nu</a:t>
          </a:r>
          <a:r>
            <a:rPr lang="ro-RO" b="0" i="0" dirty="0">
              <a:solidFill>
                <a:schemeClr val="accent1">
                  <a:lumMod val="50000"/>
                </a:schemeClr>
              </a:solidFill>
            </a:rPr>
            <a:t> au aceeași importanță ca celelalte caracteristici</a:t>
          </a:r>
          <a:r>
            <a:rPr lang="en-GB" b="0" i="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23ACC546-D40E-4837-9BC9-2F69CE50DC0B}" type="parTrans" cxnId="{426D45F1-8BB7-4D32-98FC-147FB8F4F459}">
      <dgm:prSet/>
      <dgm:spPr/>
      <dgm:t>
        <a:bodyPr/>
        <a:lstStyle/>
        <a:p>
          <a:endParaRPr lang="ro-RO"/>
        </a:p>
      </dgm:t>
    </dgm:pt>
    <dgm:pt modelId="{247CA833-C135-4123-8CD6-437AD4D1E91B}" type="sibTrans" cxnId="{426D45F1-8BB7-4D32-98FC-147FB8F4F459}">
      <dgm:prSet/>
      <dgm:spPr/>
      <dgm:t>
        <a:bodyPr/>
        <a:lstStyle/>
        <a:p>
          <a:endParaRPr lang="ro-RO"/>
        </a:p>
      </dgm:t>
    </dgm:pt>
    <dgm:pt modelId="{5C63B1B5-D4A0-4BEB-A0A2-BF319509F33B}">
      <dgm:prSet/>
      <dgm:spPr/>
      <dgm:t>
        <a:bodyPr/>
        <a:lstStyle/>
        <a:p>
          <a:r>
            <a:rPr lang="it-IT" b="0" i="0" dirty="0">
              <a:solidFill>
                <a:schemeClr val="accent1">
                  <a:lumMod val="50000"/>
                </a:schemeClr>
              </a:solidFill>
            </a:rPr>
            <a:t>Convertirea datelor non-numerice în date numerice utiliza metoda ‘get_dummies()’.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7C10B11E-7FD3-4B18-9053-46A91A19EA9A}" type="parTrans" cxnId="{2C1C6DD0-87C1-4236-B56C-E15E1669DFD7}">
      <dgm:prSet/>
      <dgm:spPr/>
      <dgm:t>
        <a:bodyPr/>
        <a:lstStyle/>
        <a:p>
          <a:endParaRPr lang="ro-RO"/>
        </a:p>
      </dgm:t>
    </dgm:pt>
    <dgm:pt modelId="{F56F41C4-6514-43EC-809D-E0D35F19C8DF}" type="sibTrans" cxnId="{2C1C6DD0-87C1-4236-B56C-E15E1669DFD7}">
      <dgm:prSet/>
      <dgm:spPr/>
      <dgm:t>
        <a:bodyPr/>
        <a:lstStyle/>
        <a:p>
          <a:endParaRPr lang="ro-RO"/>
        </a:p>
      </dgm:t>
    </dgm:pt>
    <dgm:pt modelId="{B8F50BCC-4AB2-470B-8F85-755EF2B184EF}">
      <dgm:prSet/>
      <dgm:spPr/>
      <dgm:t>
        <a:bodyPr/>
        <a:lstStyle/>
        <a:p>
          <a:r>
            <a:rPr lang="it-IT" b="0" i="0" dirty="0">
              <a:solidFill>
                <a:schemeClr val="accent1">
                  <a:lumMod val="50000"/>
                </a:schemeClr>
              </a:solidFill>
            </a:rPr>
            <a:t>Scalarea datelor</a:t>
          </a:r>
          <a:r>
            <a:rPr lang="it-IT" i="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it-IT" b="0" i="0" dirty="0">
              <a:solidFill>
                <a:schemeClr val="accent1">
                  <a:lumMod val="50000"/>
                </a:schemeClr>
              </a:solidFill>
            </a:rPr>
            <a:t>utiliza metoda ‘MinMaxScaler’.</a:t>
          </a:r>
          <a:endParaRPr lang="ro-RO" dirty="0">
            <a:solidFill>
              <a:schemeClr val="accent1">
                <a:lumMod val="50000"/>
              </a:schemeClr>
            </a:solidFill>
          </a:endParaRPr>
        </a:p>
      </dgm:t>
    </dgm:pt>
    <dgm:pt modelId="{30C53457-BCEB-4943-884F-9C0B50F2B1B6}" type="parTrans" cxnId="{F57482A0-A322-4216-9D99-CA64BBA280BD}">
      <dgm:prSet/>
      <dgm:spPr/>
      <dgm:t>
        <a:bodyPr/>
        <a:lstStyle/>
        <a:p>
          <a:endParaRPr lang="ro-RO"/>
        </a:p>
      </dgm:t>
    </dgm:pt>
    <dgm:pt modelId="{D1E0D406-3D7B-4E97-ACF8-ECF5C8BB5B8C}" type="sibTrans" cxnId="{F57482A0-A322-4216-9D99-CA64BBA280BD}">
      <dgm:prSet/>
      <dgm:spPr/>
      <dgm:t>
        <a:bodyPr/>
        <a:lstStyle/>
        <a:p>
          <a:endParaRPr lang="ro-RO"/>
        </a:p>
      </dgm:t>
    </dgm:pt>
    <dgm:pt modelId="{17EE3CCD-66C9-4CEA-B794-195E17B8716C}" type="pres">
      <dgm:prSet presAssocID="{0DF9FF3B-5055-4378-9215-D3B101CC611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E69630B-394F-4FA2-8974-4A2B1701A201}" type="pres">
      <dgm:prSet presAssocID="{7E7DFA50-9056-45E9-9003-A84C0EB63B35}" presName="circle1" presStyleLbl="node1" presStyleIdx="0" presStyleCnt="3"/>
      <dgm:spPr/>
    </dgm:pt>
    <dgm:pt modelId="{09C0EBFE-2C34-419C-9C5D-ED8E082E9D11}" type="pres">
      <dgm:prSet presAssocID="{7E7DFA50-9056-45E9-9003-A84C0EB63B35}" presName="space" presStyleCnt="0"/>
      <dgm:spPr/>
    </dgm:pt>
    <dgm:pt modelId="{C889C51F-CB9A-4DD3-96A9-0287EBECF4C5}" type="pres">
      <dgm:prSet presAssocID="{7E7DFA50-9056-45E9-9003-A84C0EB63B35}" presName="rect1" presStyleLbl="alignAcc1" presStyleIdx="0" presStyleCnt="3"/>
      <dgm:spPr/>
    </dgm:pt>
    <dgm:pt modelId="{A40FDDAA-48FB-44AB-BCEE-BC1ED2D9D159}" type="pres">
      <dgm:prSet presAssocID="{5C63B1B5-D4A0-4BEB-A0A2-BF319509F33B}" presName="vertSpace2" presStyleLbl="node1" presStyleIdx="0" presStyleCnt="3"/>
      <dgm:spPr/>
    </dgm:pt>
    <dgm:pt modelId="{9E10D11A-9C9F-4B87-82A7-104D83E96568}" type="pres">
      <dgm:prSet presAssocID="{5C63B1B5-D4A0-4BEB-A0A2-BF319509F33B}" presName="circle2" presStyleLbl="node1" presStyleIdx="1" presStyleCnt="3"/>
      <dgm:spPr/>
    </dgm:pt>
    <dgm:pt modelId="{8FCB702E-C4A4-4370-9792-450D0073D72F}" type="pres">
      <dgm:prSet presAssocID="{5C63B1B5-D4A0-4BEB-A0A2-BF319509F33B}" presName="rect2" presStyleLbl="alignAcc1" presStyleIdx="1" presStyleCnt="3"/>
      <dgm:spPr/>
    </dgm:pt>
    <dgm:pt modelId="{0B82B505-1EBB-43A7-B766-3DB7E168D3AB}" type="pres">
      <dgm:prSet presAssocID="{B8F50BCC-4AB2-470B-8F85-755EF2B184EF}" presName="vertSpace3" presStyleLbl="node1" presStyleIdx="1" presStyleCnt="3"/>
      <dgm:spPr/>
    </dgm:pt>
    <dgm:pt modelId="{E995C6B3-FD55-4A96-AC18-BE12E7F5DF11}" type="pres">
      <dgm:prSet presAssocID="{B8F50BCC-4AB2-470B-8F85-755EF2B184EF}" presName="circle3" presStyleLbl="node1" presStyleIdx="2" presStyleCnt="3"/>
      <dgm:spPr/>
    </dgm:pt>
    <dgm:pt modelId="{AA93E3C3-2195-4E10-8498-4F066B4CBE8A}" type="pres">
      <dgm:prSet presAssocID="{B8F50BCC-4AB2-470B-8F85-755EF2B184EF}" presName="rect3" presStyleLbl="alignAcc1" presStyleIdx="2" presStyleCnt="3"/>
      <dgm:spPr/>
    </dgm:pt>
    <dgm:pt modelId="{DDD5718D-CB53-45AC-935D-FFF7561925B2}" type="pres">
      <dgm:prSet presAssocID="{7E7DFA50-9056-45E9-9003-A84C0EB63B35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7F15E687-8AB0-47D3-8777-24CAABE8C507}" type="pres">
      <dgm:prSet presAssocID="{5C63B1B5-D4A0-4BEB-A0A2-BF319509F33B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955092D4-E6FA-42AD-8B57-3B74BF22267D}" type="pres">
      <dgm:prSet presAssocID="{B8F50BCC-4AB2-470B-8F85-755EF2B184EF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1740331D-6A9E-4419-AB9A-C6FE91740815}" type="presOf" srcId="{B8F50BCC-4AB2-470B-8F85-755EF2B184EF}" destId="{AA93E3C3-2195-4E10-8498-4F066B4CBE8A}" srcOrd="0" destOrd="0" presId="urn:microsoft.com/office/officeart/2005/8/layout/target3"/>
    <dgm:cxn modelId="{0BFDEB4C-D5CC-423A-BFA2-0ABD2EB2E5D2}" type="presOf" srcId="{7E7DFA50-9056-45E9-9003-A84C0EB63B35}" destId="{C889C51F-CB9A-4DD3-96A9-0287EBECF4C5}" srcOrd="0" destOrd="0" presId="urn:microsoft.com/office/officeart/2005/8/layout/target3"/>
    <dgm:cxn modelId="{1F54AD6D-29A4-45EF-A5B1-7976D5BD95BE}" type="presOf" srcId="{5C63B1B5-D4A0-4BEB-A0A2-BF319509F33B}" destId="{7F15E687-8AB0-47D3-8777-24CAABE8C507}" srcOrd="1" destOrd="0" presId="urn:microsoft.com/office/officeart/2005/8/layout/target3"/>
    <dgm:cxn modelId="{28DC808F-B5CD-4444-AF00-35AC996A007C}" type="presOf" srcId="{7E7DFA50-9056-45E9-9003-A84C0EB63B35}" destId="{DDD5718D-CB53-45AC-935D-FFF7561925B2}" srcOrd="1" destOrd="0" presId="urn:microsoft.com/office/officeart/2005/8/layout/target3"/>
    <dgm:cxn modelId="{F57482A0-A322-4216-9D99-CA64BBA280BD}" srcId="{0DF9FF3B-5055-4378-9215-D3B101CC6110}" destId="{B8F50BCC-4AB2-470B-8F85-755EF2B184EF}" srcOrd="2" destOrd="0" parTransId="{30C53457-BCEB-4943-884F-9C0B50F2B1B6}" sibTransId="{D1E0D406-3D7B-4E97-ACF8-ECF5C8BB5B8C}"/>
    <dgm:cxn modelId="{3110A3B4-DCB0-4998-96A8-D5DB29E0B92F}" type="presOf" srcId="{B8F50BCC-4AB2-470B-8F85-755EF2B184EF}" destId="{955092D4-E6FA-42AD-8B57-3B74BF22267D}" srcOrd="1" destOrd="0" presId="urn:microsoft.com/office/officeart/2005/8/layout/target3"/>
    <dgm:cxn modelId="{2C1C6DD0-87C1-4236-B56C-E15E1669DFD7}" srcId="{0DF9FF3B-5055-4378-9215-D3B101CC6110}" destId="{5C63B1B5-D4A0-4BEB-A0A2-BF319509F33B}" srcOrd="1" destOrd="0" parTransId="{7C10B11E-7FD3-4B18-9053-46A91A19EA9A}" sibTransId="{F56F41C4-6514-43EC-809D-E0D35F19C8DF}"/>
    <dgm:cxn modelId="{289BB8E6-908D-4361-8A12-A195A054E694}" type="presOf" srcId="{5C63B1B5-D4A0-4BEB-A0A2-BF319509F33B}" destId="{8FCB702E-C4A4-4370-9792-450D0073D72F}" srcOrd="0" destOrd="0" presId="urn:microsoft.com/office/officeart/2005/8/layout/target3"/>
    <dgm:cxn modelId="{5182CEEC-1385-431C-89FF-F23A3319D4AF}" type="presOf" srcId="{0DF9FF3B-5055-4378-9215-D3B101CC6110}" destId="{17EE3CCD-66C9-4CEA-B794-195E17B8716C}" srcOrd="0" destOrd="0" presId="urn:microsoft.com/office/officeart/2005/8/layout/target3"/>
    <dgm:cxn modelId="{426D45F1-8BB7-4D32-98FC-147FB8F4F459}" srcId="{0DF9FF3B-5055-4378-9215-D3B101CC6110}" destId="{7E7DFA50-9056-45E9-9003-A84C0EB63B35}" srcOrd="0" destOrd="0" parTransId="{23ACC546-D40E-4837-9BC9-2F69CE50DC0B}" sibTransId="{247CA833-C135-4123-8CD6-437AD4D1E91B}"/>
    <dgm:cxn modelId="{335EDDB3-B893-4FDF-8C3B-6C4B71318A69}" type="presParOf" srcId="{17EE3CCD-66C9-4CEA-B794-195E17B8716C}" destId="{9E69630B-394F-4FA2-8974-4A2B1701A201}" srcOrd="0" destOrd="0" presId="urn:microsoft.com/office/officeart/2005/8/layout/target3"/>
    <dgm:cxn modelId="{321AAAAD-7F87-4DB5-8B1B-F1710E75FB4A}" type="presParOf" srcId="{17EE3CCD-66C9-4CEA-B794-195E17B8716C}" destId="{09C0EBFE-2C34-419C-9C5D-ED8E082E9D11}" srcOrd="1" destOrd="0" presId="urn:microsoft.com/office/officeart/2005/8/layout/target3"/>
    <dgm:cxn modelId="{97E4CF01-1B65-47E6-8903-937B62661343}" type="presParOf" srcId="{17EE3CCD-66C9-4CEA-B794-195E17B8716C}" destId="{C889C51F-CB9A-4DD3-96A9-0287EBECF4C5}" srcOrd="2" destOrd="0" presId="urn:microsoft.com/office/officeart/2005/8/layout/target3"/>
    <dgm:cxn modelId="{BD224E3D-EEB0-4A48-8D0C-92DB5E7F3DAB}" type="presParOf" srcId="{17EE3CCD-66C9-4CEA-B794-195E17B8716C}" destId="{A40FDDAA-48FB-44AB-BCEE-BC1ED2D9D159}" srcOrd="3" destOrd="0" presId="urn:microsoft.com/office/officeart/2005/8/layout/target3"/>
    <dgm:cxn modelId="{319CF363-C3D6-45FB-BB5E-C40D9CF77A01}" type="presParOf" srcId="{17EE3CCD-66C9-4CEA-B794-195E17B8716C}" destId="{9E10D11A-9C9F-4B87-82A7-104D83E96568}" srcOrd="4" destOrd="0" presId="urn:microsoft.com/office/officeart/2005/8/layout/target3"/>
    <dgm:cxn modelId="{C611F271-F2F2-45AF-A649-25C293F6B80A}" type="presParOf" srcId="{17EE3CCD-66C9-4CEA-B794-195E17B8716C}" destId="{8FCB702E-C4A4-4370-9792-450D0073D72F}" srcOrd="5" destOrd="0" presId="urn:microsoft.com/office/officeart/2005/8/layout/target3"/>
    <dgm:cxn modelId="{750433B8-28F6-402F-8484-99C99EC1C5E2}" type="presParOf" srcId="{17EE3CCD-66C9-4CEA-B794-195E17B8716C}" destId="{0B82B505-1EBB-43A7-B766-3DB7E168D3AB}" srcOrd="6" destOrd="0" presId="urn:microsoft.com/office/officeart/2005/8/layout/target3"/>
    <dgm:cxn modelId="{1B9F1F5B-7A2A-437D-823F-27FA4E83AD27}" type="presParOf" srcId="{17EE3CCD-66C9-4CEA-B794-195E17B8716C}" destId="{E995C6B3-FD55-4A96-AC18-BE12E7F5DF11}" srcOrd="7" destOrd="0" presId="urn:microsoft.com/office/officeart/2005/8/layout/target3"/>
    <dgm:cxn modelId="{57597FBA-5742-4FBE-8C61-58E5BE8D28BA}" type="presParOf" srcId="{17EE3CCD-66C9-4CEA-B794-195E17B8716C}" destId="{AA93E3C3-2195-4E10-8498-4F066B4CBE8A}" srcOrd="8" destOrd="0" presId="urn:microsoft.com/office/officeart/2005/8/layout/target3"/>
    <dgm:cxn modelId="{F49E988E-D853-4F65-AF03-7399C6654005}" type="presParOf" srcId="{17EE3CCD-66C9-4CEA-B794-195E17B8716C}" destId="{DDD5718D-CB53-45AC-935D-FFF7561925B2}" srcOrd="9" destOrd="0" presId="urn:microsoft.com/office/officeart/2005/8/layout/target3"/>
    <dgm:cxn modelId="{C0B2A426-8C6E-4942-8DC5-1C4402E954C6}" type="presParOf" srcId="{17EE3CCD-66C9-4CEA-B794-195E17B8716C}" destId="{7F15E687-8AB0-47D3-8777-24CAABE8C507}" srcOrd="10" destOrd="0" presId="urn:microsoft.com/office/officeart/2005/8/layout/target3"/>
    <dgm:cxn modelId="{258C065D-9EB2-43EE-A2FE-D67135C7969D}" type="presParOf" srcId="{17EE3CCD-66C9-4CEA-B794-195E17B8716C}" destId="{955092D4-E6FA-42AD-8B57-3B74BF22267D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C2997-9310-475A-874B-64C405764461}">
      <dsp:nvSpPr>
        <dsp:cNvPr id="0" name=""/>
        <dsp:cNvSpPr/>
      </dsp:nvSpPr>
      <dsp:spPr>
        <a:xfrm>
          <a:off x="0" y="3064953"/>
          <a:ext cx="12895002" cy="2010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700" b="1" i="0" kern="1200"/>
            <a:t>Impactul așteptat:</a:t>
          </a:r>
          <a:endParaRPr lang="en-US" sz="3700" kern="1200"/>
        </a:p>
      </dsp:txBody>
      <dsp:txXfrm>
        <a:off x="0" y="3064953"/>
        <a:ext cx="12895002" cy="1085908"/>
      </dsp:txXfrm>
    </dsp:sp>
    <dsp:sp modelId="{50AB2C67-4380-4715-B55E-95282737E078}">
      <dsp:nvSpPr>
        <dsp:cNvPr id="0" name=""/>
        <dsp:cNvSpPr/>
      </dsp:nvSpPr>
      <dsp:spPr>
        <a:xfrm>
          <a:off x="0" y="4110643"/>
          <a:ext cx="3223750" cy="9250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0" i="0" kern="1200" dirty="0"/>
            <a:t>Eficientizarea procesului de evaluare a cardurilor de credit</a:t>
          </a:r>
          <a:endParaRPr lang="en-US" sz="2000" kern="1200" dirty="0"/>
        </a:p>
      </dsp:txBody>
      <dsp:txXfrm>
        <a:off x="0" y="4110643"/>
        <a:ext cx="3223750" cy="925033"/>
      </dsp:txXfrm>
    </dsp:sp>
    <dsp:sp modelId="{B8C2EC96-165D-449A-8388-C090A03AA1C9}">
      <dsp:nvSpPr>
        <dsp:cNvPr id="0" name=""/>
        <dsp:cNvSpPr/>
      </dsp:nvSpPr>
      <dsp:spPr>
        <a:xfrm>
          <a:off x="3223750" y="4110643"/>
          <a:ext cx="3223750" cy="9250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0" i="0" kern="1200" dirty="0"/>
            <a:t>Reducerea timpului de procesare a cererilor</a:t>
          </a:r>
          <a:endParaRPr lang="en-US" sz="2000" kern="1200" dirty="0"/>
        </a:p>
      </dsp:txBody>
      <dsp:txXfrm>
        <a:off x="3223750" y="4110643"/>
        <a:ext cx="3223750" cy="925033"/>
      </dsp:txXfrm>
    </dsp:sp>
    <dsp:sp modelId="{AE9AC950-16D7-4824-ADF2-228414EAC25D}">
      <dsp:nvSpPr>
        <dsp:cNvPr id="0" name=""/>
        <dsp:cNvSpPr/>
      </dsp:nvSpPr>
      <dsp:spPr>
        <a:xfrm>
          <a:off x="6447501" y="4110643"/>
          <a:ext cx="3223750" cy="9250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0" i="0" kern="1200" dirty="0"/>
            <a:t>Diminuarea erorilor în procesul de evaluare</a:t>
          </a:r>
          <a:endParaRPr lang="en-US" sz="2000" kern="1200" dirty="0"/>
        </a:p>
      </dsp:txBody>
      <dsp:txXfrm>
        <a:off x="6447501" y="4110643"/>
        <a:ext cx="3223750" cy="925033"/>
      </dsp:txXfrm>
    </dsp:sp>
    <dsp:sp modelId="{57CBF27F-DCA3-4335-BF69-34B79F0C67F3}">
      <dsp:nvSpPr>
        <dsp:cNvPr id="0" name=""/>
        <dsp:cNvSpPr/>
      </dsp:nvSpPr>
      <dsp:spPr>
        <a:xfrm>
          <a:off x="9671251" y="4110643"/>
          <a:ext cx="3223750" cy="9250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0" i="0" kern="1200" dirty="0"/>
            <a:t>Îmbunătățirea experienței solicitanților și a satisfacției clienților</a:t>
          </a:r>
          <a:endParaRPr lang="en-US" sz="2000" kern="1200" dirty="0"/>
        </a:p>
      </dsp:txBody>
      <dsp:txXfrm>
        <a:off x="9671251" y="4110643"/>
        <a:ext cx="3223750" cy="925033"/>
      </dsp:txXfrm>
    </dsp:sp>
    <dsp:sp modelId="{25C794C4-6363-4ABD-8961-947A71FB2160}">
      <dsp:nvSpPr>
        <dsp:cNvPr id="0" name=""/>
        <dsp:cNvSpPr/>
      </dsp:nvSpPr>
      <dsp:spPr>
        <a:xfrm rot="10800000">
          <a:off x="0" y="2289"/>
          <a:ext cx="12895002" cy="309282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700" b="1" i="0" kern="1200"/>
            <a:t>Scopul proiectului: </a:t>
          </a:r>
          <a:r>
            <a:rPr lang="ro-RO" sz="3700" b="0" i="0" kern="1200"/>
            <a:t>Dezvoltarea unui predictor automat pentru aprobarea cardurilor de credit folosind învățare automată.</a:t>
          </a:r>
          <a:endParaRPr lang="en-US" sz="3700" kern="1200"/>
        </a:p>
      </dsp:txBody>
      <dsp:txXfrm rot="10800000">
        <a:off x="0" y="2289"/>
        <a:ext cx="12895002" cy="20096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44CEA-0176-48D7-9DD2-4C5653A31D44}">
      <dsp:nvSpPr>
        <dsp:cNvPr id="0" name=""/>
        <dsp:cNvSpPr/>
      </dsp:nvSpPr>
      <dsp:spPr>
        <a:xfrm rot="5400000">
          <a:off x="-395447" y="828884"/>
          <a:ext cx="2636313" cy="18454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Ada Boost </a:t>
          </a:r>
          <a:r>
            <a:rPr lang="en-GB" sz="2800" b="0" kern="1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Classifier</a:t>
          </a:r>
          <a:endParaRPr lang="ro-RO" sz="28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1" y="1356147"/>
        <a:ext cx="1845419" cy="790894"/>
      </dsp:txXfrm>
    </dsp:sp>
    <dsp:sp modelId="{9E034BF0-B03B-480C-A3B7-FE20CF7436C4}">
      <dsp:nvSpPr>
        <dsp:cNvPr id="0" name=""/>
        <dsp:cNvSpPr/>
      </dsp:nvSpPr>
      <dsp:spPr>
        <a:xfrm rot="5400000">
          <a:off x="2946267" y="-1082342"/>
          <a:ext cx="2543467" cy="4745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accent1">
                  <a:lumMod val="50000"/>
                </a:schemeClr>
              </a:solidFill>
            </a:rPr>
            <a:t>E</a:t>
          </a:r>
          <a:r>
            <a:rPr lang="ro-RO" sz="1800" b="0" i="0" kern="1200" dirty="0" err="1">
              <a:solidFill>
                <a:schemeClr val="accent1">
                  <a:lumMod val="50000"/>
                </a:schemeClr>
              </a:solidFill>
            </a:rPr>
            <a:t>ste</a:t>
          </a:r>
          <a:r>
            <a:rPr lang="ro-RO" sz="1800" b="0" i="0" kern="1200" dirty="0">
              <a:solidFill>
                <a:schemeClr val="accent1">
                  <a:lumMod val="50000"/>
                </a:schemeClr>
              </a:solidFill>
            </a:rPr>
            <a:t> un algoritm de învățare automată de tip </a:t>
          </a:r>
          <a:r>
            <a:rPr lang="ro-RO" sz="1800" b="0" i="0" kern="1200" dirty="0" err="1">
              <a:solidFill>
                <a:schemeClr val="accent1">
                  <a:lumMod val="50000"/>
                </a:schemeClr>
              </a:solidFill>
            </a:rPr>
            <a:t>ensemble</a:t>
          </a:r>
          <a:r>
            <a:rPr lang="en-GB" sz="1800" b="0" i="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1800" kern="1200" dirty="0">
            <a:solidFill>
              <a:schemeClr val="accent1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0" i="0" kern="1200" dirty="0">
              <a:solidFill>
                <a:schemeClr val="accent1">
                  <a:lumMod val="50000"/>
                </a:schemeClr>
              </a:solidFill>
            </a:rPr>
            <a:t>Combina clasificatori slabi pentru a forma un clasificator puternic</a:t>
          </a:r>
          <a:r>
            <a:rPr lang="en-GB" sz="1800" b="0" i="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1800" kern="1200" dirty="0">
            <a:solidFill>
              <a:schemeClr val="accent1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0" i="0" kern="1200" dirty="0" err="1">
              <a:solidFill>
                <a:schemeClr val="accent1">
                  <a:lumMod val="50000"/>
                </a:schemeClr>
              </a:solidFill>
            </a:rPr>
            <a:t>Atribuie</a:t>
          </a:r>
          <a:r>
            <a:rPr lang="en-GB" sz="1800" b="0" i="0" kern="1200" dirty="0">
              <a:solidFill>
                <a:schemeClr val="accent1">
                  <a:lumMod val="50000"/>
                </a:schemeClr>
              </a:solidFill>
            </a:rPr>
            <a:t> g</a:t>
          </a:r>
          <a:r>
            <a:rPr lang="ro-RO" sz="1800" b="0" i="0" kern="1200" dirty="0" err="1">
              <a:solidFill>
                <a:schemeClr val="accent1">
                  <a:lumMod val="50000"/>
                </a:schemeClr>
              </a:solidFill>
            </a:rPr>
            <a:t>reutăți</a:t>
          </a:r>
          <a:r>
            <a:rPr lang="ro-RO" sz="1800" b="0" i="0" kern="1200" dirty="0">
              <a:solidFill>
                <a:schemeClr val="accent1">
                  <a:lumMod val="50000"/>
                </a:schemeClr>
              </a:solidFill>
            </a:rPr>
            <a:t> mai mari pentru eșantioanele clasificate greșit anterior</a:t>
          </a:r>
          <a:r>
            <a:rPr lang="en-GB" sz="1800" b="0" i="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1800" kern="1200" dirty="0">
            <a:solidFill>
              <a:schemeClr val="accent1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0" i="0" kern="1200" dirty="0" err="1">
              <a:solidFill>
                <a:schemeClr val="accent1">
                  <a:lumMod val="50000"/>
                </a:schemeClr>
              </a:solidFill>
            </a:rPr>
            <a:t>Foloseste</a:t>
          </a:r>
          <a:r>
            <a:rPr lang="en-GB" sz="18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1800" b="0" i="0" kern="1200" dirty="0">
              <a:solidFill>
                <a:schemeClr val="accent1">
                  <a:lumMod val="50000"/>
                </a:schemeClr>
              </a:solidFill>
            </a:rPr>
            <a:t>o metodă de vot ponderat al majorității pentru a </a:t>
          </a:r>
          <a:r>
            <a:rPr lang="ro-RO" sz="1800" b="0" i="0" kern="1200" dirty="0" err="1">
              <a:solidFill>
                <a:schemeClr val="accent1">
                  <a:lumMod val="50000"/>
                </a:schemeClr>
              </a:solidFill>
            </a:rPr>
            <a:t>a</a:t>
          </a:r>
          <a:r>
            <a:rPr lang="ro-RO" sz="1800" b="0" i="0" kern="1200" dirty="0">
              <a:solidFill>
                <a:schemeClr val="accent1">
                  <a:lumMod val="50000"/>
                </a:schemeClr>
              </a:solidFill>
            </a:rPr>
            <a:t> realiza predicțiile în cazul unei probleme de clasificare</a:t>
          </a:r>
          <a:r>
            <a:rPr lang="en-GB" sz="1800" b="0" i="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18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1845419" y="142668"/>
        <a:ext cx="4621001" cy="22951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E3961-5F32-4C56-965E-DB9E355AEC72}">
      <dsp:nvSpPr>
        <dsp:cNvPr id="0" name=""/>
        <dsp:cNvSpPr/>
      </dsp:nvSpPr>
      <dsp:spPr>
        <a:xfrm>
          <a:off x="0" y="1753"/>
          <a:ext cx="659057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i="0" kern="1200" dirty="0"/>
            <a:t>Modelul </a:t>
          </a:r>
          <a:r>
            <a:rPr lang="en-GB" sz="2000" i="0" kern="1200" dirty="0"/>
            <a:t>Ada </a:t>
          </a:r>
          <a:r>
            <a:rPr lang="en-GB" sz="2000" i="0" kern="1200" dirty="0" err="1"/>
            <a:t>Booost</a:t>
          </a:r>
          <a:r>
            <a:rPr lang="en-GB" sz="2000" i="0" kern="1200" dirty="0"/>
            <a:t> </a:t>
          </a:r>
          <a:r>
            <a:rPr lang="ro-RO" sz="2000" i="0" kern="1200" dirty="0"/>
            <a:t>prezintă performanțe bune și pe setul de date de testare</a:t>
          </a:r>
          <a:r>
            <a:rPr lang="en-GB" sz="2000" i="0" kern="1200" dirty="0"/>
            <a:t>.</a:t>
          </a:r>
          <a:endParaRPr lang="ro-RO" sz="2000" kern="1200" dirty="0"/>
        </a:p>
      </dsp:txBody>
      <dsp:txXfrm>
        <a:off x="41123" y="42876"/>
        <a:ext cx="6508333" cy="7601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4CBC9-1BB8-4937-89EA-10B6D81C692B}">
      <dsp:nvSpPr>
        <dsp:cNvPr id="0" name=""/>
        <dsp:cNvSpPr/>
      </dsp:nvSpPr>
      <dsp:spPr>
        <a:xfrm>
          <a:off x="0" y="7185"/>
          <a:ext cx="6000424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Validarea încrucișată</a:t>
          </a:r>
          <a:r>
            <a:rPr lang="en-GB" sz="2000" kern="1200" dirty="0"/>
            <a:t> </a:t>
          </a:r>
          <a:r>
            <a:rPr lang="ro-RO" sz="2000" kern="1200" dirty="0"/>
            <a:t> confirma că </a:t>
          </a:r>
          <a:r>
            <a:rPr lang="en-GB" sz="2000" kern="1200" dirty="0" err="1"/>
            <a:t>modelul</a:t>
          </a:r>
          <a:r>
            <a:rPr lang="en-GB" sz="2000" kern="1200" dirty="0"/>
            <a:t> </a:t>
          </a:r>
          <a:r>
            <a:rPr lang="ro-RO" sz="2000" kern="1200" dirty="0"/>
            <a:t>Ada</a:t>
          </a:r>
          <a:r>
            <a:rPr lang="en-GB" sz="2000" kern="1200" dirty="0"/>
            <a:t> </a:t>
          </a:r>
          <a:r>
            <a:rPr lang="ro-RO" sz="2000" kern="1200" dirty="0" err="1"/>
            <a:t>Boost</a:t>
          </a:r>
          <a:r>
            <a:rPr lang="en-GB" sz="2000" kern="1200" dirty="0"/>
            <a:t> </a:t>
          </a:r>
          <a:r>
            <a:rPr lang="ro-RO" sz="2000" kern="1200" dirty="0"/>
            <a:t>performează </a:t>
          </a:r>
          <a:r>
            <a:rPr lang="ro-RO" sz="2000" i="0" kern="1200" dirty="0"/>
            <a:t>mai bine decât </a:t>
          </a:r>
          <a:r>
            <a:rPr lang="ro-RO" sz="2000" i="0" kern="1200" dirty="0" err="1"/>
            <a:t>BernoulliNB</a:t>
          </a:r>
          <a:r>
            <a:rPr lang="en-GB" sz="2100" i="0" kern="1200" dirty="0"/>
            <a:t>.</a:t>
          </a:r>
          <a:endParaRPr lang="ro-RO" sz="2100" kern="1200" dirty="0"/>
        </a:p>
      </dsp:txBody>
      <dsp:txXfrm>
        <a:off x="44778" y="51963"/>
        <a:ext cx="5910868" cy="8277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F70BF-03B1-4071-B95C-08AC53DE50D1}">
      <dsp:nvSpPr>
        <dsp:cNvPr id="0" name=""/>
        <dsp:cNvSpPr/>
      </dsp:nvSpPr>
      <dsp:spPr>
        <a:xfrm>
          <a:off x="0" y="1635"/>
          <a:ext cx="4416725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 err="1"/>
            <a:t>Modelul</a:t>
          </a:r>
          <a:r>
            <a:rPr lang="en-GB" sz="2400" b="0" kern="1200" dirty="0"/>
            <a:t> </a:t>
          </a:r>
          <a:r>
            <a:rPr lang="en-GB" sz="2400" b="0" kern="1200" dirty="0" err="1"/>
            <a:t>Retelei</a:t>
          </a:r>
          <a:r>
            <a:rPr lang="en-GB" sz="2400" b="0" kern="1200" dirty="0"/>
            <a:t> </a:t>
          </a:r>
          <a:r>
            <a:rPr lang="en-GB" sz="2800" b="0" kern="1200" dirty="0" err="1"/>
            <a:t>Nuronale</a:t>
          </a:r>
          <a:endParaRPr lang="ro-RO" sz="2800" kern="1200" dirty="0"/>
        </a:p>
      </dsp:txBody>
      <dsp:txXfrm>
        <a:off x="42036" y="43671"/>
        <a:ext cx="4332653" cy="7770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6DE0C-4B63-42A1-8D03-40F3488C60B1}">
      <dsp:nvSpPr>
        <dsp:cNvPr id="0" name=""/>
        <dsp:cNvSpPr/>
      </dsp:nvSpPr>
      <dsp:spPr>
        <a:xfrm>
          <a:off x="0" y="403"/>
          <a:ext cx="6854594" cy="863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Compararea pierderii și acurateței pe setul de antrenare și de validare</a:t>
          </a:r>
          <a:endParaRPr lang="ro-RO" sz="2400" kern="1200" dirty="0"/>
        </a:p>
      </dsp:txBody>
      <dsp:txXfrm>
        <a:off x="42157" y="42560"/>
        <a:ext cx="6770280" cy="77926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2D9D0-63F0-4A90-AFCE-C2D17E2A5D48}">
      <dsp:nvSpPr>
        <dsp:cNvPr id="0" name=""/>
        <dsp:cNvSpPr/>
      </dsp:nvSpPr>
      <dsp:spPr>
        <a:xfrm>
          <a:off x="0" y="238605"/>
          <a:ext cx="12237479" cy="1503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b="0" i="0" kern="1200" dirty="0"/>
            <a:t>Combaterea </a:t>
          </a:r>
          <a:r>
            <a:rPr lang="ro-RO" sz="3000" b="0" i="0" kern="1200" dirty="0" err="1"/>
            <a:t>Overfitting</a:t>
          </a:r>
          <a:r>
            <a:rPr lang="ro-RO" sz="3000" b="0" i="0" kern="1200" dirty="0"/>
            <a:t>-ului în rețeaua neuronală</a:t>
          </a:r>
          <a:r>
            <a:rPr lang="en-GB" sz="3000" b="0" i="0" kern="1200" dirty="0"/>
            <a:t> </a:t>
          </a:r>
          <a:r>
            <a:rPr lang="en-GB" sz="3000" b="0" i="0" kern="1200" dirty="0" err="1"/>
            <a:t>prin</a:t>
          </a:r>
          <a:r>
            <a:rPr lang="en-GB" sz="3000" b="0" i="0" kern="1200" dirty="0"/>
            <a:t> u</a:t>
          </a:r>
          <a:r>
            <a:rPr lang="ro-RO" sz="3000" b="0" i="0" kern="1200" dirty="0" err="1"/>
            <a:t>tilizarea</a:t>
          </a:r>
          <a:r>
            <a:rPr lang="ro-RO" sz="3000" b="0" i="0" kern="1200" dirty="0"/>
            <a:t> Regularizării L1_L2 și </a:t>
          </a:r>
          <a:r>
            <a:rPr lang="en-GB" sz="3000" b="0" i="0" kern="1200" dirty="0" err="1"/>
            <a:t>adaugara</a:t>
          </a:r>
          <a:r>
            <a:rPr lang="en-GB" sz="3000" b="0" i="0" kern="1200" dirty="0"/>
            <a:t> </a:t>
          </a:r>
          <a:r>
            <a:rPr lang="en-GB" sz="3000" b="0" i="0" kern="1200" dirty="0" err="1"/>
            <a:t>unui</a:t>
          </a:r>
          <a:r>
            <a:rPr lang="en-GB" sz="3000" b="0" i="0" kern="1200" dirty="0"/>
            <a:t> </a:t>
          </a:r>
          <a:r>
            <a:rPr lang="en-GB" sz="3000" b="0" i="0" kern="1200" dirty="0" err="1"/>
            <a:t>strat</a:t>
          </a:r>
          <a:r>
            <a:rPr lang="en-GB" sz="3000" b="0" i="0" kern="1200" dirty="0"/>
            <a:t> </a:t>
          </a:r>
          <a:r>
            <a:rPr lang="ro-RO" sz="3000" b="0" i="0" kern="1200" dirty="0" err="1"/>
            <a:t>Dropout</a:t>
          </a:r>
          <a:endParaRPr lang="ro-RO" sz="3000" kern="1200" dirty="0"/>
        </a:p>
      </dsp:txBody>
      <dsp:txXfrm>
        <a:off x="73419" y="312024"/>
        <a:ext cx="12090641" cy="135715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F2182-41F6-46F9-A2B9-CFC2DF72DA93}">
      <dsp:nvSpPr>
        <dsp:cNvPr id="0" name=""/>
        <dsp:cNvSpPr/>
      </dsp:nvSpPr>
      <dsp:spPr>
        <a:xfrm>
          <a:off x="0" y="1339"/>
          <a:ext cx="452024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 err="1"/>
            <a:t>Modelul</a:t>
          </a:r>
          <a:r>
            <a:rPr lang="en-GB" sz="2400" b="0" kern="1200" dirty="0"/>
            <a:t> </a:t>
          </a:r>
          <a:r>
            <a:rPr lang="en-GB" sz="2400" b="0" kern="1200" dirty="0" err="1"/>
            <a:t>Retelei</a:t>
          </a:r>
          <a:r>
            <a:rPr lang="en-GB" sz="2400" b="0" kern="1200" dirty="0"/>
            <a:t> </a:t>
          </a:r>
          <a:r>
            <a:rPr lang="en-GB" sz="2400" b="0" kern="1200" dirty="0" err="1"/>
            <a:t>Nuronale</a:t>
          </a:r>
          <a:endParaRPr lang="ro-RO" sz="2400" kern="1200" dirty="0"/>
        </a:p>
      </dsp:txBody>
      <dsp:txXfrm>
        <a:off x="42036" y="43375"/>
        <a:ext cx="4436172" cy="7770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5F58C-8DD6-459C-8250-AC2DFBB242FA}">
      <dsp:nvSpPr>
        <dsp:cNvPr id="0" name=""/>
        <dsp:cNvSpPr/>
      </dsp:nvSpPr>
      <dsp:spPr>
        <a:xfrm>
          <a:off x="0" y="404"/>
          <a:ext cx="6923607" cy="863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Compararea pierderii și acurateței pe setul de antrenare și de validare</a:t>
          </a:r>
          <a:endParaRPr lang="ro-RO" sz="2400" kern="1200" dirty="0"/>
        </a:p>
      </dsp:txBody>
      <dsp:txXfrm>
        <a:off x="42157" y="42561"/>
        <a:ext cx="6839293" cy="77926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16FB2-55E9-4FDE-9F40-E4B68CDF3CAC}">
      <dsp:nvSpPr>
        <dsp:cNvPr id="0" name=""/>
        <dsp:cNvSpPr/>
      </dsp:nvSpPr>
      <dsp:spPr>
        <a:xfrm>
          <a:off x="0" y="314626"/>
          <a:ext cx="1289500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0" i="0" kern="1200" dirty="0"/>
            <a:t>Îmbunătățirea rețelei neuronale folosind </a:t>
          </a:r>
          <a:r>
            <a:rPr lang="ro-RO" sz="3200" b="0" i="0" kern="1200" dirty="0" err="1"/>
            <a:t>KerasTuner</a:t>
          </a:r>
          <a:r>
            <a:rPr lang="ro-RO" sz="3200" b="0" i="0" kern="1200" dirty="0"/>
            <a:t> și </a:t>
          </a:r>
          <a:r>
            <a:rPr lang="ro-RO" sz="3200" b="0" i="0" kern="1200" dirty="0" err="1"/>
            <a:t>Random</a:t>
          </a:r>
          <a:r>
            <a:rPr lang="ro-RO" sz="3200" b="0" i="0" kern="1200" dirty="0"/>
            <a:t> </a:t>
          </a:r>
          <a:r>
            <a:rPr lang="ro-RO" sz="3200" b="0" i="0" kern="1200" dirty="0" err="1"/>
            <a:t>Search</a:t>
          </a:r>
          <a:endParaRPr lang="ro-RO" sz="3200" kern="1200" dirty="0"/>
        </a:p>
      </dsp:txBody>
      <dsp:txXfrm>
        <a:off x="59399" y="374025"/>
        <a:ext cx="12776204" cy="10980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A5066-E987-4D86-9CB6-8C50CA3A426C}">
      <dsp:nvSpPr>
        <dsp:cNvPr id="0" name=""/>
        <dsp:cNvSpPr/>
      </dsp:nvSpPr>
      <dsp:spPr>
        <a:xfrm>
          <a:off x="0" y="477"/>
          <a:ext cx="8148557" cy="1001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/>
            <a:t>Matricea de confuzie pentru cele două modele îmbunătățite</a:t>
          </a:r>
          <a:endParaRPr lang="ro-RO" sz="2800" kern="1200" dirty="0"/>
        </a:p>
      </dsp:txBody>
      <dsp:txXfrm>
        <a:off x="48902" y="49379"/>
        <a:ext cx="8050753" cy="903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80092-4744-4710-B224-AAAC7E78760A}">
      <dsp:nvSpPr>
        <dsp:cNvPr id="0" name=""/>
        <dsp:cNvSpPr/>
      </dsp:nvSpPr>
      <dsp:spPr>
        <a:xfrm>
          <a:off x="0" y="1317"/>
          <a:ext cx="12337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881C-FACC-49F6-A476-D69BF77E18D3}">
      <dsp:nvSpPr>
        <dsp:cNvPr id="0" name=""/>
        <dsp:cNvSpPr/>
      </dsp:nvSpPr>
      <dsp:spPr>
        <a:xfrm>
          <a:off x="0" y="1317"/>
          <a:ext cx="12337686" cy="97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0" i="0" kern="1200" dirty="0">
              <a:solidFill>
                <a:schemeClr val="accent1">
                  <a:lumMod val="50000"/>
                </a:schemeClr>
              </a:solidFill>
            </a:rPr>
            <a:t>Setul de date utilizat în proiect este "Credit </a:t>
          </a:r>
          <a:r>
            <a:rPr lang="ro-RO" sz="2300" b="0" i="0" kern="1200" dirty="0" err="1">
              <a:solidFill>
                <a:schemeClr val="accent1">
                  <a:lumMod val="50000"/>
                </a:schemeClr>
              </a:solidFill>
            </a:rPr>
            <a:t>Approval</a:t>
          </a:r>
          <a:r>
            <a:rPr lang="ro-RO" sz="23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2300" b="0" i="0" kern="1200" dirty="0" err="1">
              <a:solidFill>
                <a:schemeClr val="accent1">
                  <a:lumMod val="50000"/>
                </a:schemeClr>
              </a:solidFill>
            </a:rPr>
            <a:t>Dataset</a:t>
          </a:r>
          <a:r>
            <a:rPr lang="ro-RO" sz="2300" b="0" i="0" kern="1200" dirty="0">
              <a:solidFill>
                <a:schemeClr val="accent1">
                  <a:lumMod val="50000"/>
                </a:schemeClr>
              </a:solidFill>
            </a:rPr>
            <a:t>" disponibil pe</a:t>
          </a:r>
          <a:r>
            <a:rPr lang="en-GB" sz="23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2300" b="0" i="0" kern="1200" dirty="0">
              <a:solidFill>
                <a:schemeClr val="accent1">
                  <a:lumMod val="50000"/>
                </a:schemeClr>
              </a:solidFill>
            </a:rPr>
            <a:t>UCI </a:t>
          </a:r>
          <a:r>
            <a:rPr lang="ro-RO" sz="2300" b="0" i="0" kern="1200" dirty="0" err="1">
              <a:solidFill>
                <a:schemeClr val="accent1">
                  <a:lumMod val="50000"/>
                </a:schemeClr>
              </a:solidFill>
            </a:rPr>
            <a:t>Machine</a:t>
          </a:r>
          <a:r>
            <a:rPr lang="ro-RO" sz="23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2300" b="0" i="0" kern="1200" dirty="0" err="1">
              <a:solidFill>
                <a:schemeClr val="accent1">
                  <a:lumMod val="50000"/>
                </a:schemeClr>
              </a:solidFill>
            </a:rPr>
            <a:t>Learning</a:t>
          </a:r>
          <a:r>
            <a:rPr lang="ro-RO" sz="23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2300" b="0" i="0" kern="1200" dirty="0" err="1">
              <a:solidFill>
                <a:schemeClr val="accent1">
                  <a:lumMod val="50000"/>
                </a:schemeClr>
              </a:solidFill>
            </a:rPr>
            <a:t>Repository</a:t>
          </a:r>
          <a:r>
            <a:rPr lang="ro-RO" sz="2300" b="0" i="0" kern="1200" dirty="0">
              <a:solidFill>
                <a:schemeClr val="accent1">
                  <a:lumMod val="50000"/>
                </a:schemeClr>
              </a:solidFill>
            </a:rPr>
            <a:t> la adresa</a:t>
          </a:r>
          <a:r>
            <a:rPr lang="en-GB" sz="23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300" b="0" i="0" kern="1200" dirty="0">
              <a:hlinkClick xmlns:r="http://schemas.openxmlformats.org/officeDocument/2006/relationships" r:id="rId1"/>
            </a:rPr>
            <a:t>http://archive.ics.uci.edu/ml/datasets/credit+approval</a:t>
          </a:r>
          <a:endParaRPr lang="ro-RO" sz="2300" kern="1200" dirty="0"/>
        </a:p>
      </dsp:txBody>
      <dsp:txXfrm>
        <a:off x="0" y="1317"/>
        <a:ext cx="12337686" cy="976883"/>
      </dsp:txXfrm>
    </dsp:sp>
    <dsp:sp modelId="{E187CEEE-ED01-42E8-8F18-2B784A05329B}">
      <dsp:nvSpPr>
        <dsp:cNvPr id="0" name=""/>
        <dsp:cNvSpPr/>
      </dsp:nvSpPr>
      <dsp:spPr>
        <a:xfrm>
          <a:off x="0" y="978200"/>
          <a:ext cx="12337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B09B8-E230-4F65-8F27-F442B1AB2B40}">
      <dsp:nvSpPr>
        <dsp:cNvPr id="0" name=""/>
        <dsp:cNvSpPr/>
      </dsp:nvSpPr>
      <dsp:spPr>
        <a:xfrm>
          <a:off x="0" y="978200"/>
          <a:ext cx="12337686" cy="8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0" i="0" kern="1200" dirty="0">
              <a:solidFill>
                <a:schemeClr val="accent1">
                  <a:lumMod val="50000"/>
                </a:schemeClr>
              </a:solidFill>
            </a:rPr>
            <a:t>Numele și valorile variabilelor au fost anonimizate pentru a proteja confidențialitatea datelor.</a:t>
          </a:r>
          <a:endParaRPr lang="ro-RO" sz="23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978200"/>
        <a:ext cx="12337686" cy="803125"/>
      </dsp:txXfrm>
    </dsp:sp>
    <dsp:sp modelId="{31F60F28-1EFC-4453-A47B-F3E8ABD909BA}">
      <dsp:nvSpPr>
        <dsp:cNvPr id="0" name=""/>
        <dsp:cNvSpPr/>
      </dsp:nvSpPr>
      <dsp:spPr>
        <a:xfrm>
          <a:off x="0" y="1781326"/>
          <a:ext cx="12337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9E06-4091-4C9B-8959-A2C2DD26436F}">
      <dsp:nvSpPr>
        <dsp:cNvPr id="0" name=""/>
        <dsp:cNvSpPr/>
      </dsp:nvSpPr>
      <dsp:spPr>
        <a:xfrm>
          <a:off x="0" y="1781326"/>
          <a:ext cx="12337686" cy="97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0" i="0" kern="1200" dirty="0">
              <a:solidFill>
                <a:schemeClr val="accent1">
                  <a:lumMod val="50000"/>
                </a:schemeClr>
              </a:solidFill>
            </a:rPr>
            <a:t>Setul de date conține 690 de instanțe și 16 variabile, atât numerice, cât și non-numerice.</a:t>
          </a:r>
          <a:endParaRPr lang="ro-RO" sz="23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1781326"/>
        <a:ext cx="12337686" cy="97688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179A1-1FC3-493E-AAFA-90EBE60BDC5F}">
      <dsp:nvSpPr>
        <dsp:cNvPr id="0" name=""/>
        <dsp:cNvSpPr/>
      </dsp:nvSpPr>
      <dsp:spPr>
        <a:xfrm>
          <a:off x="254099" y="2875"/>
          <a:ext cx="3688538" cy="1844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0" i="0" kern="1200" dirty="0"/>
            <a:t>Rezumatul rezultatelor căutării</a:t>
          </a:r>
          <a:endParaRPr lang="ro-RO" sz="3200" kern="1200" dirty="0"/>
        </a:p>
      </dsp:txBody>
      <dsp:txXfrm>
        <a:off x="308116" y="56892"/>
        <a:ext cx="3580504" cy="1736235"/>
      </dsp:txXfrm>
    </dsp:sp>
    <dsp:sp modelId="{AC2348F8-42E7-4578-9123-FE9B143848F4}">
      <dsp:nvSpPr>
        <dsp:cNvPr id="0" name=""/>
        <dsp:cNvSpPr/>
      </dsp:nvSpPr>
      <dsp:spPr>
        <a:xfrm>
          <a:off x="622953" y="1847144"/>
          <a:ext cx="368853" cy="138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201"/>
              </a:lnTo>
              <a:lnTo>
                <a:pt x="368853" y="13832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22AD0-7EE2-4B29-B7E7-D87703624FF9}">
      <dsp:nvSpPr>
        <dsp:cNvPr id="0" name=""/>
        <dsp:cNvSpPr/>
      </dsp:nvSpPr>
      <dsp:spPr>
        <a:xfrm>
          <a:off x="991806" y="2308211"/>
          <a:ext cx="2950830" cy="1844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0" i="0" kern="1200" baseline="0" dirty="0" err="1">
              <a:solidFill>
                <a:schemeClr val="accent1">
                  <a:lumMod val="50000"/>
                </a:schemeClr>
              </a:solidFill>
            </a:rPr>
            <a:t>Hyperparameters</a:t>
          </a:r>
          <a:r>
            <a:rPr lang="ro-RO" sz="2200" b="0" i="0" kern="1200" baseline="0" dirty="0">
              <a:solidFill>
                <a:schemeClr val="accent1">
                  <a:lumMod val="50000"/>
                </a:schemeClr>
              </a:solidFill>
            </a:rPr>
            <a:t>: </a:t>
          </a:r>
          <a:endParaRPr lang="ro-RO" sz="2200" kern="1200" dirty="0">
            <a:solidFill>
              <a:schemeClr val="accent1">
                <a:lumMod val="50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0" i="0" kern="1200" baseline="0" dirty="0" err="1">
              <a:solidFill>
                <a:schemeClr val="accent1">
                  <a:lumMod val="50000"/>
                </a:schemeClr>
              </a:solidFill>
            </a:rPr>
            <a:t>units</a:t>
          </a:r>
          <a:r>
            <a:rPr lang="ro-RO" sz="1700" b="0" i="0" kern="1200" baseline="0" dirty="0">
              <a:solidFill>
                <a:schemeClr val="accent1">
                  <a:lumMod val="50000"/>
                </a:schemeClr>
              </a:solidFill>
            </a:rPr>
            <a:t>: 1</a:t>
          </a:r>
          <a:r>
            <a:rPr lang="en-GB" sz="1700" b="0" i="0" kern="1200" baseline="0" dirty="0">
              <a:solidFill>
                <a:schemeClr val="accent1">
                  <a:lumMod val="50000"/>
                </a:schemeClr>
              </a:solidFill>
            </a:rPr>
            <a:t>45;</a:t>
          </a:r>
          <a:endParaRPr lang="ro-RO" sz="1700" kern="1200" dirty="0">
            <a:solidFill>
              <a:schemeClr val="accent1">
                <a:lumMod val="50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0" i="0" kern="1200" baseline="0" dirty="0" err="1">
              <a:solidFill>
                <a:schemeClr val="accent1">
                  <a:lumMod val="50000"/>
                </a:schemeClr>
              </a:solidFill>
            </a:rPr>
            <a:t>activation</a:t>
          </a:r>
          <a:r>
            <a:rPr lang="ro-RO" sz="1700" b="0" i="0" kern="1200" baseline="0" dirty="0">
              <a:solidFill>
                <a:schemeClr val="accent1">
                  <a:lumMod val="50000"/>
                </a:schemeClr>
              </a:solidFill>
            </a:rPr>
            <a:t>: </a:t>
          </a:r>
          <a:r>
            <a:rPr lang="ro-RO" sz="1700" b="0" i="0" kern="1200" baseline="0" dirty="0" err="1">
              <a:solidFill>
                <a:schemeClr val="accent1">
                  <a:lumMod val="50000"/>
                </a:schemeClr>
              </a:solidFill>
            </a:rPr>
            <a:t>tanh</a:t>
          </a:r>
          <a:r>
            <a:rPr lang="en-GB" sz="1700" b="0" i="0" kern="1200" baseline="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ro-RO" sz="1700" kern="1200" dirty="0">
            <a:solidFill>
              <a:schemeClr val="accent1">
                <a:lumMod val="50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0" i="0" kern="1200" baseline="0" dirty="0">
              <a:solidFill>
                <a:schemeClr val="accent1">
                  <a:lumMod val="50000"/>
                </a:schemeClr>
              </a:solidFill>
            </a:rPr>
            <a:t>rate: 0.74</a:t>
          </a:r>
          <a:r>
            <a:rPr lang="en-GB" sz="1700" b="0" i="0" kern="1200" baseline="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ro-RO" sz="1700" kern="1200" dirty="0">
            <a:solidFill>
              <a:schemeClr val="accent1">
                <a:lumMod val="50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0" i="0" kern="1200" baseline="0" dirty="0" err="1">
              <a:solidFill>
                <a:schemeClr val="accent1">
                  <a:lumMod val="50000"/>
                </a:schemeClr>
              </a:solidFill>
            </a:rPr>
            <a:t>lr</a:t>
          </a:r>
          <a:r>
            <a:rPr lang="ro-RO" sz="1700" b="0" i="0" kern="1200" baseline="0" dirty="0">
              <a:solidFill>
                <a:schemeClr val="accent1">
                  <a:lumMod val="50000"/>
                </a:schemeClr>
              </a:solidFill>
            </a:rPr>
            <a:t>: 7.103347002686367e-05</a:t>
          </a:r>
          <a:r>
            <a:rPr lang="en-GB" sz="1700" b="0" i="0" kern="1200" baseline="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ro-RO" sz="17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045823" y="2362228"/>
        <a:ext cx="2842796" cy="1736235"/>
      </dsp:txXfrm>
    </dsp:sp>
    <dsp:sp modelId="{09DB4137-5CCF-4B18-81A4-E97E667C1A30}">
      <dsp:nvSpPr>
        <dsp:cNvPr id="0" name=""/>
        <dsp:cNvSpPr/>
      </dsp:nvSpPr>
      <dsp:spPr>
        <a:xfrm>
          <a:off x="622953" y="1847144"/>
          <a:ext cx="348375" cy="3074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110"/>
              </a:lnTo>
              <a:lnTo>
                <a:pt x="348375" y="30741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9CFAA-4186-4D3B-91BC-740902D2E45E}">
      <dsp:nvSpPr>
        <dsp:cNvPr id="0" name=""/>
        <dsp:cNvSpPr/>
      </dsp:nvSpPr>
      <dsp:spPr>
        <a:xfrm>
          <a:off x="971328" y="4511117"/>
          <a:ext cx="2950830" cy="820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0" i="0" kern="1200" baseline="0" dirty="0" err="1">
              <a:solidFill>
                <a:schemeClr val="accent1">
                  <a:lumMod val="50000"/>
                </a:schemeClr>
              </a:solidFill>
            </a:rPr>
            <a:t>Score</a:t>
          </a:r>
          <a:r>
            <a:rPr lang="ro-RO" sz="2200" b="0" i="0" kern="1200" baseline="0" dirty="0">
              <a:solidFill>
                <a:schemeClr val="accent1">
                  <a:lumMod val="50000"/>
                </a:schemeClr>
              </a:solidFill>
            </a:rPr>
            <a:t>: </a:t>
          </a:r>
          <a:r>
            <a:rPr lang="en-GB" sz="2200" b="0" i="0" kern="1200" baseline="0" dirty="0">
              <a:solidFill>
                <a:schemeClr val="accent1">
                  <a:lumMod val="50000"/>
                </a:schemeClr>
              </a:solidFill>
            </a:rPr>
            <a:t>0.86</a:t>
          </a:r>
          <a:endParaRPr lang="ro-RO" sz="22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995353" y="4535142"/>
        <a:ext cx="2902780" cy="7722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F509-4E91-4BA0-94DF-803E5CF84B39}">
      <dsp:nvSpPr>
        <dsp:cNvPr id="0" name=""/>
        <dsp:cNvSpPr/>
      </dsp:nvSpPr>
      <dsp:spPr>
        <a:xfrm rot="5400000">
          <a:off x="6391286" y="-1154757"/>
          <a:ext cx="4754628" cy="82528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metode</a:t>
          </a: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diferite</a:t>
          </a: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 de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înlocuirea</a:t>
          </a: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a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valorilor</a:t>
          </a: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lipsa</a:t>
          </a: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si</a:t>
          </a: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a </a:t>
          </a:r>
          <a:r>
            <a:rPr lang="ro-RO" sz="3200" b="0" i="0" kern="1200" dirty="0">
              <a:solidFill>
                <a:schemeClr val="accent1">
                  <a:lumMod val="50000"/>
                </a:schemeClr>
              </a:solidFill>
            </a:rPr>
            <a:t>valori</a:t>
          </a:r>
          <a:r>
            <a:rPr lang="en-GB" sz="3200" b="0" i="0" kern="1200" dirty="0">
              <a:solidFill>
                <a:schemeClr val="accent1">
                  <a:lumMod val="50000"/>
                </a:schemeClr>
              </a:solidFill>
            </a:rPr>
            <a:t>lor</a:t>
          </a:r>
          <a:r>
            <a:rPr lang="ro-RO" sz="3200" b="0" i="0" kern="1200" dirty="0">
              <a:solidFill>
                <a:schemeClr val="accent1">
                  <a:lumMod val="50000"/>
                </a:schemeClr>
              </a:solidFill>
            </a:rPr>
            <a:t> extreme</a:t>
          </a:r>
          <a:r>
            <a:rPr lang="en-GB" sz="3200" b="0" i="0" kern="120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en-US" sz="3200" kern="1200" dirty="0">
            <a:solidFill>
              <a:schemeClr val="accent1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solidFill>
              <a:schemeClr val="accent1">
                <a:lumMod val="50000"/>
              </a:schemeClr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tehnici</a:t>
          </a: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diferite</a:t>
          </a: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GB" sz="3200" b="0" i="0" kern="1200" noProof="0" dirty="0">
              <a:solidFill>
                <a:schemeClr val="accent1">
                  <a:lumMod val="50000"/>
                </a:schemeClr>
              </a:solidFill>
            </a:rPr>
            <a:t>feature</a:t>
          </a:r>
          <a:r>
            <a:rPr lang="ro-RO" sz="32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3200" b="0" i="0" kern="1200" noProof="0" dirty="0">
              <a:solidFill>
                <a:schemeClr val="accent1">
                  <a:lumMod val="50000"/>
                </a:schemeClr>
              </a:solidFill>
            </a:rPr>
            <a:t>selection</a:t>
          </a:r>
          <a:r>
            <a:rPr lang="en-GB" sz="32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b="0" i="0" kern="1200" noProof="0" dirty="0">
              <a:solidFill>
                <a:schemeClr val="accent1">
                  <a:lumMod val="50000"/>
                </a:schemeClr>
              </a:solidFill>
            </a:rPr>
            <a:t>si</a:t>
          </a:r>
          <a:r>
            <a:rPr lang="en-GB" sz="32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3200" b="0" i="0" kern="1200" noProof="0" dirty="0">
              <a:solidFill>
                <a:schemeClr val="accent1">
                  <a:lumMod val="50000"/>
                </a:schemeClr>
              </a:solidFill>
            </a:rPr>
            <a:t>feature</a:t>
          </a:r>
          <a:r>
            <a:rPr lang="ro-RO" sz="32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kern="1200" dirty="0">
              <a:solidFill>
                <a:schemeClr val="accent1">
                  <a:lumMod val="50000"/>
                </a:schemeClr>
              </a:solidFill>
            </a:rPr>
            <a:t>engineering</a:t>
          </a:r>
          <a:r>
            <a:rPr lang="en-GB" sz="3200" kern="120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en-US" sz="3200" kern="1200" dirty="0">
            <a:solidFill>
              <a:schemeClr val="accent1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solidFill>
              <a:schemeClr val="accent1">
                <a:lumMod val="50000"/>
              </a:schemeClr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metode</a:t>
          </a:r>
          <a:r>
            <a:rPr lang="en-US" sz="32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diferite</a:t>
          </a:r>
          <a:r>
            <a:rPr lang="en-US" sz="32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preprocesare</a:t>
          </a:r>
          <a:r>
            <a:rPr lang="en-US" sz="3200" kern="1200" dirty="0">
              <a:solidFill>
                <a:schemeClr val="accent1">
                  <a:lumMod val="50000"/>
                </a:schemeClr>
              </a:solidFill>
            </a:rPr>
            <a:t> a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datelor</a:t>
          </a:r>
          <a:r>
            <a:rPr lang="en-US" sz="32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intrare</a:t>
          </a:r>
          <a:r>
            <a:rPr lang="en-US" sz="3200" kern="1200" dirty="0">
              <a:solidFill>
                <a:schemeClr val="accent1">
                  <a:lumMod val="50000"/>
                </a:schemeClr>
              </a:solidFill>
            </a:rPr>
            <a:t>;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chemeClr val="accent1">
                  <a:lumMod val="50000"/>
                </a:schemeClr>
              </a:solidFill>
            </a:rPr>
            <a:t>Alte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modele</a:t>
          </a:r>
          <a:r>
            <a:rPr lang="en-US" sz="32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algoritmi</a:t>
          </a:r>
          <a:r>
            <a:rPr lang="en-US" sz="32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ro-RO" sz="3200" kern="1200" noProof="0" dirty="0">
              <a:solidFill>
                <a:schemeClr val="accent1">
                  <a:lumMod val="50000"/>
                </a:schemeClr>
              </a:solidFill>
            </a:rPr>
            <a:t>clasificare</a:t>
          </a:r>
          <a:r>
            <a:rPr lang="en-US" sz="3200" kern="1200" dirty="0">
              <a:solidFill>
                <a:schemeClr val="accent1">
                  <a:lumMod val="50000"/>
                </a:schemeClr>
              </a:solidFill>
            </a:rPr>
            <a:t>.</a:t>
          </a:r>
        </a:p>
      </dsp:txBody>
      <dsp:txXfrm rot="-5400000">
        <a:off x="4642200" y="826431"/>
        <a:ext cx="8020699" cy="4290424"/>
      </dsp:txXfrm>
    </dsp:sp>
    <dsp:sp modelId="{636B874A-41FC-472D-B99E-BB3CE46A7ECE}">
      <dsp:nvSpPr>
        <dsp:cNvPr id="0" name=""/>
        <dsp:cNvSpPr/>
      </dsp:nvSpPr>
      <dsp:spPr>
        <a:xfrm>
          <a:off x="0" y="0"/>
          <a:ext cx="4642200" cy="5943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kern="1200" noProof="0" dirty="0"/>
            <a:t>Optimizarea</a:t>
          </a:r>
          <a:r>
            <a:rPr lang="en-GB" sz="4400" kern="1200" dirty="0"/>
            <a:t> </a:t>
          </a:r>
          <a:r>
            <a:rPr lang="ro-RO" sz="4400" kern="1200" noProof="0" dirty="0"/>
            <a:t>performatei</a:t>
          </a:r>
          <a:r>
            <a:rPr lang="en-GB" sz="4400" kern="1200" dirty="0"/>
            <a:t> </a:t>
          </a:r>
          <a:r>
            <a:rPr lang="ro-RO" sz="4400" kern="1200" noProof="0" dirty="0"/>
            <a:t>modelului</a:t>
          </a:r>
          <a:r>
            <a:rPr lang="en-GB" sz="4400" kern="1200" dirty="0"/>
            <a:t> de </a:t>
          </a:r>
          <a:r>
            <a:rPr lang="ro-RO" sz="4400" kern="1200" noProof="0" dirty="0"/>
            <a:t>clasificare</a:t>
          </a:r>
          <a:r>
            <a:rPr lang="en-GB" sz="4400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kern="1200" noProof="0" dirty="0"/>
            <a:t>încercând</a:t>
          </a:r>
          <a:r>
            <a:rPr lang="en-GB" sz="4400" kern="1200" dirty="0"/>
            <a:t>:</a:t>
          </a:r>
          <a:endParaRPr lang="en-US" sz="4400" kern="1200" dirty="0"/>
        </a:p>
      </dsp:txBody>
      <dsp:txXfrm>
        <a:off x="226614" y="226614"/>
        <a:ext cx="4188972" cy="5490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2CBD5-A555-4541-953E-46A050B0C90E}">
      <dsp:nvSpPr>
        <dsp:cNvPr id="0" name=""/>
        <dsp:cNvSpPr/>
      </dsp:nvSpPr>
      <dsp:spPr>
        <a:xfrm rot="5400000">
          <a:off x="-967735" y="973043"/>
          <a:ext cx="3978863" cy="2043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i="0" kern="1200" dirty="0" err="1"/>
            <a:t>Probleme</a:t>
          </a:r>
          <a:r>
            <a:rPr lang="en-GB" sz="2900" b="1" i="0" kern="1200" dirty="0"/>
            <a:t> </a:t>
          </a:r>
          <a:r>
            <a:rPr lang="en-GB" sz="2900" b="1" i="0" kern="1200" dirty="0" err="1"/>
            <a:t>identificate</a:t>
          </a:r>
          <a:endParaRPr lang="en-GB" sz="2900" b="1" i="0" kern="1200" dirty="0"/>
        </a:p>
      </dsp:txBody>
      <dsp:txXfrm rot="-5400000">
        <a:off x="2" y="1027003"/>
        <a:ext cx="2043391" cy="1935472"/>
      </dsp:txXfrm>
    </dsp:sp>
    <dsp:sp modelId="{6B3907AC-BBB8-43AD-ACE1-B872B78FE32C}">
      <dsp:nvSpPr>
        <dsp:cNvPr id="0" name=""/>
        <dsp:cNvSpPr/>
      </dsp:nvSpPr>
      <dsp:spPr>
        <a:xfrm rot="5400000">
          <a:off x="5716478" y="-3665910"/>
          <a:ext cx="2948121" cy="102942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100" b="0" i="0" kern="1200">
              <a:solidFill>
                <a:schemeClr val="accent1">
                  <a:lumMod val="50000"/>
                </a:schemeClr>
              </a:solidFill>
            </a:rPr>
            <a:t>Denumirea și valorile variabilelor au fost convertite în simboluri lipsite de sens, ceea ce poate</a:t>
          </a:r>
          <a:r>
            <a:rPr lang="en-GB" sz="2100" b="0" i="0" kern="1200">
              <a:solidFill>
                <a:schemeClr val="accent1">
                  <a:lumMod val="50000"/>
                </a:schemeClr>
              </a:solidFill>
            </a:rPr>
            <a:t> face</a:t>
          </a:r>
          <a:r>
            <a:rPr lang="ro-RO" sz="2100" b="0" i="0" kern="1200">
              <a:solidFill>
                <a:schemeClr val="accent1">
                  <a:lumMod val="50000"/>
                </a:schemeClr>
              </a:solidFill>
            </a:rPr>
            <a:t> dificilă înțelegerea datelor.</a:t>
          </a:r>
          <a:endParaRPr lang="ro-RO" sz="2100" kern="1200" dirty="0">
            <a:solidFill>
              <a:schemeClr val="accent1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o-RO" sz="1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100" b="0" i="0" kern="1200" dirty="0">
              <a:solidFill>
                <a:schemeClr val="accent1">
                  <a:lumMod val="50000"/>
                </a:schemeClr>
              </a:solidFill>
            </a:rPr>
            <a:t>Variabilele numerice au valori în intervale diferite, ceea ce poate afecta performanța algoritmilor de învățare automată.</a:t>
          </a:r>
          <a:endParaRPr lang="ro-RO" sz="2100" kern="1200" dirty="0">
            <a:solidFill>
              <a:schemeClr val="accent1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o-RO" sz="1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100" b="0" i="0" kern="1200" dirty="0">
              <a:solidFill>
                <a:schemeClr val="accent1">
                  <a:lumMod val="50000"/>
                </a:schemeClr>
              </a:solidFill>
            </a:rPr>
            <a:t>Setul de date conține </a:t>
          </a:r>
          <a:r>
            <a:rPr lang="ro-RO" sz="2100" b="0" i="0" kern="1200" dirty="0" err="1">
              <a:solidFill>
                <a:schemeClr val="accent1">
                  <a:lumMod val="50000"/>
                </a:schemeClr>
              </a:solidFill>
            </a:rPr>
            <a:t>outliers</a:t>
          </a:r>
          <a:r>
            <a:rPr lang="ro-RO" sz="2100" b="0" i="0" kern="1200" dirty="0">
              <a:solidFill>
                <a:schemeClr val="accent1">
                  <a:lumMod val="50000"/>
                </a:schemeClr>
              </a:solidFill>
            </a:rPr>
            <a:t> (valori extreme), care pot influența rezultatele modelelor.</a:t>
          </a:r>
          <a:endParaRPr lang="ro-RO" sz="2100" kern="1200" dirty="0">
            <a:solidFill>
              <a:schemeClr val="accent1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o-RO" sz="1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100" b="0" i="0" kern="1200" dirty="0">
              <a:solidFill>
                <a:schemeClr val="accent1">
                  <a:lumMod val="50000"/>
                </a:schemeClr>
              </a:solidFill>
            </a:rPr>
            <a:t>Există valori lipsă în setul de date, ceea ce necesită gestionarea acestora pentru a evita influențarea rezultatelor modelelor.</a:t>
          </a:r>
          <a:endParaRPr lang="ro-RO" sz="21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2043392" y="151091"/>
        <a:ext cx="10150380" cy="2660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1E695-7786-43FF-A861-D6B02F2770EF}">
      <dsp:nvSpPr>
        <dsp:cNvPr id="0" name=""/>
        <dsp:cNvSpPr/>
      </dsp:nvSpPr>
      <dsp:spPr>
        <a:xfrm>
          <a:off x="2798225" y="0"/>
          <a:ext cx="6137387" cy="613738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1EFB1-ADA7-4456-AB11-7515C5FF6CD0}">
      <dsp:nvSpPr>
        <dsp:cNvPr id="0" name=""/>
        <dsp:cNvSpPr/>
      </dsp:nvSpPr>
      <dsp:spPr>
        <a:xfrm>
          <a:off x="3197156" y="398930"/>
          <a:ext cx="2454954" cy="2454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0" i="0" kern="1200" dirty="0"/>
            <a:t>Eliminarea valorilor extreme din coloana '</a:t>
          </a:r>
          <a:r>
            <a:rPr lang="ro-RO" sz="1700" b="0" i="0" kern="1200" dirty="0" err="1"/>
            <a:t>CreditScore</a:t>
          </a:r>
          <a:r>
            <a:rPr lang="ro-RO" sz="1700" b="0" i="0" kern="1200" dirty="0"/>
            <a:t>' utilizând metoda Z-</a:t>
          </a:r>
          <a:r>
            <a:rPr lang="ro-RO" sz="1700" b="0" i="0" kern="1200" dirty="0" err="1"/>
            <a:t>score</a:t>
          </a:r>
          <a:r>
            <a:rPr lang="ro-RO" sz="1700" b="0" i="0" kern="1200" dirty="0"/>
            <a:t>.</a:t>
          </a:r>
          <a:endParaRPr lang="ro-RO" sz="1700" kern="1200" dirty="0"/>
        </a:p>
      </dsp:txBody>
      <dsp:txXfrm>
        <a:off x="3316997" y="518771"/>
        <a:ext cx="2215272" cy="2215272"/>
      </dsp:txXfrm>
    </dsp:sp>
    <dsp:sp modelId="{EE752CBE-0E90-4CE1-82E0-05187846DCE4}">
      <dsp:nvSpPr>
        <dsp:cNvPr id="0" name=""/>
        <dsp:cNvSpPr/>
      </dsp:nvSpPr>
      <dsp:spPr>
        <a:xfrm>
          <a:off x="6081728" y="398930"/>
          <a:ext cx="2454954" cy="2454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0" i="0" kern="1200" dirty="0"/>
            <a:t>Înlocuirea valorilor lipsă din coloana '</a:t>
          </a:r>
          <a:r>
            <a:rPr lang="ro-RO" sz="1700" b="0" i="0" kern="1200" dirty="0" err="1"/>
            <a:t>Age</a:t>
          </a:r>
          <a:r>
            <a:rPr lang="ro-RO" sz="1700" b="0" i="0" kern="1200" dirty="0"/>
            <a:t>’ </a:t>
          </a:r>
          <a:r>
            <a:rPr lang="en-GB" sz="1700" b="0" i="0" kern="1200" dirty="0" err="1"/>
            <a:t>utilizand</a:t>
          </a:r>
          <a:r>
            <a:rPr lang="en-GB" sz="1700" b="0" i="0" kern="1200" dirty="0"/>
            <a:t> </a:t>
          </a:r>
          <a:r>
            <a:rPr lang="ro-RO" sz="1700" b="0" i="0" kern="1200" dirty="0"/>
            <a:t>regresie liniară</a:t>
          </a:r>
          <a:r>
            <a:rPr lang="en-GB" sz="1700" b="0" i="0" kern="1200" dirty="0"/>
            <a:t> </a:t>
          </a:r>
          <a:r>
            <a:rPr lang="ro-RO" sz="1700" b="0" i="0" kern="1200" dirty="0"/>
            <a:t> pentru a prezice valorile lipsă</a:t>
          </a:r>
          <a:r>
            <a:rPr lang="en-GB" sz="1700" b="0" i="0" kern="1200" dirty="0"/>
            <a:t>.</a:t>
          </a:r>
          <a:endParaRPr lang="ro-RO" sz="1700" kern="1200" dirty="0"/>
        </a:p>
      </dsp:txBody>
      <dsp:txXfrm>
        <a:off x="6201569" y="518771"/>
        <a:ext cx="2215272" cy="2215272"/>
      </dsp:txXfrm>
    </dsp:sp>
    <dsp:sp modelId="{8BC5EA10-2D39-4C61-A6EF-71037C2E9F4D}">
      <dsp:nvSpPr>
        <dsp:cNvPr id="0" name=""/>
        <dsp:cNvSpPr/>
      </dsp:nvSpPr>
      <dsp:spPr>
        <a:xfrm>
          <a:off x="3197156" y="3283502"/>
          <a:ext cx="2454954" cy="2454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0" i="0" kern="1200" dirty="0"/>
            <a:t>Înlocuirea valorilor lipsă din coloanele </a:t>
          </a:r>
          <a:r>
            <a:rPr lang="ro-RO" sz="1700" b="0" i="0" kern="1200" dirty="0" err="1"/>
            <a:t>Gender</a:t>
          </a:r>
          <a:r>
            <a:rPr lang="ro-RO" sz="1700" b="0" i="0" kern="1200" dirty="0"/>
            <a:t>, </a:t>
          </a:r>
          <a:r>
            <a:rPr lang="ro-RO" sz="1700" b="0" i="0" kern="1200" dirty="0" err="1"/>
            <a:t>Married</a:t>
          </a:r>
          <a:r>
            <a:rPr lang="ro-RO" sz="1700" b="0" i="0" kern="1200" dirty="0"/>
            <a:t>, </a:t>
          </a:r>
          <a:r>
            <a:rPr lang="ro-RO" sz="1700" b="0" i="0" kern="1200" dirty="0" err="1"/>
            <a:t>BankCustomer</a:t>
          </a:r>
          <a:r>
            <a:rPr lang="ro-RO" sz="1700" b="0" i="0" kern="1200" dirty="0"/>
            <a:t>, </a:t>
          </a:r>
          <a:r>
            <a:rPr lang="ro-RO" sz="1700" b="0" i="0" kern="1200" dirty="0" err="1"/>
            <a:t>EducationLevel</a:t>
          </a:r>
          <a:r>
            <a:rPr lang="ro-RO" sz="1700" b="0" i="0" kern="1200" dirty="0"/>
            <a:t>, </a:t>
          </a:r>
          <a:r>
            <a:rPr lang="ro-RO" sz="1700" b="0" i="0" kern="1200" dirty="0" err="1"/>
            <a:t>Ethnicity</a:t>
          </a:r>
          <a:r>
            <a:rPr lang="ro-RO" sz="1700" b="0" i="0" kern="1200" dirty="0"/>
            <a:t> și '</a:t>
          </a:r>
          <a:r>
            <a:rPr lang="ro-RO" sz="1700" b="0" i="0" kern="1200" dirty="0" err="1"/>
            <a:t>ZipCode</a:t>
          </a:r>
          <a:r>
            <a:rPr lang="ro-RO" sz="1700" b="0" i="0" kern="1200" dirty="0"/>
            <a:t>' cu cele mai frecvente valori.</a:t>
          </a:r>
          <a:endParaRPr lang="ro-RO" sz="1700" kern="1200" dirty="0"/>
        </a:p>
      </dsp:txBody>
      <dsp:txXfrm>
        <a:off x="3316997" y="3403343"/>
        <a:ext cx="2215272" cy="2215272"/>
      </dsp:txXfrm>
    </dsp:sp>
    <dsp:sp modelId="{5D600482-7045-4346-99D8-71DD15284BEF}">
      <dsp:nvSpPr>
        <dsp:cNvPr id="0" name=""/>
        <dsp:cNvSpPr/>
      </dsp:nvSpPr>
      <dsp:spPr>
        <a:xfrm>
          <a:off x="6081728" y="3283502"/>
          <a:ext cx="2454954" cy="2454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0" i="0" kern="1200"/>
            <a:t>Înlocuirea valorilor lipsă din coloana 'Age' utilizând algoritmul Decision Tree Regressor pentru a prezice valorile lipsă.</a:t>
          </a:r>
          <a:endParaRPr lang="ro-RO" sz="1700" kern="1200"/>
        </a:p>
      </dsp:txBody>
      <dsp:txXfrm>
        <a:off x="6201569" y="3403343"/>
        <a:ext cx="2215272" cy="22152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133F3-46A3-4F42-AD93-7122670DFD83}">
      <dsp:nvSpPr>
        <dsp:cNvPr id="0" name=""/>
        <dsp:cNvSpPr/>
      </dsp:nvSpPr>
      <dsp:spPr>
        <a:xfrm>
          <a:off x="0" y="379275"/>
          <a:ext cx="692955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b="0" i="0" kern="1200" dirty="0"/>
            <a:t>Distribuția claselor din variabila țintă</a:t>
          </a:r>
          <a:endParaRPr lang="ro-RO" sz="4000" kern="1200" dirty="0"/>
        </a:p>
      </dsp:txBody>
      <dsp:txXfrm>
        <a:off x="74249" y="453524"/>
        <a:ext cx="6781061" cy="1372502"/>
      </dsp:txXfrm>
    </dsp:sp>
    <dsp:sp modelId="{4796E366-2AB1-4E4D-807C-84F0474665F7}">
      <dsp:nvSpPr>
        <dsp:cNvPr id="0" name=""/>
        <dsp:cNvSpPr/>
      </dsp:nvSpPr>
      <dsp:spPr>
        <a:xfrm>
          <a:off x="0" y="2087475"/>
          <a:ext cx="692955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b="0" i="0" kern="1200" dirty="0"/>
            <a:t>Distribuția variabilelor numerice</a:t>
          </a:r>
          <a:endParaRPr lang="ro-RO" sz="4000" kern="1200" dirty="0"/>
        </a:p>
      </dsp:txBody>
      <dsp:txXfrm>
        <a:off x="74249" y="2161724"/>
        <a:ext cx="6781061" cy="1372502"/>
      </dsp:txXfrm>
    </dsp:sp>
    <dsp:sp modelId="{27221C79-4275-4E49-A548-1916F78B32C8}">
      <dsp:nvSpPr>
        <dsp:cNvPr id="0" name=""/>
        <dsp:cNvSpPr/>
      </dsp:nvSpPr>
      <dsp:spPr>
        <a:xfrm>
          <a:off x="0" y="3795675"/>
          <a:ext cx="692955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b="0" i="0" kern="1200" dirty="0"/>
            <a:t>Distribuția claselor variabilelor categorice</a:t>
          </a:r>
          <a:endParaRPr lang="ro-RO" sz="4000" kern="1200" dirty="0"/>
        </a:p>
      </dsp:txBody>
      <dsp:txXfrm>
        <a:off x="74249" y="3869924"/>
        <a:ext cx="6781061" cy="1372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743F-9F5C-45C4-BCE7-3F8B227FABBC}">
      <dsp:nvSpPr>
        <dsp:cNvPr id="0" name=""/>
        <dsp:cNvSpPr/>
      </dsp:nvSpPr>
      <dsp:spPr>
        <a:xfrm>
          <a:off x="5949" y="1747204"/>
          <a:ext cx="3556622" cy="142264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0" i="0" kern="1200" dirty="0"/>
            <a:t>Proporția clasei minore (1) este de aproximativ 44%.</a:t>
          </a:r>
          <a:endParaRPr lang="ro-RO" sz="2200" kern="1200" dirty="0"/>
        </a:p>
      </dsp:txBody>
      <dsp:txXfrm>
        <a:off x="717273" y="1747204"/>
        <a:ext cx="2133974" cy="1422648"/>
      </dsp:txXfrm>
    </dsp:sp>
    <dsp:sp modelId="{5ADCA757-0CF1-4028-BECD-288D2EC318BC}">
      <dsp:nvSpPr>
        <dsp:cNvPr id="0" name=""/>
        <dsp:cNvSpPr/>
      </dsp:nvSpPr>
      <dsp:spPr>
        <a:xfrm>
          <a:off x="3206909" y="1747204"/>
          <a:ext cx="3556622" cy="14226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0" i="0" kern="1200" dirty="0"/>
            <a:t>Exista o problema moderata de dezechilibru.</a:t>
          </a:r>
          <a:endParaRPr lang="ro-RO" sz="2200" kern="1200" dirty="0"/>
        </a:p>
      </dsp:txBody>
      <dsp:txXfrm>
        <a:off x="3918233" y="1747204"/>
        <a:ext cx="2133974" cy="1422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0EA64-5CE4-4539-9CA1-5C54BB76C66E}">
      <dsp:nvSpPr>
        <dsp:cNvPr id="0" name=""/>
        <dsp:cNvSpPr/>
      </dsp:nvSpPr>
      <dsp:spPr>
        <a:xfrm>
          <a:off x="0" y="112434"/>
          <a:ext cx="5902225" cy="13985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noProof="0" dirty="0">
              <a:solidFill>
                <a:schemeClr val="accent1">
                  <a:lumMod val="50000"/>
                </a:schemeClr>
              </a:solidFill>
            </a:rPr>
            <a:t>Deoarece</a:t>
          </a:r>
          <a:r>
            <a:rPr lang="en-US" sz="1700" kern="1200" dirty="0">
              <a:solidFill>
                <a:schemeClr val="accent1">
                  <a:lumMod val="50000"/>
                </a:schemeClr>
              </a:solidFill>
            </a:rPr>
            <a:t> d</a:t>
          </a:r>
          <a:r>
            <a:rPr lang="ro-RO" sz="1700" kern="1200" dirty="0">
              <a:solidFill>
                <a:schemeClr val="accent1">
                  <a:lumMod val="50000"/>
                </a:schemeClr>
              </a:solidFill>
            </a:rPr>
            <a:t>atele prezintă o asimetrie spre dreapta</a:t>
          </a:r>
          <a:r>
            <a:rPr lang="en-GB" sz="1700" kern="1200" dirty="0">
              <a:solidFill>
                <a:schemeClr val="accent1">
                  <a:lumMod val="50000"/>
                </a:schemeClr>
              </a:solidFill>
            </a:rPr>
            <a:t> a</a:t>
          </a:r>
          <a:r>
            <a:rPr lang="ro-RO" sz="1700" kern="1200" dirty="0">
              <a:solidFill>
                <a:schemeClr val="accent1">
                  <a:lumMod val="50000"/>
                </a:schemeClr>
              </a:solidFill>
            </a:rPr>
            <a:t>m aplicat o modificare asupra axei x pentru a utiliza o scală logaritmică.</a:t>
          </a:r>
        </a:p>
      </dsp:txBody>
      <dsp:txXfrm>
        <a:off x="68270" y="180704"/>
        <a:ext cx="5765685" cy="1261975"/>
      </dsp:txXfrm>
    </dsp:sp>
    <dsp:sp modelId="{741A9767-9AC3-40E3-ACC1-0EC73C1B2162}">
      <dsp:nvSpPr>
        <dsp:cNvPr id="0" name=""/>
        <dsp:cNvSpPr/>
      </dsp:nvSpPr>
      <dsp:spPr>
        <a:xfrm>
          <a:off x="0" y="1559909"/>
          <a:ext cx="5902225" cy="13985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dirty="0">
              <a:solidFill>
                <a:schemeClr val="accent1">
                  <a:lumMod val="50000"/>
                </a:schemeClr>
              </a:solidFill>
            </a:rPr>
            <a:t>Se observă o diferență ușoară în</a:t>
          </a:r>
          <a:r>
            <a:rPr lang="en-GB" sz="1700" kern="1200" dirty="0" err="1">
              <a:solidFill>
                <a:schemeClr val="accent1">
                  <a:lumMod val="50000"/>
                </a:schemeClr>
              </a:solidFill>
            </a:rPr>
            <a:t>tre</a:t>
          </a:r>
          <a:r>
            <a:rPr lang="ro-RO" sz="1700" kern="1200" dirty="0">
              <a:solidFill>
                <a:schemeClr val="accent1">
                  <a:lumMod val="50000"/>
                </a:schemeClr>
              </a:solidFill>
            </a:rPr>
            <a:t> medianele celor două categorii de status de aprobare pentru cele cinci </a:t>
          </a:r>
          <a:r>
            <a:rPr lang="en-GB" sz="1700" kern="1200" dirty="0" err="1">
              <a:solidFill>
                <a:schemeClr val="accent1">
                  <a:lumMod val="50000"/>
                </a:schemeClr>
              </a:solidFill>
            </a:rPr>
            <a:t>variabile</a:t>
          </a:r>
          <a:r>
            <a:rPr lang="ro-RO" sz="1700" kern="1200" dirty="0">
              <a:solidFill>
                <a:schemeClr val="accent1">
                  <a:lumMod val="50000"/>
                </a:schemeClr>
              </a:solidFill>
            </a:rPr>
            <a:t> numerice.</a:t>
          </a:r>
        </a:p>
      </dsp:txBody>
      <dsp:txXfrm>
        <a:off x="68270" y="1628179"/>
        <a:ext cx="5765685" cy="1261975"/>
      </dsp:txXfrm>
    </dsp:sp>
    <dsp:sp modelId="{D303A45B-92E6-4BED-BB66-D8D6B36CF1BE}">
      <dsp:nvSpPr>
        <dsp:cNvPr id="0" name=""/>
        <dsp:cNvSpPr/>
      </dsp:nvSpPr>
      <dsp:spPr>
        <a:xfrm>
          <a:off x="0" y="3007385"/>
          <a:ext cx="5902225" cy="13985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>
              <a:solidFill>
                <a:schemeClr val="accent1">
                  <a:lumMod val="50000"/>
                </a:schemeClr>
              </a:solidFill>
            </a:rPr>
            <a:t>Pentru a testa independența între variabila noastră țintă și cele cinci variabile numerice, am</a:t>
          </a:r>
          <a:r>
            <a:rPr lang="en-GB" sz="1700" kern="120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1700" kern="1200">
              <a:solidFill>
                <a:schemeClr val="accent1">
                  <a:lumMod val="50000"/>
                </a:schemeClr>
              </a:solidFill>
            </a:rPr>
            <a:t>efectuat</a:t>
          </a:r>
          <a:r>
            <a:rPr lang="en-GB" sz="1700" kern="120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ro-RO" sz="1700" kern="1200">
              <a:solidFill>
                <a:schemeClr val="accent1">
                  <a:lumMod val="50000"/>
                </a:schemeClr>
              </a:solidFill>
            </a:rPr>
            <a:t>un </a:t>
          </a:r>
          <a:r>
            <a:rPr lang="en-GB" sz="1700" kern="1200">
              <a:solidFill>
                <a:schemeClr val="accent1">
                  <a:lumMod val="50000"/>
                </a:schemeClr>
              </a:solidFill>
            </a:rPr>
            <a:t>t-</a:t>
          </a:r>
          <a:r>
            <a:rPr lang="ro-RO" sz="1700" kern="1200">
              <a:solidFill>
                <a:schemeClr val="accent1">
                  <a:lumMod val="50000"/>
                </a:schemeClr>
              </a:solidFill>
            </a:rPr>
            <a:t>test</a:t>
          </a:r>
          <a:r>
            <a:rPr lang="en-GB" sz="1700" kern="120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17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8270" y="3075655"/>
        <a:ext cx="5765685" cy="1261975"/>
      </dsp:txXfrm>
    </dsp:sp>
    <dsp:sp modelId="{F0BA8A06-44B7-4BF3-A288-08015469024E}">
      <dsp:nvSpPr>
        <dsp:cNvPr id="0" name=""/>
        <dsp:cNvSpPr/>
      </dsp:nvSpPr>
      <dsp:spPr>
        <a:xfrm>
          <a:off x="0" y="4454861"/>
          <a:ext cx="5902225" cy="13985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dirty="0">
              <a:solidFill>
                <a:schemeClr val="accent1">
                  <a:lumMod val="50000"/>
                </a:schemeClr>
              </a:solidFill>
            </a:rPr>
            <a:t>Valorile p obținute au fost mai mici decât nivelul de semnificație ales (0,05), ceea ce sugerează că putem respinge ipoteza nulă și că există o relație între statusul de aprobare și variabilele numerice.</a:t>
          </a:r>
          <a:br>
            <a:rPr lang="ro-RO" sz="1700" kern="1200" dirty="0">
              <a:solidFill>
                <a:schemeClr val="accent1">
                  <a:lumMod val="50000"/>
                </a:schemeClr>
              </a:solidFill>
            </a:rPr>
          </a:br>
          <a:endParaRPr lang="ro-RO" sz="17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8270" y="4523131"/>
        <a:ext cx="5765685" cy="12619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6AF8C-3CBC-4301-AF02-2FF2712729D1}">
      <dsp:nvSpPr>
        <dsp:cNvPr id="0" name=""/>
        <dsp:cNvSpPr/>
      </dsp:nvSpPr>
      <dsp:spPr>
        <a:xfrm>
          <a:off x="2629" y="3279"/>
          <a:ext cx="5384182" cy="21647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solidFill>
                <a:schemeClr val="accent1">
                  <a:lumMod val="50000"/>
                </a:schemeClr>
              </a:solidFill>
            </a:rPr>
            <a:t>Valorile pentru împrumuturile aprobate și neaprobate variază în funcție de categoriile caracteristicilor categorice precum '</a:t>
          </a:r>
          <a:r>
            <a:rPr lang="ro-RO" sz="2000" kern="1200" dirty="0" err="1">
              <a:solidFill>
                <a:schemeClr val="accent1">
                  <a:lumMod val="50000"/>
                </a:schemeClr>
              </a:solidFill>
            </a:rPr>
            <a:t>Married</a:t>
          </a:r>
          <a:r>
            <a:rPr lang="ro-RO" sz="2000" kern="12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kern="1200" dirty="0" err="1">
              <a:solidFill>
                <a:schemeClr val="accent1">
                  <a:lumMod val="50000"/>
                </a:schemeClr>
              </a:solidFill>
            </a:rPr>
            <a:t>BankCustomer</a:t>
          </a:r>
          <a:r>
            <a:rPr lang="ro-RO" sz="2000" kern="12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kern="1200" dirty="0" err="1">
              <a:solidFill>
                <a:schemeClr val="accent1">
                  <a:lumMod val="50000"/>
                </a:schemeClr>
              </a:solidFill>
            </a:rPr>
            <a:t>EducationLevel</a:t>
          </a:r>
          <a:r>
            <a:rPr lang="ro-RO" sz="2000" kern="12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kern="1200" dirty="0" err="1">
              <a:solidFill>
                <a:schemeClr val="accent1">
                  <a:lumMod val="50000"/>
                </a:schemeClr>
              </a:solidFill>
            </a:rPr>
            <a:t>Ethnicity</a:t>
          </a:r>
          <a:r>
            <a:rPr lang="ro-RO" sz="2000" kern="12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kern="1200" dirty="0" err="1">
              <a:solidFill>
                <a:schemeClr val="accent1">
                  <a:lumMod val="50000"/>
                </a:schemeClr>
              </a:solidFill>
            </a:rPr>
            <a:t>PriorDefault</a:t>
          </a:r>
          <a:r>
            <a:rPr lang="ro-RO" sz="2000" kern="12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000" kern="1200" dirty="0" err="1">
              <a:solidFill>
                <a:schemeClr val="accent1">
                  <a:lumMod val="50000"/>
                </a:schemeClr>
              </a:solidFill>
            </a:rPr>
            <a:t>Employed</a:t>
          </a:r>
          <a:r>
            <a:rPr lang="ro-RO" sz="2000" kern="1200" dirty="0">
              <a:solidFill>
                <a:schemeClr val="accent1">
                  <a:lumMod val="50000"/>
                </a:schemeClr>
              </a:solidFill>
            </a:rPr>
            <a:t>', 'Citizen' și '</a:t>
          </a:r>
          <a:r>
            <a:rPr lang="ro-RO" sz="2000" kern="1200" dirty="0" err="1">
              <a:solidFill>
                <a:schemeClr val="accent1">
                  <a:lumMod val="50000"/>
                </a:schemeClr>
              </a:solidFill>
            </a:rPr>
            <a:t>ZipCode</a:t>
          </a:r>
          <a:r>
            <a:rPr lang="ro-RO" sz="2000" kern="1200" dirty="0">
              <a:solidFill>
                <a:schemeClr val="accent1">
                  <a:lumMod val="50000"/>
                </a:schemeClr>
              </a:solidFill>
            </a:rPr>
            <a:t>’.</a:t>
          </a: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08301" y="108951"/>
        <a:ext cx="5172838" cy="1953364"/>
      </dsp:txXfrm>
    </dsp:sp>
    <dsp:sp modelId="{4A24DAA8-1763-469B-BEF9-D49A99A76523}">
      <dsp:nvSpPr>
        <dsp:cNvPr id="0" name=""/>
        <dsp:cNvSpPr/>
      </dsp:nvSpPr>
      <dsp:spPr>
        <a:xfrm>
          <a:off x="2629" y="2276223"/>
          <a:ext cx="5384182" cy="21647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Am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realizat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un test de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independență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chi-square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pentru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a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determina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dacă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există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o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diferență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semnificativă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2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08301" y="2381895"/>
        <a:ext cx="5172838" cy="1953364"/>
      </dsp:txXfrm>
    </dsp:sp>
    <dsp:sp modelId="{6DB2896E-CBCA-44FF-BA95-C6FDEE1DB40D}">
      <dsp:nvSpPr>
        <dsp:cNvPr id="0" name=""/>
        <dsp:cNvSpPr/>
      </dsp:nvSpPr>
      <dsp:spPr>
        <a:xfrm>
          <a:off x="2629" y="4549166"/>
          <a:ext cx="5384182" cy="21647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Valorile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p sunt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mai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mari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de 0,05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doar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pentru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variabilele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'Gender'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și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'Driver's License',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indicând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că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nu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putem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respinge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ipoteza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nulă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și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că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aceste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două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variabile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sunt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independente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variabila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 'Stat </a:t>
          </a:r>
          <a:r>
            <a:rPr lang="en-GB" sz="2000" kern="1200" dirty="0" err="1">
              <a:solidFill>
                <a:schemeClr val="accent1">
                  <a:lumMod val="50000"/>
                </a:schemeClr>
              </a:solidFill>
            </a:rPr>
            <a:t>Approvalus</a:t>
          </a:r>
          <a:r>
            <a:rPr lang="en-GB" sz="2000" kern="1200" dirty="0">
              <a:solidFill>
                <a:schemeClr val="accent1">
                  <a:lumMod val="50000"/>
                </a:schemeClr>
              </a:solidFill>
            </a:rPr>
            <a:t>'.</a:t>
          </a:r>
          <a:endParaRPr lang="ro-RO" sz="2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08301" y="4654838"/>
        <a:ext cx="5172838" cy="19533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9630B-394F-4FA2-8974-4A2B1701A201}">
      <dsp:nvSpPr>
        <dsp:cNvPr id="0" name=""/>
        <dsp:cNvSpPr/>
      </dsp:nvSpPr>
      <dsp:spPr>
        <a:xfrm>
          <a:off x="0" y="0"/>
          <a:ext cx="5821160" cy="582116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9C51F-CB9A-4DD3-96A9-0287EBECF4C5}">
      <dsp:nvSpPr>
        <dsp:cNvPr id="0" name=""/>
        <dsp:cNvSpPr/>
      </dsp:nvSpPr>
      <dsp:spPr>
        <a:xfrm>
          <a:off x="2910580" y="0"/>
          <a:ext cx="9984422" cy="58211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chemeClr val="accent1">
                  <a:lumMod val="50000"/>
                </a:schemeClr>
              </a:solidFill>
            </a:rPr>
            <a:t>Eliminarea variabilelor </a:t>
          </a:r>
          <a:r>
            <a:rPr lang="ro-RO" sz="2800" b="0" i="0" kern="1200" dirty="0">
              <a:solidFill>
                <a:schemeClr val="accent1">
                  <a:lumMod val="50000"/>
                </a:schemeClr>
              </a:solidFill>
            </a:rPr>
            <a:t>'</a:t>
          </a:r>
          <a:r>
            <a:rPr lang="ro-RO" sz="2800" b="0" i="0" kern="1200" dirty="0" err="1">
              <a:solidFill>
                <a:schemeClr val="accent1">
                  <a:lumMod val="50000"/>
                </a:schemeClr>
              </a:solidFill>
            </a:rPr>
            <a:t>Gender</a:t>
          </a:r>
          <a:r>
            <a:rPr lang="ro-RO" sz="2800" b="0" i="0" kern="1200" dirty="0">
              <a:solidFill>
                <a:schemeClr val="accent1">
                  <a:lumMod val="50000"/>
                </a:schemeClr>
              </a:solidFill>
            </a:rPr>
            <a:t>', 'Citizen', '</a:t>
          </a:r>
          <a:r>
            <a:rPr lang="ro-RO" sz="2800" b="0" i="0" kern="1200" dirty="0" err="1">
              <a:solidFill>
                <a:schemeClr val="accent1">
                  <a:lumMod val="50000"/>
                </a:schemeClr>
              </a:solidFill>
            </a:rPr>
            <a:t>Age</a:t>
          </a:r>
          <a:r>
            <a:rPr lang="ro-RO" sz="2800" b="0" i="0" kern="12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800" b="0" i="0" kern="1200" dirty="0" err="1">
              <a:solidFill>
                <a:schemeClr val="accent1">
                  <a:lumMod val="50000"/>
                </a:schemeClr>
              </a:solidFill>
            </a:rPr>
            <a:t>Married</a:t>
          </a:r>
          <a:r>
            <a:rPr lang="ro-RO" sz="2800" b="0" i="0" kern="1200" dirty="0">
              <a:solidFill>
                <a:schemeClr val="accent1">
                  <a:lumMod val="50000"/>
                </a:schemeClr>
              </a:solidFill>
            </a:rPr>
            <a:t>', '</a:t>
          </a:r>
          <a:r>
            <a:rPr lang="ro-RO" sz="2800" b="0" i="0" kern="1200" dirty="0" err="1">
              <a:solidFill>
                <a:schemeClr val="accent1">
                  <a:lumMod val="50000"/>
                </a:schemeClr>
              </a:solidFill>
            </a:rPr>
            <a:t>BankCustomer</a:t>
          </a:r>
          <a:r>
            <a:rPr lang="ro-RO" sz="2800" b="0" i="0" kern="1200" dirty="0">
              <a:solidFill>
                <a:schemeClr val="accent1">
                  <a:lumMod val="50000"/>
                </a:schemeClr>
              </a:solidFill>
            </a:rPr>
            <a:t>' și '</a:t>
          </a:r>
          <a:r>
            <a:rPr lang="ro-RO" sz="2800" b="0" i="0" kern="1200" dirty="0" err="1">
              <a:solidFill>
                <a:schemeClr val="accent1">
                  <a:lumMod val="50000"/>
                </a:schemeClr>
              </a:solidFill>
            </a:rPr>
            <a:t>DriversLicense</a:t>
          </a:r>
          <a:r>
            <a:rPr lang="ro-RO" sz="2800" b="0" i="0" kern="1200" dirty="0">
              <a:solidFill>
                <a:schemeClr val="accent1">
                  <a:lumMod val="50000"/>
                </a:schemeClr>
              </a:solidFill>
            </a:rPr>
            <a:t>’ </a:t>
          </a:r>
          <a:r>
            <a:rPr lang="en-GB" sz="2800" b="0" i="0" kern="1200" dirty="0" err="1">
              <a:solidFill>
                <a:schemeClr val="accent1">
                  <a:lumMod val="50000"/>
                </a:schemeClr>
              </a:solidFill>
            </a:rPr>
            <a:t>deoarece</a:t>
          </a:r>
          <a:r>
            <a:rPr lang="en-GB" sz="2800" b="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GB" sz="2800" b="0" i="0" kern="1200" dirty="0" err="1">
              <a:solidFill>
                <a:schemeClr val="accent1">
                  <a:lumMod val="50000"/>
                </a:schemeClr>
              </a:solidFill>
            </a:rPr>
            <a:t>testele</a:t>
          </a:r>
          <a:r>
            <a:rPr lang="en-GB" sz="2800" b="0" i="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GB" sz="2800" b="0" i="0" kern="1200" dirty="0" err="1">
              <a:solidFill>
                <a:schemeClr val="accent1">
                  <a:lumMod val="50000"/>
                </a:schemeClr>
              </a:solidFill>
            </a:rPr>
            <a:t>ipoteza</a:t>
          </a:r>
          <a:r>
            <a:rPr lang="en-GB" sz="2800" b="0" i="0" kern="1200" dirty="0">
              <a:solidFill>
                <a:schemeClr val="accent1">
                  <a:lumMod val="50000"/>
                </a:schemeClr>
              </a:solidFill>
            </a:rPr>
            <a:t> au </a:t>
          </a:r>
          <a:r>
            <a:rPr lang="en-GB" sz="2800" b="0" i="0" kern="1200" dirty="0" err="1">
              <a:solidFill>
                <a:schemeClr val="accent1">
                  <a:lumMod val="50000"/>
                </a:schemeClr>
              </a:solidFill>
            </a:rPr>
            <a:t>indicat</a:t>
          </a:r>
          <a:r>
            <a:rPr lang="en-GB" sz="2800" b="0" i="0" kern="1200" dirty="0">
              <a:solidFill>
                <a:schemeClr val="accent1">
                  <a:lumMod val="50000"/>
                </a:schemeClr>
              </a:solidFill>
            </a:rPr>
            <a:t> ca nu</a:t>
          </a:r>
          <a:r>
            <a:rPr lang="ro-RO" sz="2800" b="0" i="0" kern="1200" dirty="0">
              <a:solidFill>
                <a:schemeClr val="accent1">
                  <a:lumMod val="50000"/>
                </a:schemeClr>
              </a:solidFill>
            </a:rPr>
            <a:t> au aceeași importanță ca celelalte caracteristici</a:t>
          </a:r>
          <a:r>
            <a:rPr lang="en-GB" sz="2800" b="0" i="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ro-RO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910580" y="0"/>
        <a:ext cx="9984422" cy="1746351"/>
      </dsp:txXfrm>
    </dsp:sp>
    <dsp:sp modelId="{9E10D11A-9C9F-4B87-82A7-104D83E96568}">
      <dsp:nvSpPr>
        <dsp:cNvPr id="0" name=""/>
        <dsp:cNvSpPr/>
      </dsp:nvSpPr>
      <dsp:spPr>
        <a:xfrm>
          <a:off x="1018704" y="1746351"/>
          <a:ext cx="3783750" cy="378375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B702E-C4A4-4370-9792-450D0073D72F}">
      <dsp:nvSpPr>
        <dsp:cNvPr id="0" name=""/>
        <dsp:cNvSpPr/>
      </dsp:nvSpPr>
      <dsp:spPr>
        <a:xfrm>
          <a:off x="2910580" y="1746351"/>
          <a:ext cx="9984422" cy="378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0" i="0" kern="1200" dirty="0">
              <a:solidFill>
                <a:schemeClr val="accent1">
                  <a:lumMod val="50000"/>
                </a:schemeClr>
              </a:solidFill>
            </a:rPr>
            <a:t>Convertirea datelor non-numerice în date numerice utiliza metoda ‘get_dummies()’.</a:t>
          </a:r>
          <a:endParaRPr lang="ro-RO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910580" y="1746351"/>
        <a:ext cx="9984422" cy="1746345"/>
      </dsp:txXfrm>
    </dsp:sp>
    <dsp:sp modelId="{E995C6B3-FD55-4A96-AC18-BE12E7F5DF11}">
      <dsp:nvSpPr>
        <dsp:cNvPr id="0" name=""/>
        <dsp:cNvSpPr/>
      </dsp:nvSpPr>
      <dsp:spPr>
        <a:xfrm>
          <a:off x="2037406" y="3492697"/>
          <a:ext cx="1746346" cy="174634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3E3C3-2195-4E10-8498-4F066B4CBE8A}">
      <dsp:nvSpPr>
        <dsp:cNvPr id="0" name=""/>
        <dsp:cNvSpPr/>
      </dsp:nvSpPr>
      <dsp:spPr>
        <a:xfrm>
          <a:off x="2910580" y="3492697"/>
          <a:ext cx="9984422" cy="1746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0" i="0" kern="1200" dirty="0">
              <a:solidFill>
                <a:schemeClr val="accent1">
                  <a:lumMod val="50000"/>
                </a:schemeClr>
              </a:solidFill>
            </a:rPr>
            <a:t>Scalarea datelor</a:t>
          </a:r>
          <a:r>
            <a:rPr lang="it-IT" sz="2800" i="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it-IT" sz="2800" b="0" i="0" kern="1200" dirty="0">
              <a:solidFill>
                <a:schemeClr val="accent1">
                  <a:lumMod val="50000"/>
                </a:schemeClr>
              </a:solidFill>
            </a:rPr>
            <a:t>utiliza metoda ‘MinMaxScaler’.</a:t>
          </a:r>
          <a:endParaRPr lang="ro-RO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910580" y="3492697"/>
        <a:ext cx="9984422" cy="1746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8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4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33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5106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31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0711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39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3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472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isPopa/Predicting_Credit_Card_Approvals" TargetMode="Externa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18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image" Target="../media/image21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0.png"/><Relationship Id="rId12" Type="http://schemas.microsoft.com/office/2007/relationships/diagramDrawing" Target="../diagrams/drawing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openxmlformats.org/officeDocument/2006/relationships/diagramColors" Target="../diagrams/colors14.xml"/><Relationship Id="rId5" Type="http://schemas.openxmlformats.org/officeDocument/2006/relationships/diagramColors" Target="../diagrams/colors13.xml"/><Relationship Id="rId10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3.xml"/><Relationship Id="rId9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Data" Target="../diagrams/data17.xml"/><Relationship Id="rId18" Type="http://schemas.openxmlformats.org/officeDocument/2006/relationships/image" Target="../media/image23.png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22.png"/><Relationship Id="rId17" Type="http://schemas.microsoft.com/office/2007/relationships/diagramDrawing" Target="../diagrams/drawing17.xml"/><Relationship Id="rId2" Type="http://schemas.openxmlformats.org/officeDocument/2006/relationships/diagramData" Target="../diagrams/data15.xml"/><Relationship Id="rId16" Type="http://schemas.openxmlformats.org/officeDocument/2006/relationships/diagramColors" Target="../diagrams/colors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QuickStyle" Target="../diagrams/quickStyle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Layout" Target="../diagrams/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image" Target="../media/image24.png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15FE-6DF9-54DD-79FC-3B4EA264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087" y="7752735"/>
            <a:ext cx="11857918" cy="103730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Popa Valentina Mihaela 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https://github.com/IrisPopa/Predicting_Credit_Card_Approvals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5D3C0-7DA0-6E19-79B2-69C36637EF8E}"/>
              </a:ext>
            </a:extLst>
          </p:cNvPr>
          <p:cNvSpPr/>
          <p:nvPr/>
        </p:nvSpPr>
        <p:spPr>
          <a:xfrm>
            <a:off x="1794293" y="2123767"/>
            <a:ext cx="11576649" cy="2172188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US" sz="5400" dirty="0" err="1">
                <a:solidFill>
                  <a:schemeClr val="accent1"/>
                </a:solidFill>
              </a:rPr>
              <a:t>Automatizarea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aprobării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cardurilor</a:t>
            </a:r>
            <a:r>
              <a:rPr lang="en-US" sz="5400" dirty="0">
                <a:solidFill>
                  <a:schemeClr val="accent1"/>
                </a:solidFill>
              </a:rPr>
              <a:t> de credit </a:t>
            </a:r>
            <a:r>
              <a:rPr lang="en-US" sz="5400" dirty="0" err="1">
                <a:solidFill>
                  <a:schemeClr val="accent1"/>
                </a:solidFill>
              </a:rPr>
              <a:t>utilizând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tehnici</a:t>
            </a:r>
            <a:r>
              <a:rPr lang="en-US" sz="5400" dirty="0">
                <a:solidFill>
                  <a:schemeClr val="accent1"/>
                </a:solidFill>
              </a:rPr>
              <a:t> de </a:t>
            </a:r>
            <a:r>
              <a:rPr lang="en-US" sz="5400" dirty="0" err="1">
                <a:solidFill>
                  <a:schemeClr val="accent1"/>
                </a:solidFill>
              </a:rPr>
              <a:t>învățare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automată</a:t>
            </a:r>
            <a:endParaRPr lang="ro-RO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9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99F457-6B96-A8CD-660D-7C98B34F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677623"/>
            <a:ext cx="12895002" cy="115117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defTabSz="457200"/>
            <a:r>
              <a:rPr lang="en-US" sz="5400" b="1" i="0" dirty="0" err="1">
                <a:effectLst/>
              </a:rPr>
              <a:t>Prelucrarea</a:t>
            </a:r>
            <a:r>
              <a:rPr lang="en-US" sz="5400" b="1" i="0" dirty="0">
                <a:effectLst/>
              </a:rPr>
              <a:t> </a:t>
            </a:r>
            <a:r>
              <a:rPr lang="en-US" sz="5400" b="1" i="0" dirty="0" err="1">
                <a:effectLst/>
              </a:rPr>
              <a:t>datelor</a:t>
            </a:r>
            <a:r>
              <a:rPr lang="en-US" sz="5400" b="1" i="0" dirty="0">
                <a:effectLst/>
              </a:rPr>
              <a:t> </a:t>
            </a:r>
            <a:r>
              <a:rPr lang="en-US" sz="5400" b="1" i="0" dirty="0" err="1">
                <a:effectLst/>
              </a:rPr>
              <a:t>și</a:t>
            </a:r>
            <a:r>
              <a:rPr lang="en-US" sz="5400" b="1" i="0" dirty="0">
                <a:effectLst/>
              </a:rPr>
              <a:t> </a:t>
            </a:r>
            <a:r>
              <a:rPr lang="en-US" sz="5400" b="1" i="0" dirty="0" err="1">
                <a:effectLst/>
              </a:rPr>
              <a:t>selecția</a:t>
            </a:r>
            <a:r>
              <a:rPr lang="en-US" sz="5400" b="1" i="0" dirty="0">
                <a:effectLst/>
              </a:rPr>
              <a:t> </a:t>
            </a:r>
            <a:r>
              <a:rPr lang="en-US" sz="5400" b="1" i="0" dirty="0" err="1">
                <a:effectLst/>
              </a:rPr>
              <a:t>variabilelor</a:t>
            </a:r>
            <a:endParaRPr lang="en-US" sz="5400" b="1" i="0" dirty="0">
              <a:effectLst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18A9F9-6141-95BA-ED7B-3EE60A55E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033075"/>
              </p:ext>
            </p:extLst>
          </p:nvPr>
        </p:nvGraphicFramePr>
        <p:xfrm>
          <a:off x="1016001" y="3240883"/>
          <a:ext cx="12895002" cy="5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08372EF-1AFC-2660-C660-383BDEBE5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2589812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utiliza metoda </a:t>
            </a:r>
            <a:r>
              <a:rPr kumimoji="0" lang="ro-RO" altLang="ro-RO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get_dummies()</a:t>
            </a:r>
            <a:r>
              <a:rPr kumimoji="0" lang="ro-RO" altLang="ro-RO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3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F457-6B96-A8CD-660D-7C98B34F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3" y="914400"/>
            <a:ext cx="12780702" cy="2106386"/>
          </a:xfrm>
        </p:spPr>
        <p:txBody>
          <a:bodyPr>
            <a:noAutofit/>
          </a:bodyPr>
          <a:lstStyle/>
          <a:p>
            <a:r>
              <a:rPr lang="ro-RO" sz="5400" b="1" i="0" dirty="0">
                <a:effectLst/>
              </a:rPr>
              <a:t>Alegerea algoritmului de clasificare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DBEE-6DA2-842F-E020-72744A3E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3" y="3020787"/>
            <a:ext cx="11406035" cy="14304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Prezicerea aprobării unui credit este o sarcină de clasificare</a:t>
            </a:r>
            <a:r>
              <a:rPr lang="en-GB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Am utilizat </a:t>
            </a:r>
            <a:r>
              <a:rPr lang="ro-RO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lazypredict</a:t>
            </a:r>
            <a:r>
              <a:rPr lang="ro-RO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 pentru a compara performanța mai multor modele.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269DDF-E39D-708E-2C8E-3426D0CF5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2955"/>
              </p:ext>
            </p:extLst>
          </p:nvPr>
        </p:nvGraphicFramePr>
        <p:xfrm>
          <a:off x="1016002" y="5143500"/>
          <a:ext cx="11406035" cy="397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911">
                  <a:extLst>
                    <a:ext uri="{9D8B030D-6E8A-4147-A177-3AD203B41FA5}">
                      <a16:colId xmlns:a16="http://schemas.microsoft.com/office/drawing/2014/main" val="1937213689"/>
                    </a:ext>
                  </a:extLst>
                </a:gridCol>
                <a:gridCol w="2024322">
                  <a:extLst>
                    <a:ext uri="{9D8B030D-6E8A-4147-A177-3AD203B41FA5}">
                      <a16:colId xmlns:a16="http://schemas.microsoft.com/office/drawing/2014/main" val="789609805"/>
                    </a:ext>
                  </a:extLst>
                </a:gridCol>
                <a:gridCol w="2399801">
                  <a:extLst>
                    <a:ext uri="{9D8B030D-6E8A-4147-A177-3AD203B41FA5}">
                      <a16:colId xmlns:a16="http://schemas.microsoft.com/office/drawing/2014/main" val="3749662671"/>
                    </a:ext>
                  </a:extLst>
                </a:gridCol>
                <a:gridCol w="1877395">
                  <a:extLst>
                    <a:ext uri="{9D8B030D-6E8A-4147-A177-3AD203B41FA5}">
                      <a16:colId xmlns:a16="http://schemas.microsoft.com/office/drawing/2014/main" val="2198746038"/>
                    </a:ext>
                  </a:extLst>
                </a:gridCol>
                <a:gridCol w="1594606">
                  <a:extLst>
                    <a:ext uri="{9D8B030D-6E8A-4147-A177-3AD203B41FA5}">
                      <a16:colId xmlns:a16="http://schemas.microsoft.com/office/drawing/2014/main" val="3717430898"/>
                    </a:ext>
                  </a:extLst>
                </a:gridCol>
              </a:tblGrid>
              <a:tr h="511115"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ro-RO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0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ro-RO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</a:t>
                      </a:r>
                      <a:r>
                        <a:rPr lang="ro-RO" sz="2000" b="1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ro-RO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 AUC</a:t>
                      </a:r>
                      <a:endParaRPr lang="ro-RO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</a:t>
                      </a:r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ro-RO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921621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BernoulliNB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0.90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0.90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0.90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0.90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836487"/>
                  </a:ext>
                </a:extLst>
              </a:tr>
              <a:tr h="511115"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0.89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0.90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0.90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0.89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81802"/>
                  </a:ext>
                </a:extLst>
              </a:tr>
              <a:tr h="511115"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45088"/>
                  </a:ext>
                </a:extLst>
              </a:tr>
              <a:tr h="511115"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NearestCentroid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0210"/>
                  </a:ext>
                </a:extLst>
              </a:tr>
              <a:tr h="511115"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BaggingClassifier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679402"/>
                  </a:ext>
                </a:extLst>
              </a:tr>
              <a:tr h="511115"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280903"/>
                  </a:ext>
                </a:extLst>
              </a:tr>
              <a:tr h="511115">
                <a:tc>
                  <a:txBody>
                    <a:bodyPr/>
                    <a:lstStyle/>
                    <a:p>
                      <a:pPr algn="ctr"/>
                      <a:r>
                        <a:rPr lang="ro-RO" sz="2000" b="1" i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LGBMClassifier</a:t>
                      </a:r>
                      <a:endParaRPr lang="ro-RO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95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98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0D4A-3D5A-0247-72C8-AD86CF5A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85" y="2329133"/>
            <a:ext cx="5469147" cy="500331"/>
          </a:xfrm>
        </p:spPr>
        <p:txBody>
          <a:bodyPr>
            <a:normAutofit fontScale="90000"/>
          </a:bodyPr>
          <a:lstStyle/>
          <a:p>
            <a:r>
              <a:rPr lang="ro-RO" sz="18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Diagrama </a:t>
            </a:r>
            <a:r>
              <a:rPr lang="ro-RO" sz="18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Boxplot</a:t>
            </a:r>
            <a:r>
              <a:rPr lang="ro-RO" sz="18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a Rezultatelor </a:t>
            </a:r>
            <a:r>
              <a:rPr lang="ro-RO" sz="18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KFold</a:t>
            </a:r>
            <a:r>
              <a:rPr lang="ro-RO" sz="18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Cross-</a:t>
            </a:r>
            <a:r>
              <a:rPr lang="ro-RO" sz="18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Validation</a:t>
            </a:r>
            <a:br>
              <a:rPr lang="ro-RO" dirty="0"/>
            </a:br>
            <a:endParaRPr lang="ro-RO" dirty="0"/>
          </a:p>
        </p:txBody>
      </p:sp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23BF8E9D-4AC0-823C-E48A-230D4AEEE2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6815" y="2173856"/>
            <a:ext cx="7159924" cy="4744528"/>
          </a:xfrm>
        </p:spPr>
      </p:pic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C88F1695-8FD9-5612-1009-E8023B81AD9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90915375"/>
              </p:ext>
            </p:extLst>
          </p:nvPr>
        </p:nvGraphicFramePr>
        <p:xfrm>
          <a:off x="7556738" y="1242204"/>
          <a:ext cx="6590583" cy="308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34E5A3E-A5BD-4747-5327-25F1106A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87418"/>
              </p:ext>
            </p:extLst>
          </p:nvPr>
        </p:nvGraphicFramePr>
        <p:xfrm>
          <a:off x="1194005" y="6798473"/>
          <a:ext cx="5862403" cy="171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365">
                  <a:extLst>
                    <a:ext uri="{9D8B030D-6E8A-4147-A177-3AD203B41FA5}">
                      <a16:colId xmlns:a16="http://schemas.microsoft.com/office/drawing/2014/main" val="2547462714"/>
                    </a:ext>
                  </a:extLst>
                </a:gridCol>
                <a:gridCol w="1972406">
                  <a:extLst>
                    <a:ext uri="{9D8B030D-6E8A-4147-A177-3AD203B41FA5}">
                      <a16:colId xmlns:a16="http://schemas.microsoft.com/office/drawing/2014/main" val="3872550474"/>
                    </a:ext>
                  </a:extLst>
                </a:gridCol>
                <a:gridCol w="1664632">
                  <a:extLst>
                    <a:ext uri="{9D8B030D-6E8A-4147-A177-3AD203B41FA5}">
                      <a16:colId xmlns:a16="http://schemas.microsoft.com/office/drawing/2014/main" val="3966660765"/>
                    </a:ext>
                  </a:extLst>
                </a:gridCol>
              </a:tblGrid>
              <a:tr h="62110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Model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Scor</a:t>
                      </a:r>
                      <a:r>
                        <a:rPr lang="en-GB" sz="1800" dirty="0"/>
                        <a:t> </a:t>
                      </a:r>
                      <a:r>
                        <a:rPr lang="en-GB" sz="1800" dirty="0" err="1"/>
                        <a:t>mediu</a:t>
                      </a:r>
                      <a:r>
                        <a:rPr lang="en-GB" sz="1800" dirty="0"/>
                        <a:t> cross-validation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 </a:t>
                      </a:r>
                      <a:r>
                        <a:rPr lang="en-GB" sz="1800" dirty="0" err="1"/>
                        <a:t>Deviatia</a:t>
                      </a:r>
                      <a:r>
                        <a:rPr lang="en-GB" sz="1800" dirty="0"/>
                        <a:t> standard</a:t>
                      </a:r>
                      <a:endParaRPr lang="ro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70420"/>
                  </a:ext>
                </a:extLst>
              </a:tr>
              <a:tr h="535530">
                <a:tc>
                  <a:txBody>
                    <a:bodyPr/>
                    <a:lstStyle/>
                    <a:p>
                      <a:pPr algn="l"/>
                      <a:r>
                        <a:rPr lang="ro-RO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BernoulliNB</a:t>
                      </a:r>
                      <a:r>
                        <a:rPr lang="ro-RO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0.07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01238"/>
                  </a:ext>
                </a:extLst>
              </a:tr>
              <a:tr h="535530">
                <a:tc>
                  <a:txBody>
                    <a:bodyPr/>
                    <a:lstStyle/>
                    <a:p>
                      <a:pPr algn="l"/>
                      <a:r>
                        <a:rPr lang="ro-RO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095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E6A778-DA8A-13DD-76C6-68032723C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27043"/>
              </p:ext>
            </p:extLst>
          </p:nvPr>
        </p:nvGraphicFramePr>
        <p:xfrm>
          <a:off x="7556739" y="5829203"/>
          <a:ext cx="6590581" cy="268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620">
                  <a:extLst>
                    <a:ext uri="{9D8B030D-6E8A-4147-A177-3AD203B41FA5}">
                      <a16:colId xmlns:a16="http://schemas.microsoft.com/office/drawing/2014/main" val="1809430090"/>
                    </a:ext>
                  </a:extLst>
                </a:gridCol>
                <a:gridCol w="1385851">
                  <a:extLst>
                    <a:ext uri="{9D8B030D-6E8A-4147-A177-3AD203B41FA5}">
                      <a16:colId xmlns:a16="http://schemas.microsoft.com/office/drawing/2014/main" val="3615085796"/>
                    </a:ext>
                  </a:extLst>
                </a:gridCol>
                <a:gridCol w="1693555">
                  <a:extLst>
                    <a:ext uri="{9D8B030D-6E8A-4147-A177-3AD203B41FA5}">
                      <a16:colId xmlns:a16="http://schemas.microsoft.com/office/drawing/2014/main" val="910546278"/>
                    </a:ext>
                  </a:extLst>
                </a:gridCol>
                <a:gridCol w="1693555">
                  <a:extLst>
                    <a:ext uri="{9D8B030D-6E8A-4147-A177-3AD203B41FA5}">
                      <a16:colId xmlns:a16="http://schemas.microsoft.com/office/drawing/2014/main" val="1000573266"/>
                    </a:ext>
                  </a:extLst>
                </a:gridCol>
              </a:tblGrid>
              <a:tr h="588850">
                <a:tc gridSpan="4">
                  <a:txBody>
                    <a:bodyPr/>
                    <a:lstStyle/>
                    <a:p>
                      <a:pPr algn="ctr"/>
                      <a:r>
                        <a:rPr lang="ro-R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Raportul de clasificare</a:t>
                      </a:r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n-GB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modelului</a:t>
                      </a:r>
                      <a:r>
                        <a:rPr lang="ro-R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Ada </a:t>
                      </a:r>
                      <a:r>
                        <a:rPr lang="ro-RO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</a:t>
                      </a:r>
                      <a:r>
                        <a:rPr lang="ro-R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 setul</a:t>
                      </a:r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date </a:t>
                      </a:r>
                      <a:r>
                        <a:rPr lang="ro-R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testare</a:t>
                      </a:r>
                      <a:endParaRPr lang="ro-RO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87151"/>
                  </a:ext>
                </a:extLst>
              </a:tr>
              <a:tr h="408066"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46072"/>
                  </a:ext>
                </a:extLst>
              </a:tr>
              <a:tr h="408066"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28432"/>
                  </a:ext>
                </a:extLst>
              </a:tr>
              <a:tr h="408066">
                <a:tc>
                  <a:txBody>
                    <a:bodyPr/>
                    <a:lstStyle/>
                    <a:p>
                      <a:pPr algn="r"/>
                      <a:r>
                        <a:rPr lang="ro-RO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4871"/>
                  </a:ext>
                </a:extLst>
              </a:tr>
              <a:tr h="408066">
                <a:tc>
                  <a:txBody>
                    <a:bodyPr/>
                    <a:lstStyle/>
                    <a:p>
                      <a:pPr algn="r"/>
                      <a:r>
                        <a:rPr lang="ro-RO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</a:t>
                      </a:r>
                      <a:r>
                        <a:rPr lang="ro-RO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avg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99666"/>
                  </a:ext>
                </a:extLst>
              </a:tr>
              <a:tr h="408066">
                <a:tc>
                  <a:txBody>
                    <a:bodyPr/>
                    <a:lstStyle/>
                    <a:p>
                      <a:pPr algn="r"/>
                      <a:r>
                        <a:rPr lang="ro-RO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weighted</a:t>
                      </a:r>
                      <a:r>
                        <a:rPr lang="ro-RO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o-RO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avg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ro-RO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28514"/>
                  </a:ext>
                </a:extLst>
              </a:tr>
            </a:tbl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00FE7F4D-597D-7581-5224-EE9D1A781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813140"/>
              </p:ext>
            </p:extLst>
          </p:nvPr>
        </p:nvGraphicFramePr>
        <p:xfrm>
          <a:off x="7556740" y="4675517"/>
          <a:ext cx="6590579" cy="84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9404495E-C765-DB9A-053E-A7F70596E3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270529"/>
              </p:ext>
            </p:extLst>
          </p:nvPr>
        </p:nvGraphicFramePr>
        <p:xfrm>
          <a:off x="1194005" y="1242204"/>
          <a:ext cx="6000425" cy="93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57912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F20F-983D-42F3-D21A-347B8E01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070" y="914400"/>
            <a:ext cx="9731933" cy="1981200"/>
          </a:xfrm>
        </p:spPr>
        <p:txBody>
          <a:bodyPr>
            <a:normAutofit/>
          </a:bodyPr>
          <a:lstStyle/>
          <a:p>
            <a:r>
              <a:rPr lang="ro-RO" b="0" i="0" dirty="0">
                <a:effectLst/>
              </a:rPr>
              <a:t>Optimizarea modelului</a:t>
            </a:r>
            <a:endParaRPr lang="en-GB" dirty="0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11764CE8-6392-AE96-3BF6-2C0C57B4F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8690" t="2567" r="42255" b="-1"/>
          <a:stretch/>
        </p:blipFill>
        <p:spPr>
          <a:xfrm>
            <a:off x="20" y="10"/>
            <a:ext cx="4101064" cy="10314422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6" name="Isosceles Triangle 13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87769"/>
            <a:ext cx="1263894" cy="849923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80AE-2D7C-D801-76BE-FF4200E3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070" y="3240883"/>
            <a:ext cx="9731933" cy="5264762"/>
          </a:xfrm>
        </p:spPr>
        <p:txBody>
          <a:bodyPr>
            <a:normAutofit lnSpcReduction="10000"/>
          </a:bodyPr>
          <a:lstStyle/>
          <a:p>
            <a:r>
              <a:rPr lang="ro-RO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Am utilizat </a:t>
            </a:r>
            <a:r>
              <a:rPr lang="ro-RO" b="0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Optuna</a:t>
            </a:r>
            <a:r>
              <a:rPr lang="ro-RO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 pentru a găsi </a:t>
            </a:r>
            <a:r>
              <a:rPr lang="ro-RO" b="0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hyperparametrii</a:t>
            </a:r>
            <a:r>
              <a:rPr lang="ro-RO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 optimi ai modelului prin optimizarea scorului mediu de validare încrucișată cu k=10.</a:t>
            </a:r>
            <a:endParaRPr lang="en-GB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lang="en-GB" sz="10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buni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parametrii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gasiti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n_estimators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’ = 90, '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learning_rate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’ = 0.0211.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Scorul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mediu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cross-validation ai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modelului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inainte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tuning: 0.83.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Scorul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mediu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cross-validation ai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modelului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cu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cei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mai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buni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parametrii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0.85.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6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73D2-AB45-E371-8F1B-0D9A3A83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5400" b="1" i="0" dirty="0">
                <a:effectLst/>
              </a:rPr>
              <a:t>Construirea </a:t>
            </a:r>
            <a:r>
              <a:rPr lang="en-GB" sz="5400" b="1" i="0" dirty="0" err="1">
                <a:effectLst/>
              </a:rPr>
              <a:t>modelului</a:t>
            </a:r>
            <a:r>
              <a:rPr lang="en-GB" sz="5400" b="1" i="0" dirty="0">
                <a:effectLst/>
              </a:rPr>
              <a:t> </a:t>
            </a:r>
            <a:r>
              <a:rPr lang="ro-RO" sz="5400" b="1" i="0" dirty="0">
                <a:effectLst/>
              </a:rPr>
              <a:t>de rețea neurală</a:t>
            </a:r>
            <a:endParaRPr lang="ro-RO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B65B340-31E1-367B-7DE9-DDA7AD561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35300"/>
              </p:ext>
            </p:extLst>
          </p:nvPr>
        </p:nvGraphicFramePr>
        <p:xfrm>
          <a:off x="1483743" y="2793209"/>
          <a:ext cx="4416725" cy="864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Content Placeholder 1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25D1BC8-F7FD-B587-E8B1-1AEB4EFA66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1656272" y="3830128"/>
            <a:ext cx="4244196" cy="4951563"/>
          </a:xfr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71825EA-5A93-AC28-ACE8-8680BA808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710932"/>
              </p:ext>
            </p:extLst>
          </p:nvPr>
        </p:nvGraphicFramePr>
        <p:xfrm>
          <a:off x="7056409" y="2793209"/>
          <a:ext cx="6854594" cy="864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7" name="Content Placeholder 16" descr="A picture containing text, diagram, line&#10;&#10;Description automatically generated">
            <a:extLst>
              <a:ext uri="{FF2B5EF4-FFF2-40B4-BE49-F238E27FC236}">
                <a16:creationId xmlns:a16="http://schemas.microsoft.com/office/drawing/2014/main" id="{0FFC271F-EDBD-DE6A-4F55-C323EE9D2C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13"/>
          <a:stretch>
            <a:fillRect/>
          </a:stretch>
        </p:blipFill>
        <p:spPr>
          <a:xfrm>
            <a:off x="6072997" y="3312543"/>
            <a:ext cx="8643668" cy="5780027"/>
          </a:xfrm>
        </p:spPr>
      </p:pic>
    </p:spTree>
    <p:extLst>
      <p:ext uri="{BB962C8B-B14F-4D97-AF65-F5344CB8AC3E}">
        <p14:creationId xmlns:p14="http://schemas.microsoft.com/office/powerpoint/2010/main" val="37024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AD238FF-E19A-FD4D-9B1C-A43813861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80210"/>
              </p:ext>
            </p:extLst>
          </p:nvPr>
        </p:nvGraphicFramePr>
        <p:xfrm>
          <a:off x="1380225" y="828079"/>
          <a:ext cx="12237479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4062D07-6B90-425F-1539-289CD8766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809077"/>
              </p:ext>
            </p:extLst>
          </p:nvPr>
        </p:nvGraphicFramePr>
        <p:xfrm>
          <a:off x="1380225" y="3241476"/>
          <a:ext cx="4520244" cy="86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Content Placeholder 10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1ABE5A4A-6E4A-C095-EC04-58E62CFC2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2"/>
          <a:stretch>
            <a:fillRect/>
          </a:stretch>
        </p:blipFill>
        <p:spPr>
          <a:xfrm>
            <a:off x="1552755" y="4105275"/>
            <a:ext cx="4192437" cy="4956175"/>
          </a:xfr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8D4F967-67D1-64AF-5BCF-1F6FAE4C3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756505"/>
              </p:ext>
            </p:extLst>
          </p:nvPr>
        </p:nvGraphicFramePr>
        <p:xfrm>
          <a:off x="6694097" y="3241475"/>
          <a:ext cx="6923607" cy="86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Content Placeholder 12" descr="A picture containing text, screenshot, line, rectangle&#10;&#10;Description automatically generated">
            <a:extLst>
              <a:ext uri="{FF2B5EF4-FFF2-40B4-BE49-F238E27FC236}">
                <a16:creationId xmlns:a16="http://schemas.microsoft.com/office/drawing/2014/main" id="{B2D42FAF-B743-32E4-908B-80B05080D4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18"/>
          <a:stretch>
            <a:fillRect/>
          </a:stretch>
        </p:blipFill>
        <p:spPr>
          <a:xfrm>
            <a:off x="5887512" y="3864635"/>
            <a:ext cx="8449590" cy="5196816"/>
          </a:xfrm>
        </p:spPr>
      </p:pic>
    </p:spTree>
    <p:extLst>
      <p:ext uri="{BB962C8B-B14F-4D97-AF65-F5344CB8AC3E}">
        <p14:creationId xmlns:p14="http://schemas.microsoft.com/office/powerpoint/2010/main" val="327636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C31465-C976-506B-E5DD-2E0F933E6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736266"/>
              </p:ext>
            </p:extLst>
          </p:nvPr>
        </p:nvGraphicFramePr>
        <p:xfrm>
          <a:off x="1016001" y="914400"/>
          <a:ext cx="12895002" cy="1846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5C4CE9D-430F-E6DD-D393-1FF9C02B0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46132"/>
              </p:ext>
            </p:extLst>
          </p:nvPr>
        </p:nvGraphicFramePr>
        <p:xfrm>
          <a:off x="5762445" y="3241475"/>
          <a:ext cx="8148557" cy="100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55FDB367-2ECB-C8E6-1100-92F9BCF8F7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5481605"/>
              </p:ext>
            </p:extLst>
          </p:nvPr>
        </p:nvGraphicFramePr>
        <p:xfrm>
          <a:off x="1016001" y="3241475"/>
          <a:ext cx="4196737" cy="5436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Content Placeholder 4" descr="A picture containing screenshot, rectangle, square, colorfulness&#10;&#10;Description automatically generated">
            <a:extLst>
              <a:ext uri="{FF2B5EF4-FFF2-40B4-BE49-F238E27FC236}">
                <a16:creationId xmlns:a16="http://schemas.microsoft.com/office/drawing/2014/main" id="{9056ED87-894F-0838-ECFD-1CF5B49695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17"/>
          <a:stretch>
            <a:fillRect/>
          </a:stretch>
        </p:blipFill>
        <p:spPr>
          <a:xfrm>
            <a:off x="4490357" y="4451230"/>
            <a:ext cx="10695213" cy="4433978"/>
          </a:xfrm>
        </p:spPr>
      </p:pic>
    </p:spTree>
    <p:extLst>
      <p:ext uri="{BB962C8B-B14F-4D97-AF65-F5344CB8AC3E}">
        <p14:creationId xmlns:p14="http://schemas.microsoft.com/office/powerpoint/2010/main" val="259443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F457-6B96-A8CD-660D-7C98B34F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2356443"/>
          </a:xfrm>
        </p:spPr>
        <p:txBody>
          <a:bodyPr>
            <a:normAutofit/>
          </a:bodyPr>
          <a:lstStyle/>
          <a:p>
            <a:r>
              <a:rPr lang="ro-RO" sz="7300">
                <a:effectLst/>
              </a:rPr>
              <a:t>Aspecte de îmbunătățit</a:t>
            </a:r>
            <a:br>
              <a:rPr lang="en-GB" sz="9600">
                <a:effectLst/>
              </a:rPr>
            </a:br>
            <a:endParaRPr lang="ro-RO" dirty="0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E41752F7-0384-E4E3-7314-E6359D518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208650"/>
              </p:ext>
            </p:extLst>
          </p:nvPr>
        </p:nvGraphicFramePr>
        <p:xfrm>
          <a:off x="1016003" y="3118758"/>
          <a:ext cx="12895002" cy="5943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47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2450" y="0"/>
            <a:ext cx="1828800" cy="10287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0762" y="5522119"/>
            <a:ext cx="7145337" cy="476488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8146" y="-12700"/>
            <a:ext cx="4511023" cy="102997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1095" y="-12700"/>
            <a:ext cx="3882837" cy="102997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431" y="4572000"/>
            <a:ext cx="4889501" cy="5715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7682" y="-12700"/>
            <a:ext cx="4281489" cy="102997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Isosceles Triangle 6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3431" y="5384800"/>
            <a:ext cx="2725738" cy="49022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4430" y="-12700"/>
            <a:ext cx="13763570" cy="10299700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9F457-6B96-A8CD-660D-7C98B34F6B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28704" y="1531306"/>
            <a:ext cx="10441138" cy="4274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ro-RO" sz="9000" b="1" dirty="0">
                <a:solidFill>
                  <a:srgbClr val="FFFFFF"/>
                </a:solidFill>
              </a:rPr>
              <a:t>Mulțumesc</a:t>
            </a:r>
            <a:br>
              <a:rPr lang="en-US" sz="9000" b="1" dirty="0">
                <a:solidFill>
                  <a:srgbClr val="FFFFFF"/>
                </a:solidFill>
              </a:rPr>
            </a:br>
            <a:endParaRPr lang="en-US" sz="9000" b="1" dirty="0">
              <a:solidFill>
                <a:srgbClr val="FFFFFF"/>
              </a:solidFill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93843" y="4907231"/>
            <a:ext cx="330990" cy="27965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E3F8-F63A-E379-1487-AED42645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1784555"/>
          </a:xfrm>
        </p:spPr>
        <p:txBody>
          <a:bodyPr>
            <a:normAutofit/>
          </a:bodyPr>
          <a:lstStyle/>
          <a:p>
            <a:r>
              <a:rPr lang="en-GB" sz="5400" b="0" i="0" dirty="0" err="1">
                <a:effectLst/>
                <a:latin typeface="+mn-lt"/>
              </a:rPr>
              <a:t>Cuprins</a:t>
            </a:r>
            <a:r>
              <a:rPr lang="ro-RO" sz="5400" b="0" i="0" dirty="0">
                <a:effectLst/>
                <a:latin typeface="+mn-lt"/>
              </a:rPr>
              <a:t>:</a:t>
            </a:r>
            <a:endParaRPr lang="ro-RO" sz="5400" dirty="0"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CE568-BA38-8B33-B937-149D74590582}"/>
              </a:ext>
            </a:extLst>
          </p:cNvPr>
          <p:cNvGrpSpPr/>
          <p:nvPr/>
        </p:nvGrpSpPr>
        <p:grpSpPr>
          <a:xfrm>
            <a:off x="3066628" y="2958359"/>
            <a:ext cx="8793751" cy="5545937"/>
            <a:chOff x="3066628" y="2958359"/>
            <a:chExt cx="8793751" cy="554593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C698139-1D7B-F833-4F47-F51FF0B7075E}"/>
                </a:ext>
              </a:extLst>
            </p:cNvPr>
            <p:cNvSpPr/>
            <p:nvPr/>
          </p:nvSpPr>
          <p:spPr>
            <a:xfrm rot="21600000">
              <a:off x="3285203" y="2958359"/>
              <a:ext cx="8575176" cy="437152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1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 dirty="0"/>
                <a:t>Introducere</a:t>
              </a:r>
              <a:r>
                <a:rPr lang="en-GB" sz="2000" kern="1200" dirty="0"/>
                <a:t>: </a:t>
              </a:r>
              <a:r>
                <a:rPr lang="ro-RO" sz="2000" kern="1200" dirty="0"/>
                <a:t>justificarea alegerii temei 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364E7F-4553-6B3F-4C46-627245598DC2}"/>
                </a:ext>
              </a:extLst>
            </p:cNvPr>
            <p:cNvSpPr/>
            <p:nvPr/>
          </p:nvSpPr>
          <p:spPr>
            <a:xfrm>
              <a:off x="3066628" y="2958360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FAC2A5A-C579-42ED-3B94-AAE25AB94490}"/>
                </a:ext>
              </a:extLst>
            </p:cNvPr>
            <p:cNvSpPr/>
            <p:nvPr/>
          </p:nvSpPr>
          <p:spPr>
            <a:xfrm rot="21600000">
              <a:off x="3285203" y="3526001"/>
              <a:ext cx="8575176" cy="437152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1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/>
                <a:t>Prezentarea</a:t>
              </a:r>
              <a:r>
                <a:rPr lang="en-GB" sz="2000" kern="1200"/>
                <a:t> </a:t>
              </a:r>
              <a:r>
                <a:rPr lang="ro-RO" sz="2000" kern="1200"/>
                <a:t>setului de date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FC9BD4-BC2B-E459-8546-A339B0FDAA07}"/>
                </a:ext>
              </a:extLst>
            </p:cNvPr>
            <p:cNvSpPr/>
            <p:nvPr/>
          </p:nvSpPr>
          <p:spPr>
            <a:xfrm>
              <a:off x="3066628" y="3526002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AEF33A8-80FF-C13D-7C99-5E81F5B73EE2}"/>
                </a:ext>
              </a:extLst>
            </p:cNvPr>
            <p:cNvSpPr/>
            <p:nvPr/>
          </p:nvSpPr>
          <p:spPr>
            <a:xfrm rot="21600000">
              <a:off x="3285203" y="4093644"/>
              <a:ext cx="8575176" cy="437152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1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 dirty="0"/>
                <a:t>Validarea</a:t>
              </a:r>
              <a:r>
                <a:rPr lang="en-GB" sz="2000" kern="1200" dirty="0"/>
                <a:t> </a:t>
              </a:r>
              <a:r>
                <a:rPr lang="ro-RO" sz="2000" kern="1200" dirty="0"/>
                <a:t>si</a:t>
              </a:r>
              <a:r>
                <a:rPr lang="en-GB" sz="2000" kern="1200" dirty="0"/>
                <a:t> </a:t>
              </a:r>
              <a:r>
                <a:rPr lang="ro-RO" sz="2000" kern="1200" dirty="0"/>
                <a:t>curățarea</a:t>
              </a:r>
              <a:r>
                <a:rPr lang="en-GB" sz="2000" kern="1200" dirty="0"/>
                <a:t> </a:t>
              </a:r>
              <a:r>
                <a:rPr lang="ro-RO" sz="2000" kern="1200" dirty="0"/>
                <a:t>datelor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91C21A-A0E3-9390-174E-1D6CCE4C6164}"/>
                </a:ext>
              </a:extLst>
            </p:cNvPr>
            <p:cNvSpPr/>
            <p:nvPr/>
          </p:nvSpPr>
          <p:spPr>
            <a:xfrm>
              <a:off x="3066628" y="4093645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422A27-FA5E-5478-7BEF-05D87F923524}"/>
                </a:ext>
              </a:extLst>
            </p:cNvPr>
            <p:cNvSpPr/>
            <p:nvPr/>
          </p:nvSpPr>
          <p:spPr>
            <a:xfrm rot="21600000">
              <a:off x="3285203" y="4661287"/>
              <a:ext cx="8575176" cy="437152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1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/>
                <a:t>Analiza exploratorie a datelor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CF9A3-4167-A7E8-F5CF-353F940E244A}"/>
                </a:ext>
              </a:extLst>
            </p:cNvPr>
            <p:cNvSpPr/>
            <p:nvPr/>
          </p:nvSpPr>
          <p:spPr>
            <a:xfrm>
              <a:off x="3066628" y="4661288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B442BC-D174-3C3A-9EEC-82DFD37EDAD1}"/>
                </a:ext>
              </a:extLst>
            </p:cNvPr>
            <p:cNvSpPr/>
            <p:nvPr/>
          </p:nvSpPr>
          <p:spPr>
            <a:xfrm rot="21600000">
              <a:off x="3285203" y="5228930"/>
              <a:ext cx="8575176" cy="437152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1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 dirty="0"/>
                <a:t>Prelucrarea</a:t>
              </a:r>
              <a:r>
                <a:rPr lang="en-GB" sz="2000" kern="1200" dirty="0"/>
                <a:t> </a:t>
              </a:r>
              <a:r>
                <a:rPr lang="ro-RO" sz="2000" kern="1200" dirty="0"/>
                <a:t>datelor</a:t>
              </a:r>
              <a:r>
                <a:rPr lang="en-GB" sz="2000" kern="1200" dirty="0"/>
                <a:t> </a:t>
              </a:r>
              <a:r>
                <a:rPr lang="ro-RO" sz="2000" kern="1200" dirty="0"/>
                <a:t>și</a:t>
              </a:r>
              <a:r>
                <a:rPr lang="en-GB" sz="2000" kern="1200" dirty="0"/>
                <a:t> </a:t>
              </a:r>
              <a:r>
                <a:rPr lang="ro-RO" sz="2000" kern="1200" dirty="0"/>
                <a:t>selecția</a:t>
              </a:r>
              <a:r>
                <a:rPr lang="en-GB" sz="2000" kern="1200" dirty="0"/>
                <a:t> </a:t>
              </a:r>
              <a:r>
                <a:rPr lang="ro-RO" sz="2000" kern="1200" dirty="0"/>
                <a:t>variabilelor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E88BB3-8B21-C6C7-5B1A-552DA274B185}"/>
                </a:ext>
              </a:extLst>
            </p:cNvPr>
            <p:cNvSpPr/>
            <p:nvPr/>
          </p:nvSpPr>
          <p:spPr>
            <a:xfrm>
              <a:off x="3066628" y="5228931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DA5107D-42A3-E91B-720D-768C24A892F9}"/>
                </a:ext>
              </a:extLst>
            </p:cNvPr>
            <p:cNvSpPr/>
            <p:nvPr/>
          </p:nvSpPr>
          <p:spPr>
            <a:xfrm rot="21600000">
              <a:off x="3285203" y="5796573"/>
              <a:ext cx="8575176" cy="437152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1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/>
                <a:t>Alegerea</a:t>
              </a:r>
              <a:r>
                <a:rPr lang="es-ES" sz="2000" kern="1200"/>
                <a:t> </a:t>
              </a:r>
              <a:r>
                <a:rPr lang="ro-RO" sz="2000" kern="1200"/>
                <a:t>algoritm</a:t>
              </a:r>
              <a:r>
                <a:rPr lang="en-GB" sz="2000" kern="1200"/>
                <a:t>ului de </a:t>
              </a:r>
              <a:r>
                <a:rPr lang="ro-RO" sz="2000" kern="1200"/>
                <a:t>clasificare</a:t>
              </a:r>
              <a:r>
                <a:rPr lang="en-GB" sz="2000" kern="1200"/>
                <a:t> </a:t>
              </a:r>
              <a:endParaRPr lang="ro-RO" sz="2000" kern="12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CFDE49-134F-3EED-FF0D-2F661617774E}"/>
                </a:ext>
              </a:extLst>
            </p:cNvPr>
            <p:cNvSpPr/>
            <p:nvPr/>
          </p:nvSpPr>
          <p:spPr>
            <a:xfrm>
              <a:off x="3066628" y="5796574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4053775-882D-E1E5-FA32-B9397BE5CB78}"/>
                </a:ext>
              </a:extLst>
            </p:cNvPr>
            <p:cNvSpPr/>
            <p:nvPr/>
          </p:nvSpPr>
          <p:spPr>
            <a:xfrm rot="21600000">
              <a:off x="3285203" y="6364216"/>
              <a:ext cx="8575176" cy="437152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1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/>
                <a:t>Optimizarea modelului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27C511-C1AA-0B46-E96B-864ADE477FE6}"/>
                </a:ext>
              </a:extLst>
            </p:cNvPr>
            <p:cNvSpPr/>
            <p:nvPr/>
          </p:nvSpPr>
          <p:spPr>
            <a:xfrm>
              <a:off x="3066628" y="6364217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EF0D59-F4DC-C1FF-4835-BADAF121384B}"/>
                </a:ext>
              </a:extLst>
            </p:cNvPr>
            <p:cNvSpPr/>
            <p:nvPr/>
          </p:nvSpPr>
          <p:spPr>
            <a:xfrm rot="21600000">
              <a:off x="3285203" y="6931859"/>
              <a:ext cx="8575176" cy="437151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/>
                <a:t>Construirea unui model de rețea neurală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3AA880-D576-F61B-DCBE-E8E9F00B6B00}"/>
                </a:ext>
              </a:extLst>
            </p:cNvPr>
            <p:cNvSpPr/>
            <p:nvPr/>
          </p:nvSpPr>
          <p:spPr>
            <a:xfrm>
              <a:off x="3066628" y="6931860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FC4955-8AE6-E4D9-73A3-BFDA6E478739}"/>
                </a:ext>
              </a:extLst>
            </p:cNvPr>
            <p:cNvSpPr/>
            <p:nvPr/>
          </p:nvSpPr>
          <p:spPr>
            <a:xfrm rot="21600000">
              <a:off x="3285203" y="7499502"/>
              <a:ext cx="8575176" cy="437151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/>
                <a:t>Aspecte de îmbunătățit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FAE5A2-7D1A-5111-874D-46DAFA384CF2}"/>
                </a:ext>
              </a:extLst>
            </p:cNvPr>
            <p:cNvSpPr/>
            <p:nvPr/>
          </p:nvSpPr>
          <p:spPr>
            <a:xfrm>
              <a:off x="3066628" y="7499503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5AA532-3835-03C0-D983-6DD0145E4D2F}"/>
                </a:ext>
              </a:extLst>
            </p:cNvPr>
            <p:cNvSpPr/>
            <p:nvPr/>
          </p:nvSpPr>
          <p:spPr>
            <a:xfrm rot="21600000">
              <a:off x="3285203" y="8067145"/>
              <a:ext cx="8575176" cy="437151"/>
            </a:xfrm>
            <a:custGeom>
              <a:avLst/>
              <a:gdLst>
                <a:gd name="connsiteX0" fmla="*/ 0 w 8575176"/>
                <a:gd name="connsiteY0" fmla="*/ 0 h 437150"/>
                <a:gd name="connsiteX1" fmla="*/ 8356601 w 8575176"/>
                <a:gd name="connsiteY1" fmla="*/ 0 h 437150"/>
                <a:gd name="connsiteX2" fmla="*/ 8575176 w 8575176"/>
                <a:gd name="connsiteY2" fmla="*/ 218575 h 437150"/>
                <a:gd name="connsiteX3" fmla="*/ 8356601 w 8575176"/>
                <a:gd name="connsiteY3" fmla="*/ 437150 h 437150"/>
                <a:gd name="connsiteX4" fmla="*/ 0 w 8575176"/>
                <a:gd name="connsiteY4" fmla="*/ 437150 h 437150"/>
                <a:gd name="connsiteX5" fmla="*/ 0 w 8575176"/>
                <a:gd name="connsiteY5" fmla="*/ 0 h 43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5176" h="437150">
                  <a:moveTo>
                    <a:pt x="8575176" y="437149"/>
                  </a:moveTo>
                  <a:lnTo>
                    <a:pt x="218575" y="437149"/>
                  </a:lnTo>
                  <a:lnTo>
                    <a:pt x="0" y="218575"/>
                  </a:lnTo>
                  <a:lnTo>
                    <a:pt x="218575" y="1"/>
                  </a:lnTo>
                  <a:lnTo>
                    <a:pt x="8575176" y="1"/>
                  </a:lnTo>
                  <a:lnTo>
                    <a:pt x="8575176" y="437149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058" tIns="76201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kern="1200"/>
                <a:t>Concluzii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CCF4C7-C24D-BFF0-F445-7A252931E3AE}"/>
                </a:ext>
              </a:extLst>
            </p:cNvPr>
            <p:cNvSpPr/>
            <p:nvPr/>
          </p:nvSpPr>
          <p:spPr>
            <a:xfrm>
              <a:off x="3066628" y="8067146"/>
              <a:ext cx="437150" cy="437150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52616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C13C80-766B-CD14-064E-D009CC97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3" y="966158"/>
            <a:ext cx="12895002" cy="1570008"/>
          </a:xfrm>
        </p:spPr>
        <p:txBody>
          <a:bodyPr>
            <a:normAutofit/>
          </a:bodyPr>
          <a:lstStyle/>
          <a:p>
            <a:r>
              <a:rPr lang="ro-RO" sz="5400" b="1" i="0">
                <a:effectLst/>
                <a:latin typeface="+mn-lt"/>
              </a:rPr>
              <a:t>Introducere</a:t>
            </a:r>
            <a:endParaRPr lang="ro-RO" sz="5400" b="1" dirty="0">
              <a:latin typeface="+mn-lt"/>
            </a:endParaRPr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E191B211-2EE1-291A-0B49-2FFD602AB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321264"/>
              </p:ext>
            </p:extLst>
          </p:nvPr>
        </p:nvGraphicFramePr>
        <p:xfrm>
          <a:off x="1016003" y="3135086"/>
          <a:ext cx="12895002" cy="5078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22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C4B4-9036-4BF7-0751-569F851D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2035834"/>
          </a:xfrm>
        </p:spPr>
        <p:txBody>
          <a:bodyPr>
            <a:normAutofit/>
          </a:bodyPr>
          <a:lstStyle/>
          <a:p>
            <a:r>
              <a:rPr lang="en-GB" sz="6000" b="1" i="0" dirty="0" err="1">
                <a:effectLst/>
              </a:rPr>
              <a:t>Prezentarea</a:t>
            </a:r>
            <a:r>
              <a:rPr lang="en-GB" sz="6000" b="1" i="0" dirty="0">
                <a:effectLst/>
              </a:rPr>
              <a:t> </a:t>
            </a:r>
            <a:r>
              <a:rPr lang="ro-RO" sz="6000" b="1" i="0" dirty="0">
                <a:effectLst/>
              </a:rPr>
              <a:t>setului de date</a:t>
            </a:r>
            <a:br>
              <a:rPr lang="en-GB" sz="9600" b="0" i="0" dirty="0">
                <a:solidFill>
                  <a:srgbClr val="374151"/>
                </a:solidFill>
                <a:effectLst/>
              </a:rPr>
            </a:br>
            <a:endParaRPr lang="ro-RO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E27F8B-EAEE-15E2-7238-7D1A92D18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773486"/>
              </p:ext>
            </p:extLst>
          </p:nvPr>
        </p:nvGraphicFramePr>
        <p:xfrm>
          <a:off x="1016004" y="2383973"/>
          <a:ext cx="12337686" cy="275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CD0D8D-7E25-D648-6ED6-549489945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989977"/>
              </p:ext>
            </p:extLst>
          </p:nvPr>
        </p:nvGraphicFramePr>
        <p:xfrm>
          <a:off x="1016002" y="5388429"/>
          <a:ext cx="12337687" cy="398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1792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C4B4-9036-4BF7-0751-569F851D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2035834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7300" b="0" i="0">
                <a:solidFill>
                  <a:srgbClr val="374151"/>
                </a:solidFill>
                <a:effectLst/>
              </a:rPr>
            </a:br>
            <a:br>
              <a:rPr lang="en-GB" sz="7300" b="0" i="0">
                <a:solidFill>
                  <a:srgbClr val="374151"/>
                </a:solidFill>
                <a:effectLst/>
              </a:rPr>
            </a:br>
            <a:r>
              <a:rPr lang="ro-RO" sz="6000" b="1" i="0">
                <a:effectLst/>
              </a:rPr>
              <a:t>Validarea</a:t>
            </a:r>
            <a:r>
              <a:rPr lang="en-GB" sz="6000" b="1" i="0">
                <a:effectLst/>
              </a:rPr>
              <a:t> </a:t>
            </a:r>
            <a:r>
              <a:rPr lang="ro-RO" sz="6000" b="1" i="0">
                <a:effectLst/>
              </a:rPr>
              <a:t>si</a:t>
            </a:r>
            <a:r>
              <a:rPr lang="en-GB" sz="6000" b="1" i="0">
                <a:effectLst/>
              </a:rPr>
              <a:t> </a:t>
            </a:r>
            <a:r>
              <a:rPr lang="ro-RO" sz="6000" b="1" i="0">
                <a:effectLst/>
              </a:rPr>
              <a:t>curățarea</a:t>
            </a:r>
            <a:r>
              <a:rPr lang="en-GB" sz="6000" b="1" i="0">
                <a:effectLst/>
              </a:rPr>
              <a:t> </a:t>
            </a:r>
            <a:r>
              <a:rPr lang="ro-RO" sz="6000" b="1" i="0">
                <a:effectLst/>
              </a:rPr>
              <a:t>datelor</a:t>
            </a:r>
            <a:br>
              <a:rPr lang="en-GB" sz="9600" b="0" i="0">
                <a:solidFill>
                  <a:srgbClr val="374151"/>
                </a:solidFill>
                <a:effectLst/>
              </a:rPr>
            </a:br>
            <a:br>
              <a:rPr lang="en-GB" sz="9600" b="0" i="0">
                <a:solidFill>
                  <a:srgbClr val="374151"/>
                </a:solidFill>
                <a:effectLst/>
              </a:rPr>
            </a:br>
            <a:endParaRPr lang="ro-R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E5DFCC-C263-97E8-AC8B-3921BF45E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344985"/>
              </p:ext>
            </p:extLst>
          </p:nvPr>
        </p:nvGraphicFramePr>
        <p:xfrm>
          <a:off x="1016003" y="2612570"/>
          <a:ext cx="11733839" cy="613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91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62706" y="2190750"/>
            <a:ext cx="0" cy="590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530541-AE7B-F9F9-E6D7-1359929B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06286"/>
            <a:ext cx="5051039" cy="6789964"/>
          </a:xfrm>
        </p:spPr>
        <p:txBody>
          <a:bodyPr anchor="ctr">
            <a:normAutofit/>
          </a:bodyPr>
          <a:lstStyle/>
          <a:p>
            <a:r>
              <a:rPr lang="ro-RO" b="1" i="0" dirty="0">
                <a:effectLst/>
              </a:rPr>
              <a:t>Analiza exploratorie a datelor</a:t>
            </a:r>
            <a:endParaRPr lang="ro-RO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C51692-EC85-E515-1619-95955D10A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73770"/>
              </p:ext>
            </p:extLst>
          </p:nvPr>
        </p:nvGraphicFramePr>
        <p:xfrm>
          <a:off x="6981442" y="2190749"/>
          <a:ext cx="6929559" cy="5695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52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66969" y="0"/>
            <a:ext cx="1828800" cy="10287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936468" y="5522119"/>
            <a:ext cx="7145337" cy="476488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52" y="-12700"/>
            <a:ext cx="4511023" cy="102997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6801" y="-12700"/>
            <a:ext cx="3882837" cy="102997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137" y="4572000"/>
            <a:ext cx="4889501" cy="5715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388" y="-12700"/>
            <a:ext cx="4281489" cy="102997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9137" y="5384800"/>
            <a:ext cx="2725738" cy="49022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6446" y="-12700"/>
            <a:ext cx="8991554" cy="10299700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DAE5B-20F9-E9E3-CC1B-87003008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078" y="914401"/>
            <a:ext cx="7258990" cy="2743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/>
            <a:r>
              <a:rPr lang="en-US" sz="3200" b="0" i="0" dirty="0" err="1">
                <a:solidFill>
                  <a:srgbClr val="FFFFFF"/>
                </a:solidFill>
                <a:effectLst/>
              </a:rPr>
              <a:t>Distribuția</a:t>
            </a:r>
            <a:r>
              <a:rPr lang="en-US" sz="32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0" i="0" dirty="0" err="1">
                <a:solidFill>
                  <a:srgbClr val="FFFFFF"/>
                </a:solidFill>
                <a:effectLst/>
              </a:rPr>
              <a:t>claselor</a:t>
            </a:r>
            <a:r>
              <a:rPr lang="en-US" sz="3200" b="0" i="0" dirty="0">
                <a:solidFill>
                  <a:srgbClr val="FFFFFF"/>
                </a:solidFill>
                <a:effectLst/>
              </a:rPr>
              <a:t> din </a:t>
            </a:r>
            <a:r>
              <a:rPr lang="en-US" sz="3200" b="0" i="0" dirty="0" err="1">
                <a:solidFill>
                  <a:srgbClr val="FFFFFF"/>
                </a:solidFill>
                <a:effectLst/>
              </a:rPr>
              <a:t>variabila</a:t>
            </a:r>
            <a:r>
              <a:rPr lang="en-US" sz="32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0" i="0" dirty="0" err="1">
                <a:solidFill>
                  <a:srgbClr val="FFFFFF"/>
                </a:solidFill>
                <a:effectLst/>
              </a:rPr>
              <a:t>țintă</a:t>
            </a:r>
            <a:br>
              <a:rPr lang="en-US" sz="3600" b="0" i="0" dirty="0">
                <a:solidFill>
                  <a:srgbClr val="FFFFFF"/>
                </a:solidFill>
                <a:effectLst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EAE1139B-450D-F90F-596E-CD3BF2073A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940" y="2260120"/>
            <a:ext cx="6506268" cy="5503653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44B990-8EDF-0501-9F78-338405BF6A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1060336"/>
              </p:ext>
            </p:extLst>
          </p:nvPr>
        </p:nvGraphicFramePr>
        <p:xfrm>
          <a:off x="10772587" y="3071004"/>
          <a:ext cx="6769482" cy="4917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684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99F457-6B96-A8CD-660D-7C98B34F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535" y="1126671"/>
            <a:ext cx="5906983" cy="16243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457200">
              <a:lnSpc>
                <a:spcPct val="90000"/>
              </a:lnSpc>
            </a:pPr>
            <a:r>
              <a:rPr lang="en-US" sz="4400" i="0" dirty="0" err="1">
                <a:effectLst/>
              </a:rPr>
              <a:t>Distribuția</a:t>
            </a:r>
            <a:r>
              <a:rPr lang="en-US" sz="4400" i="0" dirty="0">
                <a:effectLst/>
              </a:rPr>
              <a:t> </a:t>
            </a:r>
            <a:r>
              <a:rPr lang="en-US" sz="4400" i="0" dirty="0" err="1">
                <a:effectLst/>
              </a:rPr>
              <a:t>variabilelor</a:t>
            </a:r>
            <a:r>
              <a:rPr lang="en-US" sz="4400" i="0" dirty="0">
                <a:effectLst/>
              </a:rPr>
              <a:t> </a:t>
            </a:r>
            <a:r>
              <a:rPr lang="en-US" sz="4400" i="0" dirty="0" err="1">
                <a:effectLst/>
              </a:rPr>
              <a:t>numerice</a:t>
            </a:r>
            <a:br>
              <a:rPr lang="en-US" sz="3300" b="0" i="0" dirty="0">
                <a:effectLst/>
              </a:rPr>
            </a:br>
            <a:br>
              <a:rPr lang="en-US" sz="3300" b="1" i="0" dirty="0">
                <a:effectLst/>
              </a:rPr>
            </a:br>
            <a:endParaRPr lang="en-US" sz="33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9FB4F8-7736-C8E6-FF16-1C8D97ECC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65834"/>
              </p:ext>
            </p:extLst>
          </p:nvPr>
        </p:nvGraphicFramePr>
        <p:xfrm>
          <a:off x="8149534" y="2672003"/>
          <a:ext cx="5902225" cy="5965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Content Placeholder 12" descr="A picture containing black, darkness">
            <a:extLst>
              <a:ext uri="{FF2B5EF4-FFF2-40B4-BE49-F238E27FC236}">
                <a16:creationId xmlns:a16="http://schemas.microsoft.com/office/drawing/2014/main" id="{832F52EC-89D0-211D-B61B-703823348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 flipV="1">
            <a:off x="1365800" y="5923540"/>
            <a:ext cx="7942002" cy="1256608"/>
          </a:xfrm>
          <a:prstGeom prst="rect">
            <a:avLst/>
          </a:prstGeom>
        </p:spPr>
      </p:pic>
      <p:pic>
        <p:nvPicPr>
          <p:cNvPr id="15" name="Picture 1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DA30F99-8BFD-28BE-DC79-83C5BE7A5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642" y="8440055"/>
            <a:ext cx="8328251" cy="126201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E0EA5DA-A48D-B3CF-548A-DF3A560619D4}"/>
              </a:ext>
            </a:extLst>
          </p:cNvPr>
          <p:cNvGrpSpPr/>
          <p:nvPr/>
        </p:nvGrpSpPr>
        <p:grpSpPr>
          <a:xfrm>
            <a:off x="0" y="1002435"/>
            <a:ext cx="7920000" cy="8422367"/>
            <a:chOff x="11248380" y="1002435"/>
            <a:chExt cx="8089677" cy="8422367"/>
          </a:xfrm>
        </p:grpSpPr>
        <p:pic>
          <p:nvPicPr>
            <p:cNvPr id="44" name="Picture 43" descr="A picture containing screenshot, diagram, pixel&#10;&#10;Description automatically generated">
              <a:extLst>
                <a:ext uri="{FF2B5EF4-FFF2-40B4-BE49-F238E27FC236}">
                  <a16:creationId xmlns:a16="http://schemas.microsoft.com/office/drawing/2014/main" id="{3D5FEDD8-01A7-9F2A-B2D1-A9675DC4E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48380" y="1002435"/>
              <a:ext cx="8089677" cy="1406610"/>
            </a:xfrm>
            <a:prstGeom prst="rect">
              <a:avLst/>
            </a:prstGeom>
          </p:spPr>
        </p:pic>
        <p:pic>
          <p:nvPicPr>
            <p:cNvPr id="45" name="Picture 44" descr="A picture containing screenshot, diagram, rectangle, design&#10;&#10;Description automatically generated">
              <a:extLst>
                <a:ext uri="{FF2B5EF4-FFF2-40B4-BE49-F238E27FC236}">
                  <a16:creationId xmlns:a16="http://schemas.microsoft.com/office/drawing/2014/main" id="{1950D219-5851-BA99-9DF3-D24289D46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48380" y="2672003"/>
              <a:ext cx="8089677" cy="1419836"/>
            </a:xfrm>
            <a:prstGeom prst="rect">
              <a:avLst/>
            </a:prstGeom>
          </p:spPr>
        </p:pic>
        <p:pic>
          <p:nvPicPr>
            <p:cNvPr id="46" name="Picture 45" descr="A picture containing screenshot, line, rectangle, diagram&#10;&#10;Description automatically generated">
              <a:extLst>
                <a:ext uri="{FF2B5EF4-FFF2-40B4-BE49-F238E27FC236}">
                  <a16:creationId xmlns:a16="http://schemas.microsoft.com/office/drawing/2014/main" id="{45A2F775-0CCE-CDE3-1AB5-66A8C119E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48380" y="4286891"/>
              <a:ext cx="8089677" cy="1546052"/>
            </a:xfrm>
            <a:prstGeom prst="rect">
              <a:avLst/>
            </a:prstGeom>
          </p:spPr>
        </p:pic>
        <p:pic>
          <p:nvPicPr>
            <p:cNvPr id="47" name="Picture 46" descr="A picture containing screenshot, rectangle, line, design&#10;&#10;Description automatically generated">
              <a:extLst>
                <a:ext uri="{FF2B5EF4-FFF2-40B4-BE49-F238E27FC236}">
                  <a16:creationId xmlns:a16="http://schemas.microsoft.com/office/drawing/2014/main" id="{9DD1894A-01A3-0CE2-BE2C-C041BE76E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248380" y="6111345"/>
              <a:ext cx="8089677" cy="1474288"/>
            </a:xfrm>
            <a:prstGeom prst="rect">
              <a:avLst/>
            </a:prstGeom>
          </p:spPr>
        </p:pic>
        <p:pic>
          <p:nvPicPr>
            <p:cNvPr id="48" name="Picture 47" descr="A picture containing screenshot, diagram, design&#10;&#10;Description automatically generated">
              <a:extLst>
                <a:ext uri="{FF2B5EF4-FFF2-40B4-BE49-F238E27FC236}">
                  <a16:creationId xmlns:a16="http://schemas.microsoft.com/office/drawing/2014/main" id="{8120B9A0-95E6-F264-6219-4082391C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248380" y="7841115"/>
              <a:ext cx="8089677" cy="158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8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99F457-6B96-A8CD-660D-7C98B34F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985" y="748048"/>
            <a:ext cx="8196943" cy="8572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457200">
              <a:lnSpc>
                <a:spcPct val="90000"/>
              </a:lnSpc>
            </a:pPr>
            <a:r>
              <a:rPr lang="en-US" sz="4400" b="0" i="0" dirty="0" err="1">
                <a:effectLst/>
              </a:rPr>
              <a:t>Distribuția</a:t>
            </a:r>
            <a:r>
              <a:rPr lang="en-US" sz="4400" b="0" i="0" dirty="0">
                <a:effectLst/>
              </a:rPr>
              <a:t> </a:t>
            </a:r>
            <a:r>
              <a:rPr lang="en-US" sz="4400" b="0" i="0" dirty="0" err="1">
                <a:effectLst/>
              </a:rPr>
              <a:t>variabilelor</a:t>
            </a:r>
            <a:r>
              <a:rPr lang="en-US" sz="4400" b="0" i="0" dirty="0">
                <a:effectLst/>
              </a:rPr>
              <a:t> </a:t>
            </a:r>
            <a:r>
              <a:rPr lang="en-US" sz="4400" b="0" i="0" dirty="0" err="1">
                <a:effectLst/>
              </a:rPr>
              <a:t>categorice</a:t>
            </a:r>
            <a:br>
              <a:rPr lang="en-US" sz="3300" b="0" i="0" dirty="0">
                <a:effectLst/>
              </a:rPr>
            </a:br>
            <a:br>
              <a:rPr lang="en-US" sz="3300" b="1" i="0" dirty="0">
                <a:effectLst/>
              </a:rPr>
            </a:br>
            <a:endParaRPr lang="en-US" sz="33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920408-BBBA-9097-48B9-5DD1FE933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758173"/>
              </p:ext>
            </p:extLst>
          </p:nvPr>
        </p:nvGraphicFramePr>
        <p:xfrm>
          <a:off x="8149534" y="2018631"/>
          <a:ext cx="5389441" cy="6717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DA30F99-8BFD-28BE-DC79-83C5BE7A5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642" y="8440055"/>
            <a:ext cx="8328251" cy="1262015"/>
          </a:xfrm>
          <a:prstGeom prst="rect">
            <a:avLst/>
          </a:prstGeom>
        </p:spPr>
      </p:pic>
      <p:pic>
        <p:nvPicPr>
          <p:cNvPr id="7" name="Content Placeholder 6" descr="A picture containing screenshot, rectangle, graphics, colorfulness&#10;&#10;Description automatically generated">
            <a:extLst>
              <a:ext uri="{FF2B5EF4-FFF2-40B4-BE49-F238E27FC236}">
                <a16:creationId xmlns:a16="http://schemas.microsoft.com/office/drawing/2014/main" id="{BE6B38F2-6CE7-1DE9-C80D-D1E19974E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750504" y="2018631"/>
            <a:ext cx="3600000" cy="1118679"/>
          </a:xfrm>
        </p:spPr>
      </p:pic>
      <p:pic>
        <p:nvPicPr>
          <p:cNvPr id="9" name="Picture 8" descr="A picture containing screenshot, rectangle, graphics, colorfulness&#10;&#10;Description automatically generated">
            <a:extLst>
              <a:ext uri="{FF2B5EF4-FFF2-40B4-BE49-F238E27FC236}">
                <a16:creationId xmlns:a16="http://schemas.microsoft.com/office/drawing/2014/main" id="{3C7715A1-98CA-F24D-E070-64C5CE6DF9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504" y="3449648"/>
            <a:ext cx="3600000" cy="1262651"/>
          </a:xfrm>
          <a:prstGeom prst="rect">
            <a:avLst/>
          </a:prstGeom>
        </p:spPr>
      </p:pic>
      <p:pic>
        <p:nvPicPr>
          <p:cNvPr id="11" name="Picture 10" descr="A white and orange rectangle&#10;&#10;Description automatically generated with low confidence">
            <a:extLst>
              <a:ext uri="{FF2B5EF4-FFF2-40B4-BE49-F238E27FC236}">
                <a16:creationId xmlns:a16="http://schemas.microsoft.com/office/drawing/2014/main" id="{48EE0493-08A8-8483-8235-C074F4AA5E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9037" y="3502583"/>
            <a:ext cx="3600000" cy="1262651"/>
          </a:xfrm>
          <a:prstGeom prst="rect">
            <a:avLst/>
          </a:prstGeom>
        </p:spPr>
      </p:pic>
      <p:pic>
        <p:nvPicPr>
          <p:cNvPr id="19" name="Picture 18" descr="A picture containing screenshot, rectangle, graphics, design&#10;&#10;Description automatically generated">
            <a:extLst>
              <a:ext uri="{FF2B5EF4-FFF2-40B4-BE49-F238E27FC236}">
                <a16:creationId xmlns:a16="http://schemas.microsoft.com/office/drawing/2014/main" id="{79B21470-3570-AB64-7975-93AD6B89A5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0504" y="8153400"/>
            <a:ext cx="3600000" cy="1389845"/>
          </a:xfrm>
          <a:prstGeom prst="rect">
            <a:avLst/>
          </a:prstGeom>
        </p:spPr>
      </p:pic>
      <p:pic>
        <p:nvPicPr>
          <p:cNvPr id="31" name="Picture 30" descr="A picture containing screenshot, rectangle, graphics, colorfulness&#10;&#10;Description automatically generated">
            <a:extLst>
              <a:ext uri="{FF2B5EF4-FFF2-40B4-BE49-F238E27FC236}">
                <a16:creationId xmlns:a16="http://schemas.microsoft.com/office/drawing/2014/main" id="{231592D7-2FD5-9F37-E0F4-DB006D444A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9037" y="1879013"/>
            <a:ext cx="3600000" cy="1394844"/>
          </a:xfrm>
          <a:prstGeom prst="rect">
            <a:avLst/>
          </a:prstGeom>
        </p:spPr>
      </p:pic>
      <p:pic>
        <p:nvPicPr>
          <p:cNvPr id="34" name="Picture 33" descr="A picture containing screenshot, rectangle, graphics, colorfulness&#10;&#10;Description automatically generated">
            <a:extLst>
              <a:ext uri="{FF2B5EF4-FFF2-40B4-BE49-F238E27FC236}">
                <a16:creationId xmlns:a16="http://schemas.microsoft.com/office/drawing/2014/main" id="{209D4D54-09D1-D944-79D2-2682671881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504" y="5007147"/>
            <a:ext cx="3600000" cy="1417600"/>
          </a:xfrm>
          <a:prstGeom prst="rect">
            <a:avLst/>
          </a:prstGeom>
        </p:spPr>
      </p:pic>
      <p:pic>
        <p:nvPicPr>
          <p:cNvPr id="36" name="Picture 35" descr="A picture containing screenshot, graphics, rectangle, colorfulness">
            <a:extLst>
              <a:ext uri="{FF2B5EF4-FFF2-40B4-BE49-F238E27FC236}">
                <a16:creationId xmlns:a16="http://schemas.microsoft.com/office/drawing/2014/main" id="{AB377798-09AB-3E4D-82D0-C6A160EBBB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0504" y="6587997"/>
            <a:ext cx="3600000" cy="1304611"/>
          </a:xfrm>
          <a:prstGeom prst="rect">
            <a:avLst/>
          </a:prstGeom>
        </p:spPr>
      </p:pic>
      <p:pic>
        <p:nvPicPr>
          <p:cNvPr id="38" name="Picture 37" descr="A blue and orange bars">
            <a:extLst>
              <a:ext uri="{FF2B5EF4-FFF2-40B4-BE49-F238E27FC236}">
                <a16:creationId xmlns:a16="http://schemas.microsoft.com/office/drawing/2014/main" id="{CF0BDE55-D8C0-C8A5-AC06-E9B67166D0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29037" y="5029167"/>
            <a:ext cx="3600000" cy="12074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AF03175-49AC-2D65-68C7-ED1E37D024A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29037" y="8026725"/>
            <a:ext cx="3600000" cy="15174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EBD8596-793F-A24D-5CD6-FFCFBDC135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29037" y="6454821"/>
            <a:ext cx="3600000" cy="15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865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1052</Words>
  <Application>Microsoft Office PowerPoint</Application>
  <PresentationFormat>Custom</PresentationFormat>
  <Paragraphs>168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Söhne</vt:lpstr>
      <vt:lpstr>Söhne Mono</vt:lpstr>
      <vt:lpstr>Trebuchet MS</vt:lpstr>
      <vt:lpstr>Wingdings 3</vt:lpstr>
      <vt:lpstr>Facet</vt:lpstr>
      <vt:lpstr>PowerPoint Presentation</vt:lpstr>
      <vt:lpstr>Cuprins:</vt:lpstr>
      <vt:lpstr>Introducere</vt:lpstr>
      <vt:lpstr>Prezentarea setului de date </vt:lpstr>
      <vt:lpstr>  Validarea si curățarea datelor  </vt:lpstr>
      <vt:lpstr>Analiza exploratorie a datelor</vt:lpstr>
      <vt:lpstr>Distribuția claselor din variabila țintă </vt:lpstr>
      <vt:lpstr>Distribuția variabilelor numerice  </vt:lpstr>
      <vt:lpstr>Distribuția variabilelor categorice  </vt:lpstr>
      <vt:lpstr>Prelucrarea datelor și selecția variabilelor</vt:lpstr>
      <vt:lpstr>Alegerea algoritmului de clasificare </vt:lpstr>
      <vt:lpstr>Diagrama Boxplot a Rezultatelor KFold Cross-Validation </vt:lpstr>
      <vt:lpstr>Optimizarea modelului</vt:lpstr>
      <vt:lpstr>Construirea modelului de rețea neurală</vt:lpstr>
      <vt:lpstr>PowerPoint Presentation</vt:lpstr>
      <vt:lpstr>PowerPoint Presentation</vt:lpstr>
      <vt:lpstr>Aspecte de îmbunătățit </vt:lpstr>
      <vt:lpstr>Mulțumesc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IRIS POPA</cp:lastModifiedBy>
  <cp:revision>24</cp:revision>
  <dcterms:created xsi:type="dcterms:W3CDTF">2006-08-16T00:00:00Z</dcterms:created>
  <dcterms:modified xsi:type="dcterms:W3CDTF">2023-05-31T12:41:18Z</dcterms:modified>
</cp:coreProperties>
</file>