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39"/>
  </p:notesMasterIdLst>
  <p:sldIdLst>
    <p:sldId id="256"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42" r:id="rId19"/>
    <p:sldId id="332" r:id="rId20"/>
    <p:sldId id="333" r:id="rId21"/>
    <p:sldId id="334" r:id="rId22"/>
    <p:sldId id="335" r:id="rId23"/>
    <p:sldId id="337" r:id="rId24"/>
    <p:sldId id="338" r:id="rId25"/>
    <p:sldId id="339" r:id="rId26"/>
    <p:sldId id="340" r:id="rId27"/>
    <p:sldId id="341" r:id="rId28"/>
    <p:sldId id="343" r:id="rId29"/>
    <p:sldId id="344" r:id="rId30"/>
    <p:sldId id="345" r:id="rId31"/>
    <p:sldId id="352" r:id="rId32"/>
    <p:sldId id="350" r:id="rId33"/>
    <p:sldId id="351" r:id="rId34"/>
    <p:sldId id="347" r:id="rId35"/>
    <p:sldId id="348" r:id="rId36"/>
    <p:sldId id="349" r:id="rId37"/>
    <p:sldId id="27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79536" autoAdjust="0"/>
  </p:normalViewPr>
  <p:slideViewPr>
    <p:cSldViewPr snapToGrid="0">
      <p:cViewPr varScale="1">
        <p:scale>
          <a:sx n="68" d="100"/>
          <a:sy n="68" d="100"/>
        </p:scale>
        <p:origin x="1386" y="72"/>
      </p:cViewPr>
      <p:guideLst>
        <p:guide orient="horz" pos="2160"/>
        <p:guide pos="5232"/>
      </p:guideLst>
    </p:cSldViewPr>
  </p:slideViewPr>
  <p:notesTextViewPr>
    <p:cViewPr>
      <p:scale>
        <a:sx n="1" d="1"/>
        <a:sy n="1" d="1"/>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2/22/2018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a:t>
            </a:r>
            <a:r>
              <a:rPr lang="en-US" baseline="0" dirty="0"/>
              <a:t> below and following notes on the template slides are to guide you only. In your final presentation, you may delete these notes and add relevant notes if any.</a:t>
            </a:r>
            <a:endParaRPr lang="en-US" dirty="0"/>
          </a:p>
          <a:p>
            <a:endParaRPr lang="en-US" b="1" dirty="0"/>
          </a:p>
          <a:p>
            <a:r>
              <a:rPr lang="en-US" b="1" dirty="0"/>
              <a:t>Title slide:</a:t>
            </a:r>
          </a:p>
          <a:p>
            <a:r>
              <a:rPr lang="en-US" dirty="0"/>
              <a:t>Title</a:t>
            </a:r>
            <a:r>
              <a:rPr lang="en-US" baseline="0" dirty="0"/>
              <a:t> </a:t>
            </a:r>
            <a:r>
              <a:rPr lang="en-US" dirty="0"/>
              <a:t>– should not exceed</a:t>
            </a:r>
            <a:r>
              <a:rPr lang="en-US" baseline="0" dirty="0"/>
              <a:t> beyond 3 lines, font size 30-34, Arial Headings </a:t>
            </a:r>
          </a:p>
          <a:p>
            <a:r>
              <a:rPr lang="en-US" baseline="0" dirty="0"/>
              <a:t>(Font size for the title of the PPT can vary between 30-34, Arial Headings, Bold depending on the amount of text, however should not be smaller than 30 font size)</a:t>
            </a:r>
            <a:endParaRPr lang="en-US" dirty="0"/>
          </a:p>
          <a:p>
            <a:r>
              <a:rPr lang="en-US" dirty="0"/>
              <a:t>Name should not exceed beyond 1 line, Designation; font size to remain</a:t>
            </a:r>
            <a:r>
              <a:rPr lang="en-US" baseline="0" dirty="0"/>
              <a:t> at </a:t>
            </a:r>
            <a:r>
              <a:rPr lang="en-US" dirty="0"/>
              <a:t>18, Arial Headings</a:t>
            </a:r>
          </a:p>
          <a:p>
            <a:r>
              <a:rPr lang="en-US" dirty="0"/>
              <a:t>Please</a:t>
            </a:r>
            <a:r>
              <a:rPr lang="en-US" baseline="0" dirty="0"/>
              <a:t> keep the title slide simple, just the logo, title and name and designation to appear. No other graphic elements or any design, photograph, image can be added to this slide, alignment to remain the same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1</a:t>
            </a:fld>
            <a:endParaRPr lang="en-US"/>
          </a:p>
        </p:txBody>
      </p:sp>
    </p:spTree>
    <p:extLst>
      <p:ext uri="{BB962C8B-B14F-4D97-AF65-F5344CB8AC3E}">
        <p14:creationId xmlns:p14="http://schemas.microsoft.com/office/powerpoint/2010/main" val="91975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54AED2-5CF6-4068-A6B2-7773E53AB597}" type="slidenum">
              <a:rPr lang="de-DE" altLang="en-US"/>
              <a:pPr eaLnBrk="1" hangingPunct="1"/>
              <a:t>2</a:t>
            </a:fld>
            <a:endParaRPr lang="de-DE" altLang="en-US"/>
          </a:p>
        </p:txBody>
      </p:sp>
    </p:spTree>
    <p:extLst>
      <p:ext uri="{BB962C8B-B14F-4D97-AF65-F5344CB8AC3E}">
        <p14:creationId xmlns:p14="http://schemas.microsoft.com/office/powerpoint/2010/main" val="290938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1C26E7-A0BD-43B3-AE4D-8F71E2C42600}" type="slidenum">
              <a:rPr lang="de-DE" altLang="en-US"/>
              <a:pPr eaLnBrk="1" hangingPunct="1"/>
              <a:t>3</a:t>
            </a:fld>
            <a:endParaRPr lang="de-DE" altLang="en-US"/>
          </a:p>
        </p:txBody>
      </p:sp>
    </p:spTree>
    <p:extLst>
      <p:ext uri="{BB962C8B-B14F-4D97-AF65-F5344CB8AC3E}">
        <p14:creationId xmlns:p14="http://schemas.microsoft.com/office/powerpoint/2010/main" val="40659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1C26E7-A0BD-43B3-AE4D-8F71E2C42600}" type="slidenum">
              <a:rPr lang="de-DE" altLang="en-US"/>
              <a:pPr eaLnBrk="1" hangingPunct="1"/>
              <a:t>32</a:t>
            </a:fld>
            <a:endParaRPr lang="de-DE" altLang="en-US"/>
          </a:p>
        </p:txBody>
      </p:sp>
    </p:spTree>
    <p:extLst>
      <p:ext uri="{BB962C8B-B14F-4D97-AF65-F5344CB8AC3E}">
        <p14:creationId xmlns:p14="http://schemas.microsoft.com/office/powerpoint/2010/main" val="110782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a:p>
            <a:r>
              <a:rPr lang="en-US" dirty="0"/>
              <a:t>Thank You– font size 30, Arial Headings</a:t>
            </a:r>
          </a:p>
          <a:p>
            <a:r>
              <a:rPr lang="en-US" dirty="0"/>
              <a:t>Name &amp; Designation – font size 18, Arial Headings</a:t>
            </a:r>
          </a:p>
          <a:p>
            <a:r>
              <a:rPr lang="en-US" dirty="0"/>
              <a:t>Your/contact email id – font size 18, Arial Headings</a:t>
            </a:r>
          </a:p>
        </p:txBody>
      </p:sp>
      <p:sp>
        <p:nvSpPr>
          <p:cNvPr id="4" name="Slide Number Placeholder 3"/>
          <p:cNvSpPr>
            <a:spLocks noGrp="1"/>
          </p:cNvSpPr>
          <p:nvPr>
            <p:ph type="sldNum" sz="quarter" idx="10"/>
          </p:nvPr>
        </p:nvSpPr>
        <p:spPr/>
        <p:txBody>
          <a:bodyPr/>
          <a:lstStyle/>
          <a:p>
            <a:fld id="{DBDA5EBE-E194-4A8A-BBBE-6B90DE9885F5}" type="slidenum">
              <a:rPr lang="en-US" smtClean="0"/>
              <a:t>37</a:t>
            </a:fld>
            <a:endParaRPr lang="en-US"/>
          </a:p>
        </p:txBody>
      </p:sp>
    </p:spTree>
    <p:extLst>
      <p:ext uri="{BB962C8B-B14F-4D97-AF65-F5344CB8AC3E}">
        <p14:creationId xmlns:p14="http://schemas.microsoft.com/office/powerpoint/2010/main" val="3724250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6"/>
            <a:ext cx="4114800" cy="155448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cxnSp>
        <p:nvCxnSpPr>
          <p:cNvPr id="9" name="Straight Connector 8"/>
          <p:cNvCxnSpPr/>
          <p:nvPr/>
        </p:nvCxnSpPr>
        <p:spPr>
          <a:xfrm rot="5400000">
            <a:off x="2814000"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76691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2"/>
                </a:solidFill>
              </a:defRPr>
            </a:lvl1pPr>
          </a:lstStyle>
          <a:p>
            <a:r>
              <a:rPr lang="en-US"/>
              <a:t>Click icon to add picture</a:t>
            </a:r>
            <a:endParaRPr lang="en-IN" dirty="0"/>
          </a:p>
        </p:txBody>
      </p:sp>
      <p:sp>
        <p:nvSpPr>
          <p:cNvPr id="5"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a:t>Horizontal image with paragraph text</a:t>
            </a:r>
            <a:endParaRPr lang="en-IN" dirty="0"/>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1800" baseline="0"/>
            </a:lvl1pPr>
          </a:lstStyle>
          <a:p>
            <a:pPr lvl="0"/>
            <a:r>
              <a:rPr lang="en-US" dirty="0"/>
              <a:t>This vertical image should be aligned left and centered vertically on the slide. Paragraph text should be centered vertically to the image. Insert text here. Keep text as minimal as possible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2"/>
                </a:solidFill>
              </a:defRPr>
            </a:lvl1pPr>
          </a:lstStyle>
          <a:p>
            <a:r>
              <a:rPr lang="en-US"/>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a:t>The horizontal image should be center aligned</a:t>
            </a:r>
            <a:br>
              <a:rPr lang="en-US" dirty="0"/>
            </a:br>
            <a:r>
              <a:rPr lang="en-US" dirty="0"/>
              <a:t>The horizontal image should be center aligned</a:t>
            </a:r>
            <a:endParaRPr lang="en-IN" dirty="0"/>
          </a:p>
          <a:p>
            <a:pPr lvl="0"/>
            <a:endParaRPr lang="en-IN" dirty="0"/>
          </a:p>
        </p:txBody>
      </p:sp>
      <p:sp>
        <p:nvSpPr>
          <p:cNvPr id="5"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a:t>Horizontal image with bullet points</a:t>
            </a:r>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dirty="0"/>
              <a:t>Insert Text Here</a:t>
            </a:r>
          </a:p>
        </p:txBody>
      </p:sp>
      <p:sp>
        <p:nvSpPr>
          <p:cNvPr id="14" name="Picture Placeholder 25"/>
          <p:cNvSpPr>
            <a:spLocks noGrp="1"/>
          </p:cNvSpPr>
          <p:nvPr>
            <p:ph type="pic" sz="quarter" idx="10"/>
          </p:nvPr>
        </p:nvSpPr>
        <p:spPr>
          <a:xfrm>
            <a:off x="451756" y="1775285"/>
            <a:ext cx="2590800" cy="3873500"/>
          </a:xfrm>
        </p:spPr>
        <p:txBody>
          <a:bodyPr/>
          <a:lstStyle/>
          <a:p>
            <a:r>
              <a:rPr lang="en-US"/>
              <a:t>Click icon to add picture</a:t>
            </a:r>
            <a:endParaRPr lang="en-IN" dirty="0"/>
          </a:p>
        </p:txBody>
      </p:sp>
    </p:spTree>
    <p:extLst>
      <p:ext uri="{BB962C8B-B14F-4D97-AF65-F5344CB8AC3E}">
        <p14:creationId xmlns:p14="http://schemas.microsoft.com/office/powerpoint/2010/main" val="573135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dirty="0"/>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a:t>Click to Add Title</a:t>
            </a:r>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2"/>
                </a:solidFill>
                <a:latin typeface="+mj-lt"/>
              </a:defRPr>
            </a:lvl1pPr>
          </a:lstStyle>
          <a:p>
            <a:r>
              <a:rPr lang="en-US" dirty="0"/>
              <a:t>Agenda</a:t>
            </a:r>
            <a:endParaRPr lang="en-IN" dirty="0"/>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5</a:t>
            </a:r>
          </a:p>
        </p:txBody>
      </p:sp>
    </p:spTree>
    <p:extLst>
      <p:ext uri="{BB962C8B-B14F-4D97-AF65-F5344CB8AC3E}">
        <p14:creationId xmlns:p14="http://schemas.microsoft.com/office/powerpoint/2010/main" val="592538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a:t>.</a:t>
            </a:r>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a:t>Click to Add Title</a:t>
            </a: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2"/>
                </a:solidFill>
                <a:latin typeface="+mj-lt"/>
              </a:defRPr>
            </a:lvl1pPr>
          </a:lstStyle>
          <a:p>
            <a:r>
              <a:rPr lang="en-US" dirty="0"/>
              <a:t>Thank you</a:t>
            </a:r>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cxnSp>
        <p:nvCxnSpPr>
          <p:cNvPr id="15" name="Straight Connector 14"/>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2"/>
                </a:solidFill>
                <a:latin typeface="+mj-lt"/>
              </a:defRPr>
            </a:lvl1pPr>
          </a:lstStyle>
          <a:p>
            <a:r>
              <a:rPr lang="en-US" dirty="0"/>
              <a:t>Click here to add Customer / Partner Logo</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a:t>Insert Title</a:t>
            </a:r>
            <a:br>
              <a:rPr lang="en-US" dirty="0"/>
            </a:br>
            <a:r>
              <a:rPr lang="en-US" dirty="0"/>
              <a:t>Here</a:t>
            </a:r>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cxnSp>
        <p:nvCxnSpPr>
          <p:cNvPr id="17" name="Straight Connector 16"/>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dirty="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dirty="0"/>
              <a:t>Click here to add Customer / Partner Logo</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2"/>
                </a:solidFill>
                <a:latin typeface="+mj-lt"/>
              </a:defRPr>
            </a:lvl1pPr>
          </a:lstStyle>
          <a:p>
            <a:r>
              <a:rPr lang="en-US" dirty="0"/>
              <a:t>Thank you</a:t>
            </a:r>
          </a:p>
        </p:txBody>
      </p:sp>
      <p:cxnSp>
        <p:nvCxnSpPr>
          <p:cNvPr id="11" name="Straight Connector 10"/>
          <p:cNvCxnSpPr/>
          <p:nvPr/>
        </p:nvCxnSpPr>
        <p:spPr>
          <a:xfrm rot="5400000">
            <a:off x="2964607"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spTree>
    <p:extLst>
      <p:ext uri="{BB962C8B-B14F-4D97-AF65-F5344CB8AC3E}">
        <p14:creationId xmlns:p14="http://schemas.microsoft.com/office/powerpoint/2010/main" val="23470746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44416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a:t>Click to edit Master title style</a:t>
            </a:r>
            <a:endParaRPr lang="en-US" dirty="0"/>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260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Two Columns</a:t>
            </a:r>
          </a:p>
        </p:txBody>
      </p:sp>
      <p:sp>
        <p:nvSpPr>
          <p:cNvPr id="6" name="Text Placeholder 6"/>
          <p:cNvSpPr>
            <a:spLocks noGrp="1"/>
          </p:cNvSpPr>
          <p:nvPr>
            <p:ph type="body" sz="quarter" idx="11" hasCustomPrompt="1"/>
          </p:nvPr>
        </p:nvSpPr>
        <p:spPr>
          <a:xfrm>
            <a:off x="752041"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0"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1"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
        <p:nvSpPr>
          <p:cNvPr id="21" name="Text Placeholder 6"/>
          <p:cNvSpPr>
            <a:spLocks noGrp="1"/>
          </p:cNvSpPr>
          <p:nvPr>
            <p:ph type="body" sz="quarter" idx="14" hasCustomPrompt="1"/>
          </p:nvPr>
        </p:nvSpPr>
        <p:spPr>
          <a:xfrm>
            <a:off x="4958279"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solidFill>
                  <a:schemeClr val="accent2"/>
                </a:solidFill>
              </a:defRPr>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a:t>Insert Text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6551407"/>
          </a:xfrm>
        </p:spPr>
        <p:txBody>
          <a:bodyPr anchor="ctr">
            <a:normAutofit/>
          </a:bodyPr>
          <a:lstStyle>
            <a:lvl1pPr algn="ctr">
              <a:buNone/>
              <a:defRPr sz="5400" baseline="0">
                <a:solidFill>
                  <a:schemeClr val="accent2"/>
                </a:solidFill>
              </a:defRPr>
            </a:lvl1pPr>
          </a:lstStyle>
          <a:p>
            <a:r>
              <a:rPr lang="en-US" dirty="0"/>
              <a:t>Click Icon to Add Picture</a:t>
            </a:r>
            <a:endParaRPr lang="en-IN" dirty="0"/>
          </a:p>
        </p:txBody>
      </p:sp>
    </p:spTree>
    <p:extLst>
      <p:ext uri="{BB962C8B-B14F-4D97-AF65-F5344CB8AC3E}">
        <p14:creationId xmlns:p14="http://schemas.microsoft.com/office/powerpoint/2010/main" val="291793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a:t>Click icon to add picture</a:t>
            </a:r>
            <a:endParaRPr lang="en-IN" dirty="0"/>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dirty="0"/>
              <a:t>This vertical image should be aligned left and centered vertically on the slide. Paragraph text should be centered vertically to the image. Insert text here. Keep text as minimal as possible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a:t>Vertical Image with Bullet Points</a:t>
            </a:r>
            <a:endParaRPr lang="en-IN" dirty="0"/>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a:t>Click icon to add picture</a:t>
            </a:r>
            <a:endParaRPr lang="en-IN" dirty="0"/>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a:t>This vertical image should be aligned left and centered vertically on the slide. Paragraph text should be centered vertically to the image. Insert text here. Keep text as minimal as possible</a:t>
            </a:r>
            <a:br>
              <a:rPr lang="en-US" dirty="0"/>
            </a:br>
            <a:r>
              <a:rPr lang="en-US" dirty="0"/>
              <a:t>This vertical image should be aligned left and centered vertically on the slide.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a:solidFill>
                  <a:schemeClr val="accent2"/>
                </a:solidFill>
              </a:rPr>
              <a:t>© 2015</a:t>
            </a:r>
            <a:r>
              <a:rPr lang="en-US" b="0" u="none" baseline="0" dirty="0">
                <a:solidFill>
                  <a:schemeClr val="accent2"/>
                </a:solidFill>
              </a:rPr>
              <a:t> </a:t>
            </a:r>
            <a:r>
              <a:rPr lang="en-US" b="0" u="none" dirty="0">
                <a:solidFill>
                  <a:schemeClr val="accent2"/>
                </a:solidFill>
              </a:rPr>
              <a:t> WIPRO LTD  |  WWW.WIPRO.COM  |  </a:t>
            </a:r>
            <a:r>
              <a:rPr lang="en-US" sz="800" b="0" i="0" u="none" kern="1200" dirty="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
        <p:nvSpPr>
          <p:cNvPr id="4" name="MSIPCMc2f24a3d9132a4cba5aeeca6" descr="{&quot;HashCode&quot;:1908316530,&quot;Placement&quot;:&quot;Footer&quot;,&quot;Top&quot;:522.0343,&quot;Left&quot;:0.0,&quot;SlideWidth&quot;:720,&quot;SlideHeight&quot;:540}">
            <a:extLst>
              <a:ext uri="{FF2B5EF4-FFF2-40B4-BE49-F238E27FC236}">
                <a16:creationId xmlns:a16="http://schemas.microsoft.com/office/drawing/2014/main" id="{1F921701-9666-4785-A124-78466A523E76}"/>
              </a:ext>
            </a:extLst>
          </p:cNvPr>
          <p:cNvSpPr txBox="1"/>
          <p:nvPr userDrawn="1"/>
        </p:nvSpPr>
        <p:spPr>
          <a:xfrm>
            <a:off x="0" y="6629836"/>
            <a:ext cx="1595927"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Calibri" panose="020F0502020204030204" pitchFamily="34" charset="0"/>
              </a:rPr>
              <a:t>Sensitivity: Internal &amp; Restricted</a:t>
            </a:r>
            <a:endParaRPr lang="en-US" sz="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5" r:id="rId25"/>
  </p:sldLayoutIdLst>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5.xml"/><Relationship Id="rId4" Type="http://schemas.openxmlformats.org/officeDocument/2006/relationships/image" Target="../media/image33.wmf"/></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solidFill>
                  <a:srgbClr val="000000"/>
                </a:solidFill>
              </a:rPr>
              <a:t>Asset Accounting</a:t>
            </a:r>
            <a:endParaRPr lang="en-US" dirty="0"/>
          </a:p>
        </p:txBody>
      </p:sp>
      <p:sp>
        <p:nvSpPr>
          <p:cNvPr id="3" name="Subtitle 2"/>
          <p:cNvSpPr>
            <a:spLocks noGrp="1"/>
          </p:cNvSpPr>
          <p:nvPr>
            <p:ph type="subTitle" idx="1"/>
          </p:nvPr>
        </p:nvSpPr>
        <p:spPr>
          <a:xfrm>
            <a:off x="4547710" y="3846693"/>
            <a:ext cx="4114800" cy="320040"/>
          </a:xfrm>
        </p:spPr>
        <p:txBody>
          <a:bodyPr/>
          <a:lstStyle/>
          <a:p>
            <a:r>
              <a:rPr lang="en-US" dirty="0"/>
              <a:t>Mukesh Kumar</a:t>
            </a:r>
          </a:p>
          <a:p>
            <a:endParaRPr lang="en-US" dirty="0"/>
          </a:p>
        </p:txBody>
      </p:sp>
      <p:sp>
        <p:nvSpPr>
          <p:cNvPr id="4" name="Text Placeholder 3"/>
          <p:cNvSpPr>
            <a:spLocks noGrp="1"/>
          </p:cNvSpPr>
          <p:nvPr>
            <p:ph type="body" sz="quarter" idx="10"/>
          </p:nvPr>
        </p:nvSpPr>
        <p:spPr>
          <a:xfrm>
            <a:off x="4549775" y="4166160"/>
            <a:ext cx="4114800" cy="320040"/>
          </a:xfrm>
        </p:spPr>
        <p:txBody>
          <a:bodyPr/>
          <a:lstStyle/>
          <a:p>
            <a:r>
              <a:rPr lang="en-US" sz="1600" i="1" dirty="0"/>
              <a:t>Associate SAP FICO, Vertex Consultant</a:t>
            </a:r>
          </a:p>
          <a:p>
            <a:endParaRPr lang="en-US" sz="1600" dirty="0"/>
          </a:p>
        </p:txBody>
      </p:sp>
    </p:spTree>
    <p:extLst>
      <p:ext uri="{BB962C8B-B14F-4D97-AF65-F5344CB8AC3E}">
        <p14:creationId xmlns:p14="http://schemas.microsoft.com/office/powerpoint/2010/main" val="2450973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2DEB907-3081-424A-A0A7-CDDE709C3920}"/>
              </a:ext>
            </a:extLst>
          </p:cNvPr>
          <p:cNvSpPr>
            <a:spLocks noGrp="1"/>
          </p:cNvSpPr>
          <p:nvPr>
            <p:ph type="pic" sz="quarter" idx="10"/>
          </p:nvPr>
        </p:nvSpPr>
        <p:spPr/>
        <p:style>
          <a:lnRef idx="2">
            <a:schemeClr val="dk1"/>
          </a:lnRef>
          <a:fillRef idx="1">
            <a:schemeClr val="lt1"/>
          </a:fillRef>
          <a:effectRef idx="0">
            <a:schemeClr val="dk1"/>
          </a:effectRef>
          <a:fontRef idx="minor">
            <a:schemeClr val="dk1"/>
          </a:fontRef>
        </p:style>
      </p:sp>
      <p:sp>
        <p:nvSpPr>
          <p:cNvPr id="3" name="Title 4">
            <a:extLst>
              <a:ext uri="{FF2B5EF4-FFF2-40B4-BE49-F238E27FC236}">
                <a16:creationId xmlns:a16="http://schemas.microsoft.com/office/drawing/2014/main" id="{92E8C31E-5B6A-4CBE-B296-A2B38231F061}"/>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Asset Class</a:t>
            </a:r>
          </a:p>
          <a:p>
            <a:endParaRPr lang="en-US" dirty="0"/>
          </a:p>
          <a:p>
            <a:endParaRPr lang="en-US" dirty="0"/>
          </a:p>
        </p:txBody>
      </p:sp>
      <p:sp>
        <p:nvSpPr>
          <p:cNvPr id="4" name="Rectangle 3">
            <a:extLst>
              <a:ext uri="{FF2B5EF4-FFF2-40B4-BE49-F238E27FC236}">
                <a16:creationId xmlns:a16="http://schemas.microsoft.com/office/drawing/2014/main" id="{ED49AA57-93F8-46D4-9ACC-B51F7B46FB89}"/>
              </a:ext>
            </a:extLst>
          </p:cNvPr>
          <p:cNvSpPr/>
          <p:nvPr/>
        </p:nvSpPr>
        <p:spPr>
          <a:xfrm>
            <a:off x="659159" y="807244"/>
            <a:ext cx="8030817" cy="287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buFont typeface="Arial" panose="020B0604020202020204" pitchFamily="34" charset="0"/>
              <a:buChar char="•"/>
            </a:pPr>
            <a:r>
              <a:rPr lang="en-US" sz="2000" dirty="0">
                <a:solidFill>
                  <a:schemeClr val="accent2"/>
                </a:solidFill>
                <a:cs typeface="Arial"/>
              </a:rPr>
              <a:t>The asset class is the most important criteria for structuring fixed assets from an accounting point of view.  Every asset has to be assigned to exactly one asset class.  </a:t>
            </a:r>
          </a:p>
          <a:p>
            <a:pPr marL="342900" indent="-342900">
              <a:buFont typeface="Arial" panose="020B0604020202020204" pitchFamily="34" charset="0"/>
              <a:buChar char="•"/>
            </a:pPr>
            <a:r>
              <a:rPr lang="en-US" sz="2000" dirty="0">
                <a:solidFill>
                  <a:schemeClr val="accent2"/>
                </a:solidFill>
                <a:cs typeface="Arial"/>
              </a:rPr>
              <a:t>The asset class is used to assign the assets (and their business transactions) to the correct general ledger accounts. </a:t>
            </a:r>
          </a:p>
          <a:p>
            <a:pPr marL="342900" indent="-342900">
              <a:buFont typeface="Arial" panose="020B0604020202020204" pitchFamily="34" charset="0"/>
              <a:buChar char="•"/>
            </a:pPr>
            <a:r>
              <a:rPr lang="en-US" sz="2000" dirty="0">
                <a:solidFill>
                  <a:schemeClr val="accent2"/>
                </a:solidFill>
                <a:cs typeface="Arial"/>
              </a:rPr>
              <a:t>The asset class contains default values and control elements which are passed on to the individual assets when you open a new asset master record. </a:t>
            </a:r>
          </a:p>
        </p:txBody>
      </p:sp>
      <p:graphicFrame>
        <p:nvGraphicFramePr>
          <p:cNvPr id="6" name="Table 5">
            <a:extLst>
              <a:ext uri="{FF2B5EF4-FFF2-40B4-BE49-F238E27FC236}">
                <a16:creationId xmlns:a16="http://schemas.microsoft.com/office/drawing/2014/main" id="{F1D2CDF8-5E4B-4BCC-8A23-85914F7FA660}"/>
              </a:ext>
            </a:extLst>
          </p:cNvPr>
          <p:cNvGraphicFramePr>
            <a:graphicFrameLocks noGrp="1"/>
          </p:cNvGraphicFramePr>
          <p:nvPr>
            <p:extLst>
              <p:ext uri="{D42A27DB-BD31-4B8C-83A1-F6EECF244321}">
                <p14:modId xmlns:p14="http://schemas.microsoft.com/office/powerpoint/2010/main" val="3073892352"/>
              </p:ext>
            </p:extLst>
          </p:nvPr>
        </p:nvGraphicFramePr>
        <p:xfrm>
          <a:off x="659157" y="3864113"/>
          <a:ext cx="7530686" cy="396240"/>
        </p:xfrm>
        <a:graphic>
          <a:graphicData uri="http://schemas.openxmlformats.org/drawingml/2006/table">
            <a:tbl>
              <a:tblPr firstRow="1" bandRow="1">
                <a:tableStyleId>{2D5ABB26-0587-4C30-8999-92F81FD0307C}</a:tableStyleId>
              </a:tblPr>
              <a:tblGrid>
                <a:gridCol w="7530686">
                  <a:extLst>
                    <a:ext uri="{9D8B030D-6E8A-4147-A177-3AD203B41FA5}">
                      <a16:colId xmlns:a16="http://schemas.microsoft.com/office/drawing/2014/main" val="3179684565"/>
                    </a:ext>
                  </a:extLst>
                </a:gridCol>
              </a:tblGrid>
              <a:tr h="0">
                <a:tc>
                  <a:txBody>
                    <a:bodyPr/>
                    <a:lstStyle/>
                    <a:p>
                      <a:r>
                        <a:rPr lang="en-US" sz="2000" kern="1200" dirty="0">
                          <a:solidFill>
                            <a:schemeClr val="accent2"/>
                          </a:solidFill>
                          <a:latin typeface="+mn-lt"/>
                          <a:ea typeface="+mn-ea"/>
                          <a:cs typeface="Arial"/>
                        </a:rPr>
                        <a:t>The below important specifications are controlled by asset class</a:t>
                      </a:r>
                    </a:p>
                  </a:txBody>
                  <a:tcPr/>
                </a:tc>
                <a:extLst>
                  <a:ext uri="{0D108BD9-81ED-4DB2-BD59-A6C34878D82A}">
                    <a16:rowId xmlns:a16="http://schemas.microsoft.com/office/drawing/2014/main" val="4176467899"/>
                  </a:ext>
                </a:extLst>
              </a:tr>
            </a:tbl>
          </a:graphicData>
        </a:graphic>
      </p:graphicFrame>
      <p:graphicFrame>
        <p:nvGraphicFramePr>
          <p:cNvPr id="7" name="Table 6">
            <a:extLst>
              <a:ext uri="{FF2B5EF4-FFF2-40B4-BE49-F238E27FC236}">
                <a16:creationId xmlns:a16="http://schemas.microsoft.com/office/drawing/2014/main" id="{4D7B6424-B601-4591-9712-2FEBE899AEAB}"/>
              </a:ext>
            </a:extLst>
          </p:cNvPr>
          <p:cNvGraphicFramePr>
            <a:graphicFrameLocks noGrp="1"/>
          </p:cNvGraphicFramePr>
          <p:nvPr>
            <p:extLst>
              <p:ext uri="{D42A27DB-BD31-4B8C-83A1-F6EECF244321}">
                <p14:modId xmlns:p14="http://schemas.microsoft.com/office/powerpoint/2010/main" val="342683993"/>
              </p:ext>
            </p:extLst>
          </p:nvPr>
        </p:nvGraphicFramePr>
        <p:xfrm>
          <a:off x="659157" y="4521006"/>
          <a:ext cx="7530686" cy="1005840"/>
        </p:xfrm>
        <a:graphic>
          <a:graphicData uri="http://schemas.openxmlformats.org/drawingml/2006/table">
            <a:tbl>
              <a:tblPr firstRow="1" bandRow="1">
                <a:tableStyleId>{2D5ABB26-0587-4C30-8999-92F81FD0307C}</a:tableStyleId>
              </a:tblPr>
              <a:tblGrid>
                <a:gridCol w="7530686">
                  <a:extLst>
                    <a:ext uri="{9D8B030D-6E8A-4147-A177-3AD203B41FA5}">
                      <a16:colId xmlns:a16="http://schemas.microsoft.com/office/drawing/2014/main" val="3179684565"/>
                    </a:ext>
                  </a:extLst>
                </a:gridCol>
              </a:tblGrid>
              <a:tr h="0">
                <a:tc>
                  <a:txBody>
                    <a:bodyPr/>
                    <a:lstStyle/>
                    <a:p>
                      <a:pPr marL="342900" indent="-342900">
                        <a:buFont typeface="Arial" panose="020B0604020202020204" pitchFamily="34" charset="0"/>
                        <a:buChar char="•"/>
                      </a:pPr>
                      <a:r>
                        <a:rPr lang="en-US" sz="2000" kern="1200" dirty="0">
                          <a:solidFill>
                            <a:schemeClr val="accent2"/>
                          </a:solidFill>
                          <a:latin typeface="+mn-lt"/>
                          <a:ea typeface="+mn-ea"/>
                          <a:cs typeface="Arial"/>
                        </a:rPr>
                        <a:t>Account Determination</a:t>
                      </a:r>
                    </a:p>
                    <a:p>
                      <a:pPr marL="342900" indent="-342900">
                        <a:buFont typeface="Arial" panose="020B0604020202020204" pitchFamily="34" charset="0"/>
                        <a:buChar char="•"/>
                      </a:pPr>
                      <a:r>
                        <a:rPr lang="en-US" sz="2000" kern="1200" dirty="0">
                          <a:solidFill>
                            <a:schemeClr val="accent2"/>
                          </a:solidFill>
                          <a:latin typeface="+mn-lt"/>
                          <a:ea typeface="+mn-ea"/>
                          <a:cs typeface="Arial"/>
                        </a:rPr>
                        <a:t>Screen Layout Control</a:t>
                      </a:r>
                    </a:p>
                    <a:p>
                      <a:pPr marL="342900" indent="-342900">
                        <a:buFont typeface="Arial" panose="020B0604020202020204" pitchFamily="34" charset="0"/>
                        <a:buChar char="•"/>
                      </a:pPr>
                      <a:r>
                        <a:rPr lang="en-US" sz="2000" kern="1200" dirty="0">
                          <a:solidFill>
                            <a:schemeClr val="accent2"/>
                          </a:solidFill>
                          <a:latin typeface="+mn-lt"/>
                          <a:ea typeface="+mn-ea"/>
                          <a:cs typeface="Arial"/>
                        </a:rPr>
                        <a:t>Number Range for the assignment of the asset main number</a:t>
                      </a:r>
                    </a:p>
                  </a:txBody>
                  <a:tcPr/>
                </a:tc>
                <a:extLst>
                  <a:ext uri="{0D108BD9-81ED-4DB2-BD59-A6C34878D82A}">
                    <a16:rowId xmlns:a16="http://schemas.microsoft.com/office/drawing/2014/main" val="4176467899"/>
                  </a:ext>
                </a:extLst>
              </a:tr>
            </a:tbl>
          </a:graphicData>
        </a:graphic>
      </p:graphicFrame>
    </p:spTree>
    <p:extLst>
      <p:ext uri="{BB962C8B-B14F-4D97-AF65-F5344CB8AC3E}">
        <p14:creationId xmlns:p14="http://schemas.microsoft.com/office/powerpoint/2010/main" val="231719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8D1C679-8499-436A-B33D-A6D4DB3D00DD}"/>
              </a:ext>
            </a:extLst>
          </p:cNvPr>
          <p:cNvSpPr>
            <a:spLocks noGrp="1"/>
          </p:cNvSpPr>
          <p:nvPr>
            <p:ph type="pic" sz="quarter" idx="10"/>
          </p:nvPr>
        </p:nvSpPr>
        <p:spPr/>
      </p:sp>
      <p:pic>
        <p:nvPicPr>
          <p:cNvPr id="3" name="Picture 2">
            <a:extLst>
              <a:ext uri="{FF2B5EF4-FFF2-40B4-BE49-F238E27FC236}">
                <a16:creationId xmlns:a16="http://schemas.microsoft.com/office/drawing/2014/main" id="{5612E667-050A-40C1-A756-3D509DF88AE1}"/>
              </a:ext>
            </a:extLst>
          </p:cNvPr>
          <p:cNvPicPr>
            <a:picLocks noChangeAspect="1"/>
          </p:cNvPicPr>
          <p:nvPr/>
        </p:nvPicPr>
        <p:blipFill>
          <a:blip r:embed="rId2"/>
          <a:stretch>
            <a:fillRect/>
          </a:stretch>
        </p:blipFill>
        <p:spPr>
          <a:xfrm>
            <a:off x="0" y="828675"/>
            <a:ext cx="9051235" cy="5479360"/>
          </a:xfrm>
          <a:prstGeom prst="rect">
            <a:avLst/>
          </a:prstGeom>
        </p:spPr>
      </p:pic>
      <p:sp>
        <p:nvSpPr>
          <p:cNvPr id="4" name="Title 4">
            <a:extLst>
              <a:ext uri="{FF2B5EF4-FFF2-40B4-BE49-F238E27FC236}">
                <a16:creationId xmlns:a16="http://schemas.microsoft.com/office/drawing/2014/main" id="{FB1100CB-B2D7-4D28-B0BD-3130CE45446C}"/>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Asset Class</a:t>
            </a:r>
          </a:p>
          <a:p>
            <a:endParaRPr lang="en-US" dirty="0"/>
          </a:p>
          <a:p>
            <a:endParaRPr lang="en-US" dirty="0"/>
          </a:p>
        </p:txBody>
      </p:sp>
    </p:spTree>
    <p:extLst>
      <p:ext uri="{BB962C8B-B14F-4D97-AF65-F5344CB8AC3E}">
        <p14:creationId xmlns:p14="http://schemas.microsoft.com/office/powerpoint/2010/main" val="340159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60C9245-6494-424F-B7F6-436CC7D2FF03}"/>
              </a:ext>
            </a:extLst>
          </p:cNvPr>
          <p:cNvSpPr>
            <a:spLocks noGrp="1"/>
          </p:cNvSpPr>
          <p:nvPr>
            <p:ph type="pic" sz="quarter" idx="10"/>
          </p:nvPr>
        </p:nvSpPr>
        <p:spPr/>
      </p:sp>
      <p:sp>
        <p:nvSpPr>
          <p:cNvPr id="3" name="Title 4">
            <a:extLst>
              <a:ext uri="{FF2B5EF4-FFF2-40B4-BE49-F238E27FC236}">
                <a16:creationId xmlns:a16="http://schemas.microsoft.com/office/drawing/2014/main" id="{E75F07BA-7086-466B-88CB-D642DEFD51CE}"/>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Define Asset Class</a:t>
            </a:r>
          </a:p>
          <a:p>
            <a:endParaRPr lang="en-US" dirty="0"/>
          </a:p>
          <a:p>
            <a:endParaRPr lang="en-US" dirty="0"/>
          </a:p>
        </p:txBody>
      </p:sp>
      <p:sp>
        <p:nvSpPr>
          <p:cNvPr id="4" name="Rectangle 3">
            <a:extLst>
              <a:ext uri="{FF2B5EF4-FFF2-40B4-BE49-F238E27FC236}">
                <a16:creationId xmlns:a16="http://schemas.microsoft.com/office/drawing/2014/main" id="{32BF0B55-4D67-4CFA-8E65-5ECA3C918D46}"/>
              </a:ext>
            </a:extLst>
          </p:cNvPr>
          <p:cNvSpPr/>
          <p:nvPr/>
        </p:nvSpPr>
        <p:spPr>
          <a:xfrm>
            <a:off x="460376" y="1065848"/>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Accounting&gt;  Asset Accounting &gt; Organizational Structures &gt; Asset Classes &gt; Define Asset Classes</a:t>
            </a:r>
          </a:p>
          <a:p>
            <a:endParaRPr lang="en-US" sz="2000" dirty="0">
              <a:solidFill>
                <a:schemeClr val="accent2"/>
              </a:solidFill>
              <a:cs typeface="Arial"/>
            </a:endParaRPr>
          </a:p>
        </p:txBody>
      </p:sp>
      <p:pic>
        <p:nvPicPr>
          <p:cNvPr id="5" name="Picture 4">
            <a:extLst>
              <a:ext uri="{FF2B5EF4-FFF2-40B4-BE49-F238E27FC236}">
                <a16:creationId xmlns:a16="http://schemas.microsoft.com/office/drawing/2014/main" id="{7404EE2B-6B61-422B-A871-9CD07BB7F49F}"/>
              </a:ext>
            </a:extLst>
          </p:cNvPr>
          <p:cNvPicPr/>
          <p:nvPr/>
        </p:nvPicPr>
        <p:blipFill>
          <a:blip r:embed="rId2"/>
          <a:stretch>
            <a:fillRect/>
          </a:stretch>
        </p:blipFill>
        <p:spPr>
          <a:xfrm>
            <a:off x="460375" y="2528081"/>
            <a:ext cx="8030817" cy="3302875"/>
          </a:xfrm>
          <a:prstGeom prst="rect">
            <a:avLst/>
          </a:prstGeom>
        </p:spPr>
      </p:pic>
    </p:spTree>
    <p:extLst>
      <p:ext uri="{BB962C8B-B14F-4D97-AF65-F5344CB8AC3E}">
        <p14:creationId xmlns:p14="http://schemas.microsoft.com/office/powerpoint/2010/main" val="379404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3377D78-25A4-4752-96BF-45975E524A35}"/>
              </a:ext>
            </a:extLst>
          </p:cNvPr>
          <p:cNvSpPr>
            <a:spLocks noGrp="1"/>
          </p:cNvSpPr>
          <p:nvPr>
            <p:ph type="pic" sz="quarter" idx="10"/>
          </p:nvPr>
        </p:nvSpPr>
        <p:spPr/>
      </p:sp>
      <p:pic>
        <p:nvPicPr>
          <p:cNvPr id="3" name="Picture 2">
            <a:extLst>
              <a:ext uri="{FF2B5EF4-FFF2-40B4-BE49-F238E27FC236}">
                <a16:creationId xmlns:a16="http://schemas.microsoft.com/office/drawing/2014/main" id="{5F3F5E03-9848-4378-AB31-A22F92260289}"/>
              </a:ext>
            </a:extLst>
          </p:cNvPr>
          <p:cNvPicPr/>
          <p:nvPr/>
        </p:nvPicPr>
        <p:blipFill>
          <a:blip r:embed="rId2"/>
          <a:stretch>
            <a:fillRect/>
          </a:stretch>
        </p:blipFill>
        <p:spPr>
          <a:xfrm>
            <a:off x="92765" y="887896"/>
            <a:ext cx="8892209" cy="5531954"/>
          </a:xfrm>
          <a:prstGeom prst="rect">
            <a:avLst/>
          </a:prstGeom>
        </p:spPr>
      </p:pic>
      <p:sp>
        <p:nvSpPr>
          <p:cNvPr id="4" name="Title 4">
            <a:extLst>
              <a:ext uri="{FF2B5EF4-FFF2-40B4-BE49-F238E27FC236}">
                <a16:creationId xmlns:a16="http://schemas.microsoft.com/office/drawing/2014/main" id="{AC5154E7-3BD8-4611-B5ED-DD9C9B0DBB03}"/>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Define Asset Class</a:t>
            </a:r>
          </a:p>
          <a:p>
            <a:endParaRPr lang="en-US" dirty="0"/>
          </a:p>
          <a:p>
            <a:endParaRPr lang="en-US" dirty="0"/>
          </a:p>
        </p:txBody>
      </p:sp>
    </p:spTree>
    <p:extLst>
      <p:ext uri="{BB962C8B-B14F-4D97-AF65-F5344CB8AC3E}">
        <p14:creationId xmlns:p14="http://schemas.microsoft.com/office/powerpoint/2010/main" val="289950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E0B96D2-0774-4CA3-B25B-952328A5845F}"/>
              </a:ext>
            </a:extLst>
          </p:cNvPr>
          <p:cNvPicPr>
            <a:picLocks noGrp="1" noChangeAspect="1"/>
          </p:cNvPicPr>
          <p:nvPr>
            <p:ph type="pic" sz="quarter" idx="10"/>
          </p:nvPr>
        </p:nvPicPr>
        <p:blipFill>
          <a:blip r:embed="rId2"/>
          <a:srcRect l="2736" r="2736"/>
          <a:stretch>
            <a:fillRect/>
          </a:stretch>
        </p:blipFill>
        <p:spPr>
          <a:xfrm>
            <a:off x="0" y="3154018"/>
            <a:ext cx="5420139" cy="3397390"/>
          </a:xfrm>
          <a:prstGeom prst="rect">
            <a:avLst/>
          </a:prstGeom>
        </p:spPr>
      </p:pic>
      <p:sp>
        <p:nvSpPr>
          <p:cNvPr id="3" name="Title 4">
            <a:extLst>
              <a:ext uri="{FF2B5EF4-FFF2-40B4-BE49-F238E27FC236}">
                <a16:creationId xmlns:a16="http://schemas.microsoft.com/office/drawing/2014/main" id="{D844301B-89EA-44E6-A9D9-C33092C623B0}"/>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Depreciation Areas</a:t>
            </a:r>
          </a:p>
          <a:p>
            <a:endParaRPr lang="en-US" dirty="0"/>
          </a:p>
        </p:txBody>
      </p:sp>
      <p:sp>
        <p:nvSpPr>
          <p:cNvPr id="4" name="Rectangle 3">
            <a:extLst>
              <a:ext uri="{FF2B5EF4-FFF2-40B4-BE49-F238E27FC236}">
                <a16:creationId xmlns:a16="http://schemas.microsoft.com/office/drawing/2014/main" id="{B7F6595D-4EE8-461F-92E3-B77131B108FF}"/>
              </a:ext>
            </a:extLst>
          </p:cNvPr>
          <p:cNvSpPr/>
          <p:nvPr/>
        </p:nvSpPr>
        <p:spPr>
          <a:xfrm>
            <a:off x="460376" y="1065848"/>
            <a:ext cx="8229600" cy="19954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We generally need values for fixed assets for various business and legal purposes (for example, for book depreciation, cost-accounting depreciation and so on).  In the R/3 FI-AA system, it is therefore possible to manage values in parallel in as many depreciation areas as you want. </a:t>
            </a:r>
          </a:p>
        </p:txBody>
      </p:sp>
    </p:spTree>
    <p:extLst>
      <p:ext uri="{BB962C8B-B14F-4D97-AF65-F5344CB8AC3E}">
        <p14:creationId xmlns:p14="http://schemas.microsoft.com/office/powerpoint/2010/main" val="310805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57074BF-DD08-4F16-8694-6C8D3A3F64F0}"/>
              </a:ext>
            </a:extLst>
          </p:cNvPr>
          <p:cNvSpPr>
            <a:spLocks noGrp="1"/>
          </p:cNvSpPr>
          <p:nvPr>
            <p:ph type="pic" sz="quarter" idx="10"/>
          </p:nvPr>
        </p:nvSpPr>
        <p:spPr/>
      </p:sp>
      <p:sp>
        <p:nvSpPr>
          <p:cNvPr id="3" name="Title 4">
            <a:extLst>
              <a:ext uri="{FF2B5EF4-FFF2-40B4-BE49-F238E27FC236}">
                <a16:creationId xmlns:a16="http://schemas.microsoft.com/office/drawing/2014/main" id="{A27AE3F9-4A70-498C-BE9E-A29918C8BB5D}"/>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Define Depreciation Areas</a:t>
            </a:r>
          </a:p>
          <a:p>
            <a:endParaRPr lang="en-US" dirty="0"/>
          </a:p>
          <a:p>
            <a:endParaRPr lang="en-US" dirty="0"/>
          </a:p>
        </p:txBody>
      </p:sp>
      <p:sp>
        <p:nvSpPr>
          <p:cNvPr id="4" name="Rectangle 3">
            <a:extLst>
              <a:ext uri="{FF2B5EF4-FFF2-40B4-BE49-F238E27FC236}">
                <a16:creationId xmlns:a16="http://schemas.microsoft.com/office/drawing/2014/main" id="{4449CDEE-ED02-4AB9-B569-CD238B14D352}"/>
              </a:ext>
            </a:extLst>
          </p:cNvPr>
          <p:cNvSpPr/>
          <p:nvPr/>
        </p:nvSpPr>
        <p:spPr>
          <a:xfrm>
            <a:off x="460376" y="1065848"/>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IMG&gt; Financial accounting &gt; Asset Accounting &gt; Valuation &gt; Depreciation Areas &gt; Define Depreciation Areas.</a:t>
            </a:r>
          </a:p>
          <a:p>
            <a:endParaRPr lang="en-US" sz="2000" dirty="0">
              <a:solidFill>
                <a:schemeClr val="accent2"/>
              </a:solidFill>
              <a:cs typeface="Arial"/>
            </a:endParaRPr>
          </a:p>
        </p:txBody>
      </p:sp>
      <p:pic>
        <p:nvPicPr>
          <p:cNvPr id="5" name="Picture 4">
            <a:extLst>
              <a:ext uri="{FF2B5EF4-FFF2-40B4-BE49-F238E27FC236}">
                <a16:creationId xmlns:a16="http://schemas.microsoft.com/office/drawing/2014/main" id="{A0BD41B3-91D7-49D6-B93C-E1B048206006}"/>
              </a:ext>
            </a:extLst>
          </p:cNvPr>
          <p:cNvPicPr/>
          <p:nvPr/>
        </p:nvPicPr>
        <p:blipFill>
          <a:blip r:embed="rId2"/>
          <a:stretch>
            <a:fillRect/>
          </a:stretch>
        </p:blipFill>
        <p:spPr>
          <a:xfrm>
            <a:off x="460376" y="2528082"/>
            <a:ext cx="8030817" cy="3793205"/>
          </a:xfrm>
          <a:prstGeom prst="rect">
            <a:avLst/>
          </a:prstGeom>
        </p:spPr>
      </p:pic>
    </p:spTree>
    <p:extLst>
      <p:ext uri="{BB962C8B-B14F-4D97-AF65-F5344CB8AC3E}">
        <p14:creationId xmlns:p14="http://schemas.microsoft.com/office/powerpoint/2010/main" val="1946551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57074BF-DD08-4F16-8694-6C8D3A3F64F0}"/>
              </a:ext>
            </a:extLst>
          </p:cNvPr>
          <p:cNvSpPr>
            <a:spLocks noGrp="1"/>
          </p:cNvSpPr>
          <p:nvPr>
            <p:ph type="pic" sz="quarter" idx="10"/>
          </p:nvPr>
        </p:nvSpPr>
        <p:spPr/>
      </p:sp>
      <p:sp>
        <p:nvSpPr>
          <p:cNvPr id="3" name="Title 4">
            <a:extLst>
              <a:ext uri="{FF2B5EF4-FFF2-40B4-BE49-F238E27FC236}">
                <a16:creationId xmlns:a16="http://schemas.microsoft.com/office/drawing/2014/main" id="{A27AE3F9-4A70-498C-BE9E-A29918C8BB5D}"/>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Define Depreciation Areas</a:t>
            </a:r>
          </a:p>
          <a:p>
            <a:endParaRPr lang="en-US" dirty="0"/>
          </a:p>
          <a:p>
            <a:endParaRPr lang="en-US" dirty="0"/>
          </a:p>
        </p:txBody>
      </p:sp>
      <p:pic>
        <p:nvPicPr>
          <p:cNvPr id="6" name="Picture 5">
            <a:extLst>
              <a:ext uri="{FF2B5EF4-FFF2-40B4-BE49-F238E27FC236}">
                <a16:creationId xmlns:a16="http://schemas.microsoft.com/office/drawing/2014/main" id="{14109996-0ADB-4267-BF42-6870B4339614}"/>
              </a:ext>
            </a:extLst>
          </p:cNvPr>
          <p:cNvPicPr/>
          <p:nvPr/>
        </p:nvPicPr>
        <p:blipFill>
          <a:blip r:embed="rId2"/>
          <a:stretch>
            <a:fillRect/>
          </a:stretch>
        </p:blipFill>
        <p:spPr>
          <a:xfrm>
            <a:off x="460376" y="1065848"/>
            <a:ext cx="8229600" cy="5296852"/>
          </a:xfrm>
          <a:prstGeom prst="rect">
            <a:avLst/>
          </a:prstGeom>
        </p:spPr>
      </p:pic>
    </p:spTree>
    <p:extLst>
      <p:ext uri="{BB962C8B-B14F-4D97-AF65-F5344CB8AC3E}">
        <p14:creationId xmlns:p14="http://schemas.microsoft.com/office/powerpoint/2010/main" val="3877583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9A6070-BAA2-435C-AD3D-0B72189DA723}"/>
              </a:ext>
            </a:extLst>
          </p:cNvPr>
          <p:cNvSpPr>
            <a:spLocks noGrp="1"/>
          </p:cNvSpPr>
          <p:nvPr>
            <p:ph type="pic" sz="quarter" idx="10"/>
          </p:nvPr>
        </p:nvSpPr>
        <p:spPr>
          <a:xfrm>
            <a:off x="0" y="0"/>
            <a:ext cx="9144000" cy="6551407"/>
          </a:xfrm>
        </p:spPr>
      </p:sp>
      <p:sp>
        <p:nvSpPr>
          <p:cNvPr id="4" name="Title 4">
            <a:extLst>
              <a:ext uri="{FF2B5EF4-FFF2-40B4-BE49-F238E27FC236}">
                <a16:creationId xmlns:a16="http://schemas.microsoft.com/office/drawing/2014/main" id="{2D5C7D0D-9A17-44AA-89DB-26895EF13DDA}"/>
              </a:ext>
            </a:extLst>
          </p:cNvPr>
          <p:cNvSpPr txBox="1">
            <a:spLocks/>
          </p:cNvSpPr>
          <p:nvPr/>
        </p:nvSpPr>
        <p:spPr>
          <a:xfrm>
            <a:off x="460376" y="258604"/>
            <a:ext cx="8229600" cy="548640"/>
          </a:xfrm>
          <a:prstGeom prst="rect">
            <a:avLst/>
          </a:prstGeom>
        </p:spPr>
        <p:txBody>
          <a:bodyPr>
            <a:normAutofit fontScale="85000" lnSpcReduction="10000"/>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Determine Depreciation Areas in the Asset Class</a:t>
            </a:r>
          </a:p>
          <a:p>
            <a:endParaRPr lang="en-US" dirty="0"/>
          </a:p>
          <a:p>
            <a:endParaRPr lang="en-US" dirty="0"/>
          </a:p>
        </p:txBody>
      </p:sp>
      <p:sp>
        <p:nvSpPr>
          <p:cNvPr id="5" name="Rectangle 4">
            <a:extLst>
              <a:ext uri="{FF2B5EF4-FFF2-40B4-BE49-F238E27FC236}">
                <a16:creationId xmlns:a16="http://schemas.microsoft.com/office/drawing/2014/main" id="{3CC45D34-EA5A-4DD7-B3BE-26C702F32805}"/>
              </a:ext>
            </a:extLst>
          </p:cNvPr>
          <p:cNvSpPr/>
          <p:nvPr/>
        </p:nvSpPr>
        <p:spPr>
          <a:xfrm>
            <a:off x="659157" y="1033473"/>
            <a:ext cx="8030817" cy="12722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Generally, the assets in an asset class use the same depreciation terms (depreciation key, useful life).  Therefore, we do not have to maintain the depreciation terms in the asset master record.  Instead, they can be default values from the asset class.</a:t>
            </a:r>
          </a:p>
        </p:txBody>
      </p:sp>
      <p:sp>
        <p:nvSpPr>
          <p:cNvPr id="6" name="Rectangle 5">
            <a:extLst>
              <a:ext uri="{FF2B5EF4-FFF2-40B4-BE49-F238E27FC236}">
                <a16:creationId xmlns:a16="http://schemas.microsoft.com/office/drawing/2014/main" id="{36B25566-E791-4D31-BCFD-FCB3BEA36A2A}"/>
              </a:ext>
            </a:extLst>
          </p:cNvPr>
          <p:cNvSpPr/>
          <p:nvPr/>
        </p:nvSpPr>
        <p:spPr>
          <a:xfrm>
            <a:off x="659157" y="2520232"/>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 &gt; Asset Accounting &gt; Valuation &gt; Depreciation Areas &gt; Determine Depreciation Areas in the Asset Class.</a:t>
            </a:r>
          </a:p>
        </p:txBody>
      </p:sp>
      <p:pic>
        <p:nvPicPr>
          <p:cNvPr id="3" name="Picture 2">
            <a:extLst>
              <a:ext uri="{FF2B5EF4-FFF2-40B4-BE49-F238E27FC236}">
                <a16:creationId xmlns:a16="http://schemas.microsoft.com/office/drawing/2014/main" id="{5EFE48A2-169E-49D6-8C6F-5D5378ED84FB}"/>
              </a:ext>
            </a:extLst>
          </p:cNvPr>
          <p:cNvPicPr>
            <a:picLocks noChangeAspect="1"/>
          </p:cNvPicPr>
          <p:nvPr/>
        </p:nvPicPr>
        <p:blipFill>
          <a:blip r:embed="rId2"/>
          <a:stretch>
            <a:fillRect/>
          </a:stretch>
        </p:blipFill>
        <p:spPr>
          <a:xfrm>
            <a:off x="659158" y="3938411"/>
            <a:ext cx="8030816" cy="2612996"/>
          </a:xfrm>
          <a:prstGeom prst="rect">
            <a:avLst/>
          </a:prstGeom>
        </p:spPr>
      </p:pic>
    </p:spTree>
    <p:extLst>
      <p:ext uri="{BB962C8B-B14F-4D97-AF65-F5344CB8AC3E}">
        <p14:creationId xmlns:p14="http://schemas.microsoft.com/office/powerpoint/2010/main" val="192382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53DB065B-1F28-4997-868D-3BC1BDAB849D}"/>
              </a:ext>
            </a:extLst>
          </p:cNvPr>
          <p:cNvSpPr txBox="1">
            <a:spLocks/>
          </p:cNvSpPr>
          <p:nvPr/>
        </p:nvSpPr>
        <p:spPr>
          <a:xfrm>
            <a:off x="460376" y="258604"/>
            <a:ext cx="8229600" cy="548640"/>
          </a:xfrm>
          <a:prstGeom prst="rect">
            <a:avLst/>
          </a:prstGeom>
        </p:spPr>
        <p:txBody>
          <a:bodyPr>
            <a:normAutofit fontScale="77500" lnSpcReduction="20000"/>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Define How Depreciation Areas Post to General Ledger</a:t>
            </a:r>
          </a:p>
          <a:p>
            <a:endParaRPr lang="en-US" dirty="0"/>
          </a:p>
        </p:txBody>
      </p:sp>
      <p:sp>
        <p:nvSpPr>
          <p:cNvPr id="5" name="Rectangle 4">
            <a:extLst>
              <a:ext uri="{FF2B5EF4-FFF2-40B4-BE49-F238E27FC236}">
                <a16:creationId xmlns:a16="http://schemas.microsoft.com/office/drawing/2014/main" id="{9D849541-378C-4240-BD0D-90220D165877}"/>
              </a:ext>
            </a:extLst>
          </p:cNvPr>
          <p:cNvSpPr/>
          <p:nvPr/>
        </p:nvSpPr>
        <p:spPr>
          <a:xfrm>
            <a:off x="659153" y="807244"/>
            <a:ext cx="8030817" cy="12600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In this activity, we specify the depreciation areas that post their APC transactions and/or depreciation to the general ledger. The system posts the  transactions of the depreciation areas to the general ledger online automatically. </a:t>
            </a:r>
          </a:p>
        </p:txBody>
      </p:sp>
      <p:sp>
        <p:nvSpPr>
          <p:cNvPr id="8" name="Rectangle 7">
            <a:extLst>
              <a:ext uri="{FF2B5EF4-FFF2-40B4-BE49-F238E27FC236}">
                <a16:creationId xmlns:a16="http://schemas.microsoft.com/office/drawing/2014/main" id="{F6DB63DF-51AC-4AE0-A1C6-D9240F24613C}"/>
              </a:ext>
            </a:extLst>
          </p:cNvPr>
          <p:cNvSpPr/>
          <p:nvPr/>
        </p:nvSpPr>
        <p:spPr>
          <a:xfrm>
            <a:off x="659154" y="2174316"/>
            <a:ext cx="8030817" cy="9134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Accounting&gt;  Asset Accounting &gt; Integration with the General Ledger &gt; Define How Depreciation Areas Post to General Ledger</a:t>
            </a:r>
          </a:p>
        </p:txBody>
      </p:sp>
      <p:pic>
        <p:nvPicPr>
          <p:cNvPr id="9" name="Picture 8">
            <a:extLst>
              <a:ext uri="{FF2B5EF4-FFF2-40B4-BE49-F238E27FC236}">
                <a16:creationId xmlns:a16="http://schemas.microsoft.com/office/drawing/2014/main" id="{00268D4C-8F0A-491F-800A-530A8817A0AD}"/>
              </a:ext>
            </a:extLst>
          </p:cNvPr>
          <p:cNvPicPr/>
          <p:nvPr/>
        </p:nvPicPr>
        <p:blipFill>
          <a:blip r:embed="rId2"/>
          <a:stretch>
            <a:fillRect/>
          </a:stretch>
        </p:blipFill>
        <p:spPr>
          <a:xfrm>
            <a:off x="659154" y="3194734"/>
            <a:ext cx="8030819" cy="3182253"/>
          </a:xfrm>
          <a:prstGeom prst="rect">
            <a:avLst/>
          </a:prstGeom>
        </p:spPr>
      </p:pic>
    </p:spTree>
    <p:extLst>
      <p:ext uri="{BB962C8B-B14F-4D97-AF65-F5344CB8AC3E}">
        <p14:creationId xmlns:p14="http://schemas.microsoft.com/office/powerpoint/2010/main" val="382667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5D40-B6B4-40F6-818B-829CB9AE5B05}"/>
              </a:ext>
            </a:extLst>
          </p:cNvPr>
          <p:cNvSpPr>
            <a:spLocks noGrp="1"/>
          </p:cNvSpPr>
          <p:nvPr>
            <p:ph type="title"/>
          </p:nvPr>
        </p:nvSpPr>
        <p:spPr/>
        <p:txBody>
          <a:bodyPr/>
          <a:lstStyle/>
          <a:p>
            <a:r>
              <a:rPr lang="en-US" dirty="0"/>
              <a:t>Depreciation Key</a:t>
            </a:r>
          </a:p>
        </p:txBody>
      </p:sp>
      <p:sp>
        <p:nvSpPr>
          <p:cNvPr id="5" name="Rectangle 4">
            <a:extLst>
              <a:ext uri="{FF2B5EF4-FFF2-40B4-BE49-F238E27FC236}">
                <a16:creationId xmlns:a16="http://schemas.microsoft.com/office/drawing/2014/main" id="{AF9C9E55-3FAB-4739-84B9-AB010091BD55}"/>
              </a:ext>
            </a:extLst>
          </p:cNvPr>
          <p:cNvSpPr/>
          <p:nvPr/>
        </p:nvSpPr>
        <p:spPr>
          <a:xfrm>
            <a:off x="460376" y="1065848"/>
            <a:ext cx="8511346" cy="1938992"/>
          </a:xfrm>
          <a:prstGeom prst="rect">
            <a:avLst/>
          </a:prstGeom>
        </p:spPr>
        <p:txBody>
          <a:bodyPr wrap="square">
            <a:spAutoFit/>
          </a:bodyPr>
          <a:lstStyle/>
          <a:p>
            <a:r>
              <a:rPr lang="en-US" sz="2000" dirty="0">
                <a:solidFill>
                  <a:schemeClr val="accent2"/>
                </a:solidFill>
                <a:cs typeface="Arial"/>
              </a:rPr>
              <a:t>We maintain depreciation keys by assigning calculation methods to them. You can divide the duration of depreciation into several phases. When you enter a changeover method for one of these phases, the system changes over to the next phase as soon as the event specified in the changeover method has occurred. The system then uses the depreciation calculation that is specified in the calculation method for this phase.</a:t>
            </a:r>
          </a:p>
        </p:txBody>
      </p:sp>
      <p:sp>
        <p:nvSpPr>
          <p:cNvPr id="7" name="Rectangle 6">
            <a:extLst>
              <a:ext uri="{FF2B5EF4-FFF2-40B4-BE49-F238E27FC236}">
                <a16:creationId xmlns:a16="http://schemas.microsoft.com/office/drawing/2014/main" id="{CC8A4AF1-523C-4951-9C83-8FF1026B6C49}"/>
              </a:ext>
            </a:extLst>
          </p:cNvPr>
          <p:cNvSpPr/>
          <p:nvPr/>
        </p:nvSpPr>
        <p:spPr>
          <a:xfrm>
            <a:off x="556591" y="3140765"/>
            <a:ext cx="8030817" cy="3193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en-US" sz="2000" dirty="0">
                <a:solidFill>
                  <a:schemeClr val="accent2"/>
                </a:solidFill>
                <a:cs typeface="Arial"/>
              </a:rPr>
              <a:t>Below are the specifications of the Depreciation Key</a:t>
            </a:r>
          </a:p>
          <a:p>
            <a:endParaRPr lang="en-US" altLang="en-US" sz="2000" dirty="0">
              <a:solidFill>
                <a:schemeClr val="accent2"/>
              </a:solidFill>
              <a:cs typeface="Arial"/>
            </a:endParaRPr>
          </a:p>
          <a:p>
            <a:pPr marL="342900" indent="-342900">
              <a:buFont typeface="Arial" panose="020B0604020202020204" pitchFamily="34" charset="0"/>
              <a:buChar char="•"/>
            </a:pPr>
            <a:r>
              <a:rPr lang="en-US" altLang="en-US" sz="2000" dirty="0">
                <a:solidFill>
                  <a:schemeClr val="accent2"/>
                </a:solidFill>
                <a:cs typeface="Arial"/>
              </a:rPr>
              <a:t>We define the required depreciation keys per chart of depreciation. </a:t>
            </a:r>
          </a:p>
          <a:p>
            <a:pPr marL="342900" indent="-342900">
              <a:buFont typeface="Arial" panose="020B0604020202020204" pitchFamily="34" charset="0"/>
              <a:buChar char="•"/>
            </a:pPr>
            <a:r>
              <a:rPr lang="en-US" altLang="en-US" sz="2000" dirty="0">
                <a:solidFill>
                  <a:schemeClr val="accent2"/>
                </a:solidFill>
                <a:cs typeface="Arial"/>
              </a:rPr>
              <a:t>Depreciation is calculated according to the depreciation key in the asset master.</a:t>
            </a:r>
          </a:p>
          <a:p>
            <a:pPr marL="342900" indent="-342900">
              <a:buFont typeface="Arial" panose="020B0604020202020204" pitchFamily="34" charset="0"/>
              <a:buChar char="•"/>
            </a:pPr>
            <a:r>
              <a:rPr lang="en-US" altLang="en-US" sz="2000" dirty="0">
                <a:solidFill>
                  <a:schemeClr val="accent2"/>
                </a:solidFill>
                <a:cs typeface="Arial"/>
              </a:rPr>
              <a:t>The depreciation calculation method is the most important feature of the internal calculation key. It is used to carry out the different types of depreciation calculation.</a:t>
            </a:r>
            <a:endParaRPr lang="en-US" sz="2000" dirty="0">
              <a:solidFill>
                <a:schemeClr val="accent2"/>
              </a:solidFill>
              <a:cs typeface="Arial"/>
            </a:endParaRPr>
          </a:p>
        </p:txBody>
      </p:sp>
    </p:spTree>
    <p:extLst>
      <p:ext uri="{BB962C8B-B14F-4D97-AF65-F5344CB8AC3E}">
        <p14:creationId xmlns:p14="http://schemas.microsoft.com/office/powerpoint/2010/main" val="143486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a:spLocks noGrp="1"/>
          </p:cNvSpPr>
          <p:nvPr>
            <p:ph type="title"/>
          </p:nvPr>
        </p:nvSpPr>
        <p:spPr/>
        <p:txBody>
          <a:bodyPr/>
          <a:lstStyle/>
          <a:p>
            <a:r>
              <a:rPr lang="en-US" altLang="en-US" dirty="0"/>
              <a:t>Overview:  Asset Accounting</a:t>
            </a:r>
          </a:p>
        </p:txBody>
      </p:sp>
      <p:sp>
        <p:nvSpPr>
          <p:cNvPr id="13315" name="Text Placeholder 6"/>
          <p:cNvSpPr>
            <a:spLocks noGrp="1"/>
          </p:cNvSpPr>
          <p:nvPr>
            <p:ph type="body" sz="quarter" idx="10"/>
          </p:nvPr>
        </p:nvSpPr>
        <p:spPr>
          <a:xfrm>
            <a:off x="323850" y="1086678"/>
            <a:ext cx="8494713" cy="4995035"/>
          </a:xfrm>
        </p:spPr>
        <p:txBody>
          <a:bodyPr/>
          <a:lstStyle/>
          <a:p>
            <a:pPr marL="0" lvl="2" indent="0" fontAlgn="base">
              <a:lnSpc>
                <a:spcPct val="90000"/>
              </a:lnSpc>
              <a:spcAft>
                <a:spcPct val="0"/>
              </a:spcAft>
            </a:pPr>
            <a:r>
              <a:rPr lang="en-GB" altLang="en-US" sz="1600" dirty="0">
                <a:cs typeface="Arial"/>
              </a:rPr>
              <a:t>Purpose  </a:t>
            </a:r>
          </a:p>
          <a:p>
            <a:pPr lvl="2" fontAlgn="base">
              <a:lnSpc>
                <a:spcPct val="90000"/>
              </a:lnSpc>
              <a:spcAft>
                <a:spcPct val="0"/>
              </a:spcAft>
            </a:pPr>
            <a:r>
              <a:rPr lang="en-US" altLang="en-US" sz="1600" dirty="0">
                <a:cs typeface="Arial"/>
              </a:rPr>
              <a:t>The Asset Accounting (FI-AA) component is used for managing and supervising fixed assets within the SAP System. </a:t>
            </a:r>
          </a:p>
          <a:p>
            <a:pPr lvl="2" fontAlgn="base">
              <a:lnSpc>
                <a:spcPct val="90000"/>
              </a:lnSpc>
              <a:spcAft>
                <a:spcPct val="0"/>
              </a:spcAft>
            </a:pPr>
            <a:r>
              <a:rPr lang="en-US" altLang="en-US" sz="1600" dirty="0">
                <a:cs typeface="Arial"/>
              </a:rPr>
              <a:t>SAP gives up the functionality in Asset module to manage different depreciation as per the reporting requirements.</a:t>
            </a:r>
          </a:p>
          <a:p>
            <a:pPr marL="914400" lvl="2" indent="0" fontAlgn="base">
              <a:lnSpc>
                <a:spcPct val="90000"/>
              </a:lnSpc>
              <a:spcAft>
                <a:spcPct val="0"/>
              </a:spcAft>
              <a:buNone/>
            </a:pPr>
            <a:endParaRPr lang="en-GB" altLang="en-US" sz="1600" dirty="0"/>
          </a:p>
          <a:p>
            <a:pPr marL="0" indent="0">
              <a:lnSpc>
                <a:spcPct val="90000"/>
              </a:lnSpc>
            </a:pPr>
            <a:r>
              <a:rPr lang="en-US" sz="1600" dirty="0"/>
              <a:t>Implementation Considerations</a:t>
            </a:r>
            <a:r>
              <a:rPr lang="en-GB" altLang="en-US" sz="1600" dirty="0"/>
              <a:t> </a:t>
            </a:r>
          </a:p>
          <a:p>
            <a:pPr lvl="2" eaLnBrk="1" hangingPunct="1">
              <a:lnSpc>
                <a:spcPct val="90000"/>
              </a:lnSpc>
            </a:pPr>
            <a:r>
              <a:rPr lang="en-US" altLang="en-US" sz="1600" dirty="0">
                <a:cs typeface="Arial"/>
              </a:rPr>
              <a:t>The Asset Accounting is intended for international use in many countries, irrespective of the nature of the countries.</a:t>
            </a:r>
          </a:p>
          <a:p>
            <a:pPr lvl="2" eaLnBrk="1" hangingPunct="1">
              <a:lnSpc>
                <a:spcPct val="90000"/>
              </a:lnSpc>
            </a:pPr>
            <a:r>
              <a:rPr lang="en-US" altLang="en-US" sz="1600" dirty="0">
                <a:cs typeface="Arial"/>
              </a:rPr>
              <a:t>The Implementation Guide (IMG)provides the necessary functions for this in asset accounting.</a:t>
            </a:r>
          </a:p>
          <a:p>
            <a:pPr marL="914400" lvl="2" indent="0" eaLnBrk="1" hangingPunct="1">
              <a:lnSpc>
                <a:spcPct val="90000"/>
              </a:lnSpc>
              <a:buNone/>
            </a:pPr>
            <a:endParaRPr lang="en-GB" altLang="en-US" sz="1600" dirty="0">
              <a:cs typeface="Arial"/>
            </a:endParaRPr>
          </a:p>
          <a:p>
            <a:pPr marL="0" indent="0">
              <a:lnSpc>
                <a:spcPct val="90000"/>
              </a:lnSpc>
            </a:pPr>
            <a:r>
              <a:rPr lang="en-US" sz="1600" dirty="0"/>
              <a:t>Integration</a:t>
            </a:r>
            <a:endParaRPr lang="en-GB" altLang="en-US" sz="1600" dirty="0"/>
          </a:p>
          <a:p>
            <a:pPr lvl="2" eaLnBrk="1" hangingPunct="1">
              <a:lnSpc>
                <a:spcPct val="90000"/>
              </a:lnSpc>
            </a:pPr>
            <a:r>
              <a:rPr lang="en-US" altLang="en-US" sz="1600" dirty="0">
                <a:cs typeface="Arial"/>
              </a:rPr>
              <a:t>As a result of integration in the SAP system, Asset Accounting (FI-AA) transfers data directly from other SAP components.</a:t>
            </a:r>
            <a:endParaRPr lang="en-GB" altLang="en-US" sz="1600" dirty="0">
              <a:cs typeface="Arial"/>
            </a:endParaRPr>
          </a:p>
          <a:p>
            <a:pPr lvl="2" eaLnBrk="1" hangingPunct="1">
              <a:lnSpc>
                <a:spcPct val="90000"/>
              </a:lnSpc>
            </a:pPr>
            <a:r>
              <a:rPr lang="en-US" altLang="en-US" sz="1600" dirty="0">
                <a:cs typeface="Arial"/>
              </a:rPr>
              <a:t>For example, When as asset is purchased or produced in-house, you can directly post the invoice receipt or good receipt to assets in the Asset Accounting component.</a:t>
            </a:r>
          </a:p>
          <a:p>
            <a:pPr marL="914400" lvl="2" indent="0" eaLnBrk="1" hangingPunct="1">
              <a:lnSpc>
                <a:spcPct val="90000"/>
              </a:lnSpc>
              <a:buNone/>
            </a:pPr>
            <a:endParaRPr lang="en-GB" altLang="en-US" dirty="0"/>
          </a:p>
          <a:p>
            <a:pPr lvl="2" eaLnBrk="1" hangingPunct="1">
              <a:lnSpc>
                <a:spcPct val="90000"/>
              </a:lnSpc>
            </a:pPr>
            <a:endParaRPr lang="en-GB" altLang="en-US" dirty="0"/>
          </a:p>
        </p:txBody>
      </p:sp>
      <p:sp>
        <p:nvSpPr>
          <p:cNvPr id="4" name="Rectangle 3">
            <a:extLst>
              <a:ext uri="{FF2B5EF4-FFF2-40B4-BE49-F238E27FC236}">
                <a16:creationId xmlns:a16="http://schemas.microsoft.com/office/drawing/2014/main" id="{09CFCDB1-653F-4D83-BC16-673D5A866BBF}"/>
              </a:ext>
            </a:extLst>
          </p:cNvPr>
          <p:cNvSpPr>
            <a:spLocks noChangeArrowheads="1"/>
          </p:cNvSpPr>
          <p:nvPr/>
        </p:nvSpPr>
        <p:spPr bwMode="auto">
          <a:xfrm>
            <a:off x="-351183" y="5417856"/>
            <a:ext cx="1338828"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143000" marR="0" lvl="2" indent="-228600" eaLnBrk="1" fontAlgn="base" hangingPunct="1">
              <a:lnSpc>
                <a:spcPct val="90000"/>
              </a:lnSpc>
              <a:spcBef>
                <a:spcPts val="600"/>
              </a:spcBef>
              <a:spcAft>
                <a:spcPct val="0"/>
              </a:spcAft>
              <a:buClr>
                <a:srgbClr val="00B0F0"/>
              </a:buClr>
              <a:buSzTx/>
              <a:buFont typeface="Wingdings" pitchFamily="2" charset="2"/>
              <a:buChar char="§"/>
              <a:tabLst/>
            </a:pPr>
            <a:endParaRPr lang="en-US" altLang="en-US" sz="1200" dirty="0">
              <a:solidFill>
                <a:schemeClr val="accent2"/>
              </a:solidFill>
              <a:latin typeface="+mn-lt"/>
            </a:endParaRPr>
          </a:p>
        </p:txBody>
      </p:sp>
    </p:spTree>
    <p:extLst>
      <p:ext uri="{BB962C8B-B14F-4D97-AF65-F5344CB8AC3E}">
        <p14:creationId xmlns:p14="http://schemas.microsoft.com/office/powerpoint/2010/main" val="20716586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25D0-EC40-4275-860C-C22186DD6D8A}"/>
              </a:ext>
            </a:extLst>
          </p:cNvPr>
          <p:cNvSpPr>
            <a:spLocks noGrp="1"/>
          </p:cNvSpPr>
          <p:nvPr>
            <p:ph type="title"/>
          </p:nvPr>
        </p:nvSpPr>
        <p:spPr/>
        <p:txBody>
          <a:bodyPr/>
          <a:lstStyle/>
          <a:p>
            <a:r>
              <a:rPr lang="en-US" dirty="0"/>
              <a:t>Define Depreciation Key</a:t>
            </a:r>
          </a:p>
        </p:txBody>
      </p:sp>
      <p:sp>
        <p:nvSpPr>
          <p:cNvPr id="5" name="Rectangle 4">
            <a:extLst>
              <a:ext uri="{FF2B5EF4-FFF2-40B4-BE49-F238E27FC236}">
                <a16:creationId xmlns:a16="http://schemas.microsoft.com/office/drawing/2014/main" id="{838C2529-2E22-4190-A5CD-0F1E42C7E5E1}"/>
              </a:ext>
            </a:extLst>
          </p:cNvPr>
          <p:cNvSpPr/>
          <p:nvPr/>
        </p:nvSpPr>
        <p:spPr>
          <a:xfrm>
            <a:off x="457200" y="1091093"/>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 &gt; Asset Accounting &gt; Depreciation&gt; Valuation Methods &gt; Depreciation Key &gt; Maintain Depreciation Key</a:t>
            </a:r>
          </a:p>
        </p:txBody>
      </p:sp>
      <p:pic>
        <p:nvPicPr>
          <p:cNvPr id="3" name="Picture 2">
            <a:extLst>
              <a:ext uri="{FF2B5EF4-FFF2-40B4-BE49-F238E27FC236}">
                <a16:creationId xmlns:a16="http://schemas.microsoft.com/office/drawing/2014/main" id="{A0AC4843-B58C-43A6-B9FC-ED68D284D4D7}"/>
              </a:ext>
            </a:extLst>
          </p:cNvPr>
          <p:cNvPicPr>
            <a:picLocks noChangeAspect="1"/>
          </p:cNvPicPr>
          <p:nvPr/>
        </p:nvPicPr>
        <p:blipFill>
          <a:blip r:embed="rId2"/>
          <a:stretch>
            <a:fillRect/>
          </a:stretch>
        </p:blipFill>
        <p:spPr>
          <a:xfrm>
            <a:off x="457200" y="2407188"/>
            <a:ext cx="8030817" cy="4063950"/>
          </a:xfrm>
          <a:prstGeom prst="rect">
            <a:avLst/>
          </a:prstGeom>
        </p:spPr>
      </p:pic>
    </p:spTree>
    <p:extLst>
      <p:ext uri="{BB962C8B-B14F-4D97-AF65-F5344CB8AC3E}">
        <p14:creationId xmlns:p14="http://schemas.microsoft.com/office/powerpoint/2010/main" val="73839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25D0-EC40-4275-860C-C22186DD6D8A}"/>
              </a:ext>
            </a:extLst>
          </p:cNvPr>
          <p:cNvSpPr>
            <a:spLocks noGrp="1"/>
          </p:cNvSpPr>
          <p:nvPr>
            <p:ph type="title"/>
          </p:nvPr>
        </p:nvSpPr>
        <p:spPr/>
        <p:txBody>
          <a:bodyPr/>
          <a:lstStyle/>
          <a:p>
            <a:r>
              <a:rPr lang="en-US" dirty="0"/>
              <a:t>Define Depreciation Key</a:t>
            </a:r>
          </a:p>
        </p:txBody>
      </p:sp>
      <p:pic>
        <p:nvPicPr>
          <p:cNvPr id="3" name="Picture 2">
            <a:extLst>
              <a:ext uri="{FF2B5EF4-FFF2-40B4-BE49-F238E27FC236}">
                <a16:creationId xmlns:a16="http://schemas.microsoft.com/office/drawing/2014/main" id="{1871DFCA-A46C-4840-A432-3C010B73753B}"/>
              </a:ext>
            </a:extLst>
          </p:cNvPr>
          <p:cNvPicPr>
            <a:picLocks noChangeAspect="1"/>
          </p:cNvPicPr>
          <p:nvPr/>
        </p:nvPicPr>
        <p:blipFill>
          <a:blip r:embed="rId2"/>
          <a:stretch>
            <a:fillRect/>
          </a:stretch>
        </p:blipFill>
        <p:spPr>
          <a:xfrm>
            <a:off x="457200" y="839654"/>
            <a:ext cx="8229600" cy="5462672"/>
          </a:xfrm>
          <a:prstGeom prst="rect">
            <a:avLst/>
          </a:prstGeom>
        </p:spPr>
      </p:pic>
    </p:spTree>
    <p:extLst>
      <p:ext uri="{BB962C8B-B14F-4D97-AF65-F5344CB8AC3E}">
        <p14:creationId xmlns:p14="http://schemas.microsoft.com/office/powerpoint/2010/main" val="107552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9A6070-BAA2-435C-AD3D-0B72189DA723}"/>
              </a:ext>
            </a:extLst>
          </p:cNvPr>
          <p:cNvSpPr>
            <a:spLocks noGrp="1"/>
          </p:cNvSpPr>
          <p:nvPr>
            <p:ph type="pic" sz="quarter" idx="10"/>
          </p:nvPr>
        </p:nvSpPr>
        <p:spPr>
          <a:xfrm>
            <a:off x="0" y="0"/>
            <a:ext cx="9144000" cy="6551407"/>
          </a:xfrm>
        </p:spPr>
      </p:sp>
      <p:sp>
        <p:nvSpPr>
          <p:cNvPr id="4" name="Title 4">
            <a:extLst>
              <a:ext uri="{FF2B5EF4-FFF2-40B4-BE49-F238E27FC236}">
                <a16:creationId xmlns:a16="http://schemas.microsoft.com/office/drawing/2014/main" id="{2D5C7D0D-9A17-44AA-89DB-26895EF13DDA}"/>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Define Base Methods</a:t>
            </a:r>
          </a:p>
          <a:p>
            <a:endParaRPr lang="en-US" dirty="0"/>
          </a:p>
        </p:txBody>
      </p:sp>
      <p:sp>
        <p:nvSpPr>
          <p:cNvPr id="5" name="Rectangle 4">
            <a:extLst>
              <a:ext uri="{FF2B5EF4-FFF2-40B4-BE49-F238E27FC236}">
                <a16:creationId xmlns:a16="http://schemas.microsoft.com/office/drawing/2014/main" id="{3CC45D34-EA5A-4DD7-B3BE-26C702F32805}"/>
              </a:ext>
            </a:extLst>
          </p:cNvPr>
          <p:cNvSpPr/>
          <p:nvPr/>
        </p:nvSpPr>
        <p:spPr>
          <a:xfrm>
            <a:off x="659154" y="845985"/>
            <a:ext cx="8030817" cy="12722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In this step, we maintain base methods. Base methods are valid in all charts of depreciation. We assign base methods to depreciation keys. </a:t>
            </a:r>
          </a:p>
        </p:txBody>
      </p:sp>
      <p:sp>
        <p:nvSpPr>
          <p:cNvPr id="6" name="Rectangle 5">
            <a:extLst>
              <a:ext uri="{FF2B5EF4-FFF2-40B4-BE49-F238E27FC236}">
                <a16:creationId xmlns:a16="http://schemas.microsoft.com/office/drawing/2014/main" id="{36B25566-E791-4D31-BCFD-FCB3BEA36A2A}"/>
              </a:ext>
            </a:extLst>
          </p:cNvPr>
          <p:cNvSpPr/>
          <p:nvPr/>
        </p:nvSpPr>
        <p:spPr>
          <a:xfrm>
            <a:off x="659154" y="2422035"/>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 &gt; Asset Accounting &gt; Depreciation&gt; Valuation Methods &gt; Depreciation Key &gt; Calculation Methods &gt; Define Base Methods</a:t>
            </a:r>
          </a:p>
        </p:txBody>
      </p:sp>
      <p:pic>
        <p:nvPicPr>
          <p:cNvPr id="3" name="Picture 2">
            <a:extLst>
              <a:ext uri="{FF2B5EF4-FFF2-40B4-BE49-F238E27FC236}">
                <a16:creationId xmlns:a16="http://schemas.microsoft.com/office/drawing/2014/main" id="{713BE342-BF83-474A-A567-A8C74008A1D4}"/>
              </a:ext>
            </a:extLst>
          </p:cNvPr>
          <p:cNvPicPr>
            <a:picLocks noChangeAspect="1"/>
          </p:cNvPicPr>
          <p:nvPr/>
        </p:nvPicPr>
        <p:blipFill>
          <a:blip r:embed="rId2"/>
          <a:stretch>
            <a:fillRect/>
          </a:stretch>
        </p:blipFill>
        <p:spPr>
          <a:xfrm>
            <a:off x="659154" y="3712478"/>
            <a:ext cx="8030817" cy="2730525"/>
          </a:xfrm>
          <a:prstGeom prst="rect">
            <a:avLst/>
          </a:prstGeom>
        </p:spPr>
      </p:pic>
    </p:spTree>
    <p:extLst>
      <p:ext uri="{BB962C8B-B14F-4D97-AF65-F5344CB8AC3E}">
        <p14:creationId xmlns:p14="http://schemas.microsoft.com/office/powerpoint/2010/main" val="3291013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53DB065B-1F28-4997-868D-3BC1BDAB849D}"/>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Define Declining-Balance Methods</a:t>
            </a:r>
          </a:p>
          <a:p>
            <a:endParaRPr lang="en-US" dirty="0"/>
          </a:p>
          <a:p>
            <a:endParaRPr lang="en-US" dirty="0"/>
          </a:p>
        </p:txBody>
      </p:sp>
      <p:sp>
        <p:nvSpPr>
          <p:cNvPr id="5" name="Rectangle 4">
            <a:extLst>
              <a:ext uri="{FF2B5EF4-FFF2-40B4-BE49-F238E27FC236}">
                <a16:creationId xmlns:a16="http://schemas.microsoft.com/office/drawing/2014/main" id="{9D849541-378C-4240-BD0D-90220D165877}"/>
              </a:ext>
            </a:extLst>
          </p:cNvPr>
          <p:cNvSpPr/>
          <p:nvPr/>
        </p:nvSpPr>
        <p:spPr>
          <a:xfrm>
            <a:off x="659154" y="871361"/>
            <a:ext cx="8030817" cy="12722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In this method we specify the multiplication factor for determining the percentage rate of depreciation, upper limit for depreciation rate and lower limit of the depreciation rate.</a:t>
            </a:r>
          </a:p>
        </p:txBody>
      </p:sp>
      <p:sp>
        <p:nvSpPr>
          <p:cNvPr id="6" name="Rectangle 5">
            <a:extLst>
              <a:ext uri="{FF2B5EF4-FFF2-40B4-BE49-F238E27FC236}">
                <a16:creationId xmlns:a16="http://schemas.microsoft.com/office/drawing/2014/main" id="{1D669D24-DF05-48B1-9147-D308469416D8}"/>
              </a:ext>
            </a:extLst>
          </p:cNvPr>
          <p:cNvSpPr/>
          <p:nvPr/>
        </p:nvSpPr>
        <p:spPr>
          <a:xfrm>
            <a:off x="659154" y="2230780"/>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 &gt; Asset Accounting &gt; Depreciation&gt; Valuation Methods &gt; Depreciation Key &gt; Calculation Methods &gt; Define Declining-Balance Methods</a:t>
            </a:r>
          </a:p>
        </p:txBody>
      </p:sp>
      <p:pic>
        <p:nvPicPr>
          <p:cNvPr id="2" name="Picture 1">
            <a:extLst>
              <a:ext uri="{FF2B5EF4-FFF2-40B4-BE49-F238E27FC236}">
                <a16:creationId xmlns:a16="http://schemas.microsoft.com/office/drawing/2014/main" id="{0E391765-0F6F-4576-8C85-21030006FA58}"/>
              </a:ext>
            </a:extLst>
          </p:cNvPr>
          <p:cNvPicPr>
            <a:picLocks noChangeAspect="1"/>
          </p:cNvPicPr>
          <p:nvPr/>
        </p:nvPicPr>
        <p:blipFill>
          <a:blip r:embed="rId2"/>
          <a:stretch>
            <a:fillRect/>
          </a:stretch>
        </p:blipFill>
        <p:spPr>
          <a:xfrm>
            <a:off x="659153" y="3757319"/>
            <a:ext cx="8030817" cy="2235518"/>
          </a:xfrm>
          <a:prstGeom prst="rect">
            <a:avLst/>
          </a:prstGeom>
        </p:spPr>
      </p:pic>
    </p:spTree>
    <p:extLst>
      <p:ext uri="{BB962C8B-B14F-4D97-AF65-F5344CB8AC3E}">
        <p14:creationId xmlns:p14="http://schemas.microsoft.com/office/powerpoint/2010/main" val="332933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53DB065B-1F28-4997-868D-3BC1BDAB849D}"/>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Define Multi-Level Methods</a:t>
            </a:r>
          </a:p>
          <a:p>
            <a:endParaRPr lang="en-US" dirty="0"/>
          </a:p>
          <a:p>
            <a:endParaRPr lang="en-US" dirty="0"/>
          </a:p>
        </p:txBody>
      </p:sp>
      <p:sp>
        <p:nvSpPr>
          <p:cNvPr id="5" name="Rectangle 4">
            <a:extLst>
              <a:ext uri="{FF2B5EF4-FFF2-40B4-BE49-F238E27FC236}">
                <a16:creationId xmlns:a16="http://schemas.microsoft.com/office/drawing/2014/main" id="{9D849541-378C-4240-BD0D-90220D165877}"/>
              </a:ext>
            </a:extLst>
          </p:cNvPr>
          <p:cNvSpPr/>
          <p:nvPr/>
        </p:nvSpPr>
        <p:spPr>
          <a:xfrm>
            <a:off x="659154" y="871361"/>
            <a:ext cx="8030817" cy="12722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We define multi level methods and assign them to the depreciation keys. Each level represents a validity period for a given percentage rate.</a:t>
            </a:r>
          </a:p>
        </p:txBody>
      </p:sp>
      <p:sp>
        <p:nvSpPr>
          <p:cNvPr id="6" name="Rectangle 5">
            <a:extLst>
              <a:ext uri="{FF2B5EF4-FFF2-40B4-BE49-F238E27FC236}">
                <a16:creationId xmlns:a16="http://schemas.microsoft.com/office/drawing/2014/main" id="{1D669D24-DF05-48B1-9147-D308469416D8}"/>
              </a:ext>
            </a:extLst>
          </p:cNvPr>
          <p:cNvSpPr/>
          <p:nvPr/>
        </p:nvSpPr>
        <p:spPr>
          <a:xfrm>
            <a:off x="659154" y="2230780"/>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 &gt; Asset Accounting &gt; Depreciation&gt; Valuation Methods &gt; Depreciation Key &gt; Calculation Methods &gt; Define Multi-Level Methods</a:t>
            </a:r>
          </a:p>
        </p:txBody>
      </p:sp>
      <p:pic>
        <p:nvPicPr>
          <p:cNvPr id="3" name="Picture 2">
            <a:extLst>
              <a:ext uri="{FF2B5EF4-FFF2-40B4-BE49-F238E27FC236}">
                <a16:creationId xmlns:a16="http://schemas.microsoft.com/office/drawing/2014/main" id="{879180BD-4CDA-402B-8438-DC35A2C9F4A4}"/>
              </a:ext>
            </a:extLst>
          </p:cNvPr>
          <p:cNvPicPr>
            <a:picLocks noChangeAspect="1"/>
          </p:cNvPicPr>
          <p:nvPr/>
        </p:nvPicPr>
        <p:blipFill>
          <a:blip r:embed="rId2"/>
          <a:stretch>
            <a:fillRect/>
          </a:stretch>
        </p:blipFill>
        <p:spPr>
          <a:xfrm>
            <a:off x="659153" y="3521619"/>
            <a:ext cx="8030817" cy="2836977"/>
          </a:xfrm>
          <a:prstGeom prst="rect">
            <a:avLst/>
          </a:prstGeom>
        </p:spPr>
      </p:pic>
    </p:spTree>
    <p:extLst>
      <p:ext uri="{BB962C8B-B14F-4D97-AF65-F5344CB8AC3E}">
        <p14:creationId xmlns:p14="http://schemas.microsoft.com/office/powerpoint/2010/main" val="285647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53DB065B-1F28-4997-868D-3BC1BDAB849D}"/>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Maintain Period Control Methods</a:t>
            </a:r>
          </a:p>
          <a:p>
            <a:endParaRPr lang="en-US" dirty="0"/>
          </a:p>
        </p:txBody>
      </p:sp>
      <p:sp>
        <p:nvSpPr>
          <p:cNvPr id="5" name="Rectangle 4">
            <a:extLst>
              <a:ext uri="{FF2B5EF4-FFF2-40B4-BE49-F238E27FC236}">
                <a16:creationId xmlns:a16="http://schemas.microsoft.com/office/drawing/2014/main" id="{9D849541-378C-4240-BD0D-90220D165877}"/>
              </a:ext>
            </a:extLst>
          </p:cNvPr>
          <p:cNvSpPr/>
          <p:nvPr/>
        </p:nvSpPr>
        <p:spPr>
          <a:xfrm>
            <a:off x="659154" y="871361"/>
            <a:ext cx="8030817" cy="12722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Period control methods are maintained and assigned to the respective Depreciation Keys. Period control methods can be assigned to different transaction such as Acquisitions, Subsequent Acquisitions, Retirement, Transfer etc.</a:t>
            </a:r>
          </a:p>
        </p:txBody>
      </p:sp>
      <p:sp>
        <p:nvSpPr>
          <p:cNvPr id="6" name="Rectangle 5">
            <a:extLst>
              <a:ext uri="{FF2B5EF4-FFF2-40B4-BE49-F238E27FC236}">
                <a16:creationId xmlns:a16="http://schemas.microsoft.com/office/drawing/2014/main" id="{1D669D24-DF05-48B1-9147-D308469416D8}"/>
              </a:ext>
            </a:extLst>
          </p:cNvPr>
          <p:cNvSpPr/>
          <p:nvPr/>
        </p:nvSpPr>
        <p:spPr>
          <a:xfrm>
            <a:off x="659154" y="2230780"/>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 &gt; Asset Accounting &gt; Depreciation&gt; Valuation Methods &gt; Depreciation Key &gt; Calculation Methods &gt; Maintain Period Control Methods.</a:t>
            </a:r>
          </a:p>
        </p:txBody>
      </p:sp>
      <p:pic>
        <p:nvPicPr>
          <p:cNvPr id="2" name="Picture 1">
            <a:extLst>
              <a:ext uri="{FF2B5EF4-FFF2-40B4-BE49-F238E27FC236}">
                <a16:creationId xmlns:a16="http://schemas.microsoft.com/office/drawing/2014/main" id="{D6CD3398-BD22-4DFF-98B4-E83E78BE7D5E}"/>
              </a:ext>
            </a:extLst>
          </p:cNvPr>
          <p:cNvPicPr>
            <a:picLocks noChangeAspect="1"/>
          </p:cNvPicPr>
          <p:nvPr/>
        </p:nvPicPr>
        <p:blipFill>
          <a:blip r:embed="rId2"/>
          <a:stretch>
            <a:fillRect/>
          </a:stretch>
        </p:blipFill>
        <p:spPr>
          <a:xfrm>
            <a:off x="659153" y="3689545"/>
            <a:ext cx="8030817" cy="2472103"/>
          </a:xfrm>
          <a:prstGeom prst="rect">
            <a:avLst/>
          </a:prstGeom>
        </p:spPr>
      </p:pic>
    </p:spTree>
    <p:extLst>
      <p:ext uri="{BB962C8B-B14F-4D97-AF65-F5344CB8AC3E}">
        <p14:creationId xmlns:p14="http://schemas.microsoft.com/office/powerpoint/2010/main" val="2962349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53DB065B-1F28-4997-868D-3BC1BDAB849D}"/>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Assign G/L Accounts</a:t>
            </a:r>
          </a:p>
          <a:p>
            <a:endParaRPr lang="en-US" dirty="0"/>
          </a:p>
        </p:txBody>
      </p:sp>
      <p:sp>
        <p:nvSpPr>
          <p:cNvPr id="5" name="Rectangle 4">
            <a:extLst>
              <a:ext uri="{FF2B5EF4-FFF2-40B4-BE49-F238E27FC236}">
                <a16:creationId xmlns:a16="http://schemas.microsoft.com/office/drawing/2014/main" id="{9D849541-378C-4240-BD0D-90220D165877}"/>
              </a:ext>
            </a:extLst>
          </p:cNvPr>
          <p:cNvSpPr/>
          <p:nvPr/>
        </p:nvSpPr>
        <p:spPr>
          <a:xfrm>
            <a:off x="659154" y="807244"/>
            <a:ext cx="8030817" cy="14860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We assign all the relevant G/L Accounts for Asset Accounting in this step. This is the most important configuration for Integration with General Ledger Account. Each G/L account assigned with the combination of Chart of Depreciation, Chart of Accounts, Account Determination &amp; Depreciation area.</a:t>
            </a:r>
          </a:p>
        </p:txBody>
      </p:sp>
      <p:sp>
        <p:nvSpPr>
          <p:cNvPr id="6" name="Rectangle 5">
            <a:extLst>
              <a:ext uri="{FF2B5EF4-FFF2-40B4-BE49-F238E27FC236}">
                <a16:creationId xmlns:a16="http://schemas.microsoft.com/office/drawing/2014/main" id="{1D669D24-DF05-48B1-9147-D308469416D8}"/>
              </a:ext>
            </a:extLst>
          </p:cNvPr>
          <p:cNvSpPr/>
          <p:nvPr/>
        </p:nvSpPr>
        <p:spPr>
          <a:xfrm>
            <a:off x="659154" y="2398643"/>
            <a:ext cx="8030817" cy="768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Accounting&gt;  Asset Accounting &gt; Integration with the General Ledger &gt; Assign G/L Accounts</a:t>
            </a:r>
          </a:p>
        </p:txBody>
      </p:sp>
      <p:pic>
        <p:nvPicPr>
          <p:cNvPr id="2" name="Picture 1">
            <a:extLst>
              <a:ext uri="{FF2B5EF4-FFF2-40B4-BE49-F238E27FC236}">
                <a16:creationId xmlns:a16="http://schemas.microsoft.com/office/drawing/2014/main" id="{A99F7507-4BA7-4D34-8082-8B63AF3A0FCD}"/>
              </a:ext>
            </a:extLst>
          </p:cNvPr>
          <p:cNvPicPr>
            <a:picLocks noChangeAspect="1"/>
          </p:cNvPicPr>
          <p:nvPr/>
        </p:nvPicPr>
        <p:blipFill>
          <a:blip r:embed="rId2"/>
          <a:stretch>
            <a:fillRect/>
          </a:stretch>
        </p:blipFill>
        <p:spPr>
          <a:xfrm>
            <a:off x="659153" y="3452191"/>
            <a:ext cx="8030817" cy="2895600"/>
          </a:xfrm>
          <a:prstGeom prst="rect">
            <a:avLst/>
          </a:prstGeom>
        </p:spPr>
      </p:pic>
    </p:spTree>
    <p:extLst>
      <p:ext uri="{BB962C8B-B14F-4D97-AF65-F5344CB8AC3E}">
        <p14:creationId xmlns:p14="http://schemas.microsoft.com/office/powerpoint/2010/main" val="2128820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53DB065B-1F28-4997-868D-3BC1BDAB849D}"/>
              </a:ext>
            </a:extLst>
          </p:cNvPr>
          <p:cNvSpPr txBox="1">
            <a:spLocks/>
          </p:cNvSpPr>
          <p:nvPr/>
        </p:nvSpPr>
        <p:spPr>
          <a:xfrm>
            <a:off x="460376" y="258604"/>
            <a:ext cx="8229600" cy="548640"/>
          </a:xfrm>
          <a:prstGeom prst="rect">
            <a:avLst/>
          </a:prstGeom>
        </p:spPr>
        <p:txBody>
          <a:bodyPr>
            <a:normAutofit fontScale="77500" lnSpcReduction="20000"/>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Specify Document Type for Posting of Depreciation</a:t>
            </a:r>
          </a:p>
          <a:p>
            <a:endParaRPr lang="en-US" dirty="0"/>
          </a:p>
        </p:txBody>
      </p:sp>
      <p:sp>
        <p:nvSpPr>
          <p:cNvPr id="5" name="Rectangle 4">
            <a:extLst>
              <a:ext uri="{FF2B5EF4-FFF2-40B4-BE49-F238E27FC236}">
                <a16:creationId xmlns:a16="http://schemas.microsoft.com/office/drawing/2014/main" id="{9D849541-378C-4240-BD0D-90220D165877}"/>
              </a:ext>
            </a:extLst>
          </p:cNvPr>
          <p:cNvSpPr/>
          <p:nvPr/>
        </p:nvSpPr>
        <p:spPr>
          <a:xfrm>
            <a:off x="659154" y="940904"/>
            <a:ext cx="8030817" cy="11728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The Document Type posted for depreciation are defined in this step. It is mandatory to define number ranges before defining the document type for any company code</a:t>
            </a:r>
          </a:p>
        </p:txBody>
      </p:sp>
      <p:sp>
        <p:nvSpPr>
          <p:cNvPr id="6" name="Rectangle 5">
            <a:extLst>
              <a:ext uri="{FF2B5EF4-FFF2-40B4-BE49-F238E27FC236}">
                <a16:creationId xmlns:a16="http://schemas.microsoft.com/office/drawing/2014/main" id="{1D669D24-DF05-48B1-9147-D308469416D8}"/>
              </a:ext>
            </a:extLst>
          </p:cNvPr>
          <p:cNvSpPr/>
          <p:nvPr/>
        </p:nvSpPr>
        <p:spPr>
          <a:xfrm>
            <a:off x="659153" y="2426147"/>
            <a:ext cx="8030817" cy="1198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sz="2000" b="1" dirty="0">
                <a:solidFill>
                  <a:schemeClr val="accent2"/>
                </a:solidFill>
                <a:cs typeface="Arial"/>
              </a:rPr>
              <a:t>Path</a:t>
            </a:r>
            <a:r>
              <a:rPr lang="en-US" sz="2000" dirty="0">
                <a:solidFill>
                  <a:schemeClr val="accent2"/>
                </a:solidFill>
                <a:cs typeface="Arial"/>
              </a:rPr>
              <a:t>: IMG &gt; Financial Accounting&gt;  Asset Accounting &gt; Integration with the General Ledger &gt; Post Depreciation to the General Ledger&gt; Specify Document Type for Posting of Depreciation</a:t>
            </a:r>
          </a:p>
          <a:p>
            <a:pPr algn="just"/>
            <a:endParaRPr lang="en-US" sz="2000" dirty="0">
              <a:solidFill>
                <a:schemeClr val="accent2"/>
              </a:solidFill>
              <a:cs typeface="Arial"/>
            </a:endParaRPr>
          </a:p>
        </p:txBody>
      </p:sp>
      <p:pic>
        <p:nvPicPr>
          <p:cNvPr id="7" name="Picture 6">
            <a:extLst>
              <a:ext uri="{FF2B5EF4-FFF2-40B4-BE49-F238E27FC236}">
                <a16:creationId xmlns:a16="http://schemas.microsoft.com/office/drawing/2014/main" id="{8AB7B197-CAB3-490B-A51F-6F1F9A0E160A}"/>
              </a:ext>
            </a:extLst>
          </p:cNvPr>
          <p:cNvPicPr/>
          <p:nvPr/>
        </p:nvPicPr>
        <p:blipFill>
          <a:blip r:embed="rId2"/>
          <a:stretch>
            <a:fillRect/>
          </a:stretch>
        </p:blipFill>
        <p:spPr>
          <a:xfrm>
            <a:off x="659153" y="3732626"/>
            <a:ext cx="8030817" cy="1568244"/>
          </a:xfrm>
          <a:prstGeom prst="rect">
            <a:avLst/>
          </a:prstGeom>
        </p:spPr>
      </p:pic>
    </p:spTree>
    <p:extLst>
      <p:ext uri="{BB962C8B-B14F-4D97-AF65-F5344CB8AC3E}">
        <p14:creationId xmlns:p14="http://schemas.microsoft.com/office/powerpoint/2010/main" val="3180479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DE9D-717B-41A3-89CD-CDB95F11E71D}"/>
              </a:ext>
            </a:extLst>
          </p:cNvPr>
          <p:cNvSpPr>
            <a:spLocks noGrp="1"/>
          </p:cNvSpPr>
          <p:nvPr>
            <p:ph type="title"/>
          </p:nvPr>
        </p:nvSpPr>
        <p:spPr/>
        <p:txBody>
          <a:bodyPr/>
          <a:lstStyle/>
          <a:p>
            <a:r>
              <a:rPr lang="en-US" dirty="0"/>
              <a:t>Master Data</a:t>
            </a:r>
          </a:p>
        </p:txBody>
      </p:sp>
      <p:pic>
        <p:nvPicPr>
          <p:cNvPr id="4" name="Picture 3">
            <a:extLst>
              <a:ext uri="{FF2B5EF4-FFF2-40B4-BE49-F238E27FC236}">
                <a16:creationId xmlns:a16="http://schemas.microsoft.com/office/drawing/2014/main" id="{B56C0677-4727-4234-9399-ADB0ED3C4CFE}"/>
              </a:ext>
            </a:extLst>
          </p:cNvPr>
          <p:cNvPicPr>
            <a:picLocks noChangeAspect="1"/>
          </p:cNvPicPr>
          <p:nvPr/>
        </p:nvPicPr>
        <p:blipFill>
          <a:blip r:embed="rId2"/>
          <a:stretch>
            <a:fillRect/>
          </a:stretch>
        </p:blipFill>
        <p:spPr>
          <a:xfrm>
            <a:off x="457200" y="1088749"/>
            <a:ext cx="8201025" cy="4972050"/>
          </a:xfrm>
          <a:prstGeom prst="rect">
            <a:avLst/>
          </a:prstGeom>
        </p:spPr>
      </p:pic>
    </p:spTree>
    <p:extLst>
      <p:ext uri="{BB962C8B-B14F-4D97-AF65-F5344CB8AC3E}">
        <p14:creationId xmlns:p14="http://schemas.microsoft.com/office/powerpoint/2010/main" val="74726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E69C-27E1-4342-948A-29A2BBB395C8}"/>
              </a:ext>
            </a:extLst>
          </p:cNvPr>
          <p:cNvSpPr>
            <a:spLocks noGrp="1"/>
          </p:cNvSpPr>
          <p:nvPr>
            <p:ph type="title"/>
          </p:nvPr>
        </p:nvSpPr>
        <p:spPr/>
        <p:txBody>
          <a:bodyPr/>
          <a:lstStyle/>
          <a:p>
            <a:r>
              <a:rPr lang="en-US" dirty="0"/>
              <a:t>Master Data</a:t>
            </a:r>
          </a:p>
        </p:txBody>
      </p:sp>
      <p:sp>
        <p:nvSpPr>
          <p:cNvPr id="6" name="Rectangle 5">
            <a:extLst>
              <a:ext uri="{FF2B5EF4-FFF2-40B4-BE49-F238E27FC236}">
                <a16:creationId xmlns:a16="http://schemas.microsoft.com/office/drawing/2014/main" id="{7AA71A9E-F4C9-4CAD-B5E1-20B1A8B12C87}"/>
              </a:ext>
            </a:extLst>
          </p:cNvPr>
          <p:cNvSpPr/>
          <p:nvPr/>
        </p:nvSpPr>
        <p:spPr>
          <a:xfrm>
            <a:off x="460376" y="1065848"/>
            <a:ext cx="8511346" cy="400110"/>
          </a:xfrm>
          <a:prstGeom prst="rect">
            <a:avLst/>
          </a:prstGeom>
        </p:spPr>
        <p:txBody>
          <a:bodyPr wrap="square">
            <a:spAutoFit/>
          </a:bodyPr>
          <a:lstStyle/>
          <a:p>
            <a:r>
              <a:rPr lang="en-US" sz="2000" b="1" dirty="0">
                <a:solidFill>
                  <a:schemeClr val="accent2"/>
                </a:solidFill>
                <a:cs typeface="Arial"/>
              </a:rPr>
              <a:t>Asset Master Data Creation:</a:t>
            </a:r>
          </a:p>
        </p:txBody>
      </p:sp>
      <p:sp>
        <p:nvSpPr>
          <p:cNvPr id="7" name="Rectangle 6">
            <a:extLst>
              <a:ext uri="{FF2B5EF4-FFF2-40B4-BE49-F238E27FC236}">
                <a16:creationId xmlns:a16="http://schemas.microsoft.com/office/drawing/2014/main" id="{0DCD9D57-1997-4E0B-94B6-973F3871CD88}"/>
              </a:ext>
            </a:extLst>
          </p:cNvPr>
          <p:cNvSpPr/>
          <p:nvPr/>
        </p:nvSpPr>
        <p:spPr>
          <a:xfrm>
            <a:off x="457200" y="3957578"/>
            <a:ext cx="8511346" cy="338554"/>
          </a:xfrm>
          <a:prstGeom prst="rect">
            <a:avLst/>
          </a:prstGeom>
        </p:spPr>
        <p:txBody>
          <a:bodyPr wrap="square">
            <a:spAutoFit/>
          </a:bodyPr>
          <a:lstStyle/>
          <a:p>
            <a:r>
              <a:rPr lang="en-US" sz="1600" dirty="0">
                <a:solidFill>
                  <a:schemeClr val="accent2"/>
                </a:solidFill>
                <a:cs typeface="Arial"/>
              </a:rPr>
              <a:t>2) Using a reference Asset: Transaction Code AS01</a:t>
            </a:r>
          </a:p>
        </p:txBody>
      </p:sp>
      <p:pic>
        <p:nvPicPr>
          <p:cNvPr id="8" name="Picture 7">
            <a:extLst>
              <a:ext uri="{FF2B5EF4-FFF2-40B4-BE49-F238E27FC236}">
                <a16:creationId xmlns:a16="http://schemas.microsoft.com/office/drawing/2014/main" id="{F80FB545-5D5D-47E7-A9A4-2DE8858437C2}"/>
              </a:ext>
            </a:extLst>
          </p:cNvPr>
          <p:cNvPicPr>
            <a:picLocks noChangeAspect="1"/>
          </p:cNvPicPr>
          <p:nvPr/>
        </p:nvPicPr>
        <p:blipFill>
          <a:blip r:embed="rId2"/>
          <a:stretch>
            <a:fillRect/>
          </a:stretch>
        </p:blipFill>
        <p:spPr>
          <a:xfrm>
            <a:off x="457200" y="2012510"/>
            <a:ext cx="7918174" cy="1764359"/>
          </a:xfrm>
          <a:prstGeom prst="rect">
            <a:avLst/>
          </a:prstGeom>
        </p:spPr>
      </p:pic>
      <p:sp>
        <p:nvSpPr>
          <p:cNvPr id="9" name="Rectangle 8">
            <a:extLst>
              <a:ext uri="{FF2B5EF4-FFF2-40B4-BE49-F238E27FC236}">
                <a16:creationId xmlns:a16="http://schemas.microsoft.com/office/drawing/2014/main" id="{15FC1029-63C9-4A27-880B-FC42A8D58772}"/>
              </a:ext>
            </a:extLst>
          </p:cNvPr>
          <p:cNvSpPr/>
          <p:nvPr/>
        </p:nvSpPr>
        <p:spPr>
          <a:xfrm>
            <a:off x="457200" y="1599462"/>
            <a:ext cx="8511346" cy="338554"/>
          </a:xfrm>
          <a:prstGeom prst="rect">
            <a:avLst/>
          </a:prstGeom>
        </p:spPr>
        <p:txBody>
          <a:bodyPr wrap="square">
            <a:spAutoFit/>
          </a:bodyPr>
          <a:lstStyle/>
          <a:p>
            <a:r>
              <a:rPr lang="en-US" sz="1600" dirty="0">
                <a:solidFill>
                  <a:schemeClr val="accent2"/>
                </a:solidFill>
                <a:cs typeface="Arial"/>
              </a:rPr>
              <a:t>1) Using Asset Class: Transaction Code AS01</a:t>
            </a:r>
          </a:p>
        </p:txBody>
      </p:sp>
      <p:pic>
        <p:nvPicPr>
          <p:cNvPr id="10" name="Picture 9">
            <a:extLst>
              <a:ext uri="{FF2B5EF4-FFF2-40B4-BE49-F238E27FC236}">
                <a16:creationId xmlns:a16="http://schemas.microsoft.com/office/drawing/2014/main" id="{1E14E818-87B7-4AC9-9547-58A3863524A0}"/>
              </a:ext>
            </a:extLst>
          </p:cNvPr>
          <p:cNvPicPr>
            <a:picLocks noChangeAspect="1"/>
          </p:cNvPicPr>
          <p:nvPr/>
        </p:nvPicPr>
        <p:blipFill>
          <a:blip r:embed="rId3"/>
          <a:stretch>
            <a:fillRect/>
          </a:stretch>
        </p:blipFill>
        <p:spPr>
          <a:xfrm>
            <a:off x="457200" y="4325835"/>
            <a:ext cx="8229600" cy="2273748"/>
          </a:xfrm>
          <a:prstGeom prst="rect">
            <a:avLst/>
          </a:prstGeom>
        </p:spPr>
      </p:pic>
    </p:spTree>
    <p:extLst>
      <p:ext uri="{BB962C8B-B14F-4D97-AF65-F5344CB8AC3E}">
        <p14:creationId xmlns:p14="http://schemas.microsoft.com/office/powerpoint/2010/main" val="141955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5"/>
          <p:cNvSpPr>
            <a:spLocks noGrp="1"/>
          </p:cNvSpPr>
          <p:nvPr>
            <p:ph type="title"/>
          </p:nvPr>
        </p:nvSpPr>
        <p:spPr>
          <a:xfrm>
            <a:off x="457200" y="299017"/>
            <a:ext cx="8229600" cy="548640"/>
          </a:xfrm>
        </p:spPr>
        <p:txBody>
          <a:bodyPr>
            <a:normAutofit fontScale="90000"/>
          </a:bodyPr>
          <a:lstStyle/>
          <a:p>
            <a:r>
              <a:rPr lang="en-US" altLang="en-US" dirty="0"/>
              <a:t>Overview:  Asset Accounting Posting</a:t>
            </a:r>
            <a:br>
              <a:rPr lang="en-US" altLang="en-US" dirty="0"/>
            </a:br>
            <a:endParaRPr lang="en-US" altLang="en-US" dirty="0"/>
          </a:p>
        </p:txBody>
      </p:sp>
      <p:sp>
        <p:nvSpPr>
          <p:cNvPr id="14339" name="Text Placeholder 6"/>
          <p:cNvSpPr>
            <a:spLocks noGrp="1"/>
          </p:cNvSpPr>
          <p:nvPr>
            <p:ph type="body" sz="quarter" idx="10"/>
          </p:nvPr>
        </p:nvSpPr>
        <p:spPr>
          <a:xfrm>
            <a:off x="112543" y="1001576"/>
            <a:ext cx="8574258" cy="774216"/>
          </a:xfrm>
        </p:spPr>
        <p:txBody>
          <a:bodyPr/>
          <a:lstStyle/>
          <a:p>
            <a:pPr marL="0" indent="0">
              <a:buNone/>
            </a:pPr>
            <a:r>
              <a:rPr lang="en-US" altLang="en-US" dirty="0"/>
              <a:t> The appropriate General Ledger accounts are updated each time you post         based on the Account Determination in Asset GL Integration point.</a:t>
            </a:r>
          </a:p>
          <a:p>
            <a:pPr lvl="2" eaLnBrk="1" hangingPunct="1"/>
            <a:endParaRPr lang="en-US" altLang="en-US" dirty="0"/>
          </a:p>
        </p:txBody>
      </p:sp>
      <p:sp>
        <p:nvSpPr>
          <p:cNvPr id="3" name="Rectangle 2">
            <a:extLst>
              <a:ext uri="{FF2B5EF4-FFF2-40B4-BE49-F238E27FC236}">
                <a16:creationId xmlns:a16="http://schemas.microsoft.com/office/drawing/2014/main" id="{9E9EC60F-A33E-412B-A234-F352772FD162}"/>
              </a:ext>
            </a:extLst>
          </p:cNvPr>
          <p:cNvSpPr/>
          <p:nvPr/>
        </p:nvSpPr>
        <p:spPr>
          <a:xfrm>
            <a:off x="536677" y="2259108"/>
            <a:ext cx="7805531" cy="14179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68C9E06-6FBD-4FDE-A68A-342152600567}"/>
              </a:ext>
            </a:extLst>
          </p:cNvPr>
          <p:cNvCxnSpPr/>
          <p:nvPr/>
        </p:nvCxnSpPr>
        <p:spPr>
          <a:xfrm>
            <a:off x="1232452" y="2888974"/>
            <a:ext cx="1736035"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B62ACA4-C417-49DD-8E5E-36F013EDF4C6}"/>
              </a:ext>
            </a:extLst>
          </p:cNvPr>
          <p:cNvCxnSpPr/>
          <p:nvPr/>
        </p:nvCxnSpPr>
        <p:spPr>
          <a:xfrm>
            <a:off x="2100468" y="2888974"/>
            <a:ext cx="0" cy="556592"/>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8900D68-424E-4042-B6A3-35A0898DC5CB}"/>
              </a:ext>
            </a:extLst>
          </p:cNvPr>
          <p:cNvCxnSpPr/>
          <p:nvPr/>
        </p:nvCxnSpPr>
        <p:spPr>
          <a:xfrm>
            <a:off x="5546032" y="2875721"/>
            <a:ext cx="1736035"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35CC124-8372-43C9-922D-1EF682726450}"/>
              </a:ext>
            </a:extLst>
          </p:cNvPr>
          <p:cNvCxnSpPr/>
          <p:nvPr/>
        </p:nvCxnSpPr>
        <p:spPr>
          <a:xfrm>
            <a:off x="6374294" y="2888974"/>
            <a:ext cx="0" cy="556592"/>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D7EEC673-D975-4013-902D-537CCE8393CD}"/>
              </a:ext>
            </a:extLst>
          </p:cNvPr>
          <p:cNvSpPr/>
          <p:nvPr/>
        </p:nvSpPr>
        <p:spPr>
          <a:xfrm>
            <a:off x="1166189" y="1805415"/>
            <a:ext cx="2133601" cy="4365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General Ledger</a:t>
            </a:r>
          </a:p>
        </p:txBody>
      </p:sp>
      <p:sp>
        <p:nvSpPr>
          <p:cNvPr id="17" name="Rectangle 16">
            <a:extLst>
              <a:ext uri="{FF2B5EF4-FFF2-40B4-BE49-F238E27FC236}">
                <a16:creationId xmlns:a16="http://schemas.microsoft.com/office/drawing/2014/main" id="{14E0993C-93EB-4D68-8BE2-C8C1D1F24EFC}"/>
              </a:ext>
            </a:extLst>
          </p:cNvPr>
          <p:cNvSpPr/>
          <p:nvPr/>
        </p:nvSpPr>
        <p:spPr>
          <a:xfrm>
            <a:off x="1305337" y="2464531"/>
            <a:ext cx="1590262" cy="3289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Assets</a:t>
            </a:r>
          </a:p>
        </p:txBody>
      </p:sp>
      <p:sp>
        <p:nvSpPr>
          <p:cNvPr id="22" name="Rectangle 21">
            <a:extLst>
              <a:ext uri="{FF2B5EF4-FFF2-40B4-BE49-F238E27FC236}">
                <a16:creationId xmlns:a16="http://schemas.microsoft.com/office/drawing/2014/main" id="{81E73EC8-E40D-42E1-A3AF-411BDD320680}"/>
              </a:ext>
            </a:extLst>
          </p:cNvPr>
          <p:cNvSpPr/>
          <p:nvPr/>
        </p:nvSpPr>
        <p:spPr>
          <a:xfrm>
            <a:off x="5579163" y="2482837"/>
            <a:ext cx="1590262" cy="3289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Liabilities</a:t>
            </a:r>
          </a:p>
        </p:txBody>
      </p:sp>
      <p:sp>
        <p:nvSpPr>
          <p:cNvPr id="20" name="Rectangle 19">
            <a:extLst>
              <a:ext uri="{FF2B5EF4-FFF2-40B4-BE49-F238E27FC236}">
                <a16:creationId xmlns:a16="http://schemas.microsoft.com/office/drawing/2014/main" id="{9AD7DE6A-B429-4935-A222-10966F01320D}"/>
              </a:ext>
            </a:extLst>
          </p:cNvPr>
          <p:cNvSpPr/>
          <p:nvPr/>
        </p:nvSpPr>
        <p:spPr>
          <a:xfrm>
            <a:off x="1166189" y="3005139"/>
            <a:ext cx="868018" cy="27789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1000</a:t>
            </a:r>
          </a:p>
        </p:txBody>
      </p:sp>
      <p:sp>
        <p:nvSpPr>
          <p:cNvPr id="21" name="Rectangle 20">
            <a:extLst>
              <a:ext uri="{FF2B5EF4-FFF2-40B4-BE49-F238E27FC236}">
                <a16:creationId xmlns:a16="http://schemas.microsoft.com/office/drawing/2014/main" id="{7493F683-3027-4171-95C5-B47065F97E30}"/>
              </a:ext>
            </a:extLst>
          </p:cNvPr>
          <p:cNvSpPr/>
          <p:nvPr/>
        </p:nvSpPr>
        <p:spPr>
          <a:xfrm>
            <a:off x="536677" y="4240696"/>
            <a:ext cx="3438975" cy="2040834"/>
          </a:xfrm>
          <a:prstGeom prst="rect">
            <a:avLst/>
          </a:prstGeom>
        </p:spPr>
        <p:style>
          <a:lnRef idx="1">
            <a:schemeClr val="accent1"/>
          </a:lnRef>
          <a:fillRef idx="1001">
            <a:schemeClr val="dk2"/>
          </a:fillRef>
          <a:effectRef idx="2">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459C863-C52F-47D2-9E98-C66CDD2E37F5}"/>
              </a:ext>
            </a:extLst>
          </p:cNvPr>
          <p:cNvCxnSpPr>
            <a:cxnSpLocks/>
          </p:cNvCxnSpPr>
          <p:nvPr/>
        </p:nvCxnSpPr>
        <p:spPr>
          <a:xfrm>
            <a:off x="1139684" y="4883426"/>
            <a:ext cx="2358890"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CC3F47F-0871-490C-971B-956F9B5DE3C7}"/>
              </a:ext>
            </a:extLst>
          </p:cNvPr>
          <p:cNvCxnSpPr>
            <a:cxnSpLocks/>
          </p:cNvCxnSpPr>
          <p:nvPr/>
        </p:nvCxnSpPr>
        <p:spPr>
          <a:xfrm flipH="1">
            <a:off x="2256164" y="4883426"/>
            <a:ext cx="13251" cy="1000539"/>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4676C24-FF9F-4C02-BFDD-B56041BD1D18}"/>
              </a:ext>
            </a:extLst>
          </p:cNvPr>
          <p:cNvSpPr/>
          <p:nvPr/>
        </p:nvSpPr>
        <p:spPr>
          <a:xfrm>
            <a:off x="4903233" y="4224539"/>
            <a:ext cx="3438975" cy="2040834"/>
          </a:xfrm>
          <a:prstGeom prst="rect">
            <a:avLst/>
          </a:prstGeom>
        </p:spPr>
        <p:style>
          <a:lnRef idx="1">
            <a:schemeClr val="accent1"/>
          </a:lnRef>
          <a:fillRef idx="1001">
            <a:schemeClr val="dk2"/>
          </a:fillRef>
          <a:effectRef idx="2">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94CD1B8-35B1-4BD9-8253-F6896A6AFD70}"/>
              </a:ext>
            </a:extLst>
          </p:cNvPr>
          <p:cNvCxnSpPr>
            <a:cxnSpLocks/>
          </p:cNvCxnSpPr>
          <p:nvPr/>
        </p:nvCxnSpPr>
        <p:spPr>
          <a:xfrm>
            <a:off x="5443275" y="4863548"/>
            <a:ext cx="2358890"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17968D1-F2AF-4533-AE0E-3B860F17EA2E}"/>
              </a:ext>
            </a:extLst>
          </p:cNvPr>
          <p:cNvCxnSpPr>
            <a:cxnSpLocks/>
          </p:cNvCxnSpPr>
          <p:nvPr/>
        </p:nvCxnSpPr>
        <p:spPr>
          <a:xfrm flipH="1">
            <a:off x="6417323" y="4863548"/>
            <a:ext cx="13251" cy="1000539"/>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44313755-5896-4920-B7CE-3CD38286F573}"/>
              </a:ext>
            </a:extLst>
          </p:cNvPr>
          <p:cNvSpPr/>
          <p:nvPr/>
        </p:nvSpPr>
        <p:spPr>
          <a:xfrm>
            <a:off x="1474284" y="4378312"/>
            <a:ext cx="2024290" cy="3289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Assets Account</a:t>
            </a:r>
          </a:p>
        </p:txBody>
      </p:sp>
      <p:sp>
        <p:nvSpPr>
          <p:cNvPr id="34" name="Rectangle 33">
            <a:extLst>
              <a:ext uri="{FF2B5EF4-FFF2-40B4-BE49-F238E27FC236}">
                <a16:creationId xmlns:a16="http://schemas.microsoft.com/office/drawing/2014/main" id="{970B2E61-BF6C-458D-B844-D2D59B43916F}"/>
              </a:ext>
            </a:extLst>
          </p:cNvPr>
          <p:cNvSpPr/>
          <p:nvPr/>
        </p:nvSpPr>
        <p:spPr>
          <a:xfrm>
            <a:off x="5691805" y="4451504"/>
            <a:ext cx="1590262" cy="3289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Vendor</a:t>
            </a:r>
          </a:p>
        </p:txBody>
      </p:sp>
      <p:sp>
        <p:nvSpPr>
          <p:cNvPr id="36" name="Rectangle 35">
            <a:extLst>
              <a:ext uri="{FF2B5EF4-FFF2-40B4-BE49-F238E27FC236}">
                <a16:creationId xmlns:a16="http://schemas.microsoft.com/office/drawing/2014/main" id="{34C217E3-EC6E-4862-8CC3-3C4D5834DCF5}"/>
              </a:ext>
            </a:extLst>
          </p:cNvPr>
          <p:cNvSpPr/>
          <p:nvPr/>
        </p:nvSpPr>
        <p:spPr>
          <a:xfrm>
            <a:off x="6414049" y="3028323"/>
            <a:ext cx="868018" cy="27789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1000</a:t>
            </a:r>
          </a:p>
        </p:txBody>
      </p:sp>
      <p:sp>
        <p:nvSpPr>
          <p:cNvPr id="37" name="Rectangle 36">
            <a:extLst>
              <a:ext uri="{FF2B5EF4-FFF2-40B4-BE49-F238E27FC236}">
                <a16:creationId xmlns:a16="http://schemas.microsoft.com/office/drawing/2014/main" id="{D0947B1F-4533-45D4-89C9-255BA72E7933}"/>
              </a:ext>
            </a:extLst>
          </p:cNvPr>
          <p:cNvSpPr/>
          <p:nvPr/>
        </p:nvSpPr>
        <p:spPr>
          <a:xfrm>
            <a:off x="1209260" y="4992983"/>
            <a:ext cx="868018" cy="277893"/>
          </a:xfrm>
          <a:prstGeom prst="rect">
            <a:avLst/>
          </a:prstGeom>
        </p:spPr>
        <p:style>
          <a:lnRef idx="1">
            <a:schemeClr val="accent3"/>
          </a:lnRef>
          <a:fillRef idx="1001">
            <a:schemeClr val="dk2"/>
          </a:fillRef>
          <a:effectRef idx="1">
            <a:schemeClr val="accent3"/>
          </a:effectRef>
          <a:fontRef idx="minor">
            <a:schemeClr val="dk1"/>
          </a:fontRef>
        </p:style>
        <p:txBody>
          <a:bodyPr rtlCol="0" anchor="ctr"/>
          <a:lstStyle/>
          <a:p>
            <a:pPr algn="ctr"/>
            <a:r>
              <a:rPr lang="en-US" dirty="0"/>
              <a:t>1000</a:t>
            </a:r>
          </a:p>
        </p:txBody>
      </p:sp>
      <p:sp>
        <p:nvSpPr>
          <p:cNvPr id="40" name="Rectangle 39">
            <a:extLst>
              <a:ext uri="{FF2B5EF4-FFF2-40B4-BE49-F238E27FC236}">
                <a16:creationId xmlns:a16="http://schemas.microsoft.com/office/drawing/2014/main" id="{1C3FC8F2-1F57-4C67-83A6-8C2C23ECF284}"/>
              </a:ext>
            </a:extLst>
          </p:cNvPr>
          <p:cNvSpPr/>
          <p:nvPr/>
        </p:nvSpPr>
        <p:spPr>
          <a:xfrm>
            <a:off x="6592872" y="5029722"/>
            <a:ext cx="868018" cy="277893"/>
          </a:xfrm>
          <a:prstGeom prst="rect">
            <a:avLst/>
          </a:prstGeom>
        </p:spPr>
        <p:style>
          <a:lnRef idx="1">
            <a:schemeClr val="accent3"/>
          </a:lnRef>
          <a:fillRef idx="1001">
            <a:schemeClr val="dk2"/>
          </a:fillRef>
          <a:effectRef idx="1">
            <a:schemeClr val="accent3"/>
          </a:effectRef>
          <a:fontRef idx="minor">
            <a:schemeClr val="dk1"/>
          </a:fontRef>
        </p:style>
        <p:txBody>
          <a:bodyPr rtlCol="0" anchor="ctr"/>
          <a:lstStyle/>
          <a:p>
            <a:pPr algn="ctr"/>
            <a:r>
              <a:rPr lang="en-US" dirty="0"/>
              <a:t>1000</a:t>
            </a:r>
          </a:p>
        </p:txBody>
      </p:sp>
      <p:cxnSp>
        <p:nvCxnSpPr>
          <p:cNvPr id="42" name="Straight Arrow Connector 41">
            <a:extLst>
              <a:ext uri="{FF2B5EF4-FFF2-40B4-BE49-F238E27FC236}">
                <a16:creationId xmlns:a16="http://schemas.microsoft.com/office/drawing/2014/main" id="{AD46C7BA-B3FC-4392-A540-45E3BE733AF4}"/>
              </a:ext>
            </a:extLst>
          </p:cNvPr>
          <p:cNvCxnSpPr/>
          <p:nvPr/>
        </p:nvCxnSpPr>
        <p:spPr>
          <a:xfrm>
            <a:off x="331304" y="3167269"/>
            <a:ext cx="808380" cy="0"/>
          </a:xfrm>
          <a:prstGeom prst="straightConnector1">
            <a:avLst/>
          </a:prstGeom>
          <a:ln>
            <a:headEnd type="oval" w="med" len="med"/>
            <a:tailEnd type="triangle"/>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FDFE75BD-D3C8-47AC-ABB2-F43919AFB89F}"/>
              </a:ext>
            </a:extLst>
          </p:cNvPr>
          <p:cNvCxnSpPr>
            <a:cxnSpLocks/>
          </p:cNvCxnSpPr>
          <p:nvPr/>
        </p:nvCxnSpPr>
        <p:spPr>
          <a:xfrm>
            <a:off x="331304" y="3167269"/>
            <a:ext cx="0" cy="2061531"/>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6B9A659-0626-4D37-A63E-FBEBD9D1CA8F}"/>
              </a:ext>
            </a:extLst>
          </p:cNvPr>
          <p:cNvCxnSpPr/>
          <p:nvPr/>
        </p:nvCxnSpPr>
        <p:spPr>
          <a:xfrm>
            <a:off x="331304" y="5228800"/>
            <a:ext cx="808380" cy="0"/>
          </a:xfrm>
          <a:prstGeom prst="straightConnector1">
            <a:avLst/>
          </a:prstGeom>
          <a:ln>
            <a:headEnd type="oval" w="med"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927FDCA6-210C-4A2F-81DD-275F1B93D874}"/>
              </a:ext>
            </a:extLst>
          </p:cNvPr>
          <p:cNvCxnSpPr>
            <a:cxnSpLocks/>
          </p:cNvCxnSpPr>
          <p:nvPr/>
        </p:nvCxnSpPr>
        <p:spPr>
          <a:xfrm flipH="1">
            <a:off x="7540408" y="3167269"/>
            <a:ext cx="1007172" cy="0"/>
          </a:xfrm>
          <a:prstGeom prst="straightConnector1">
            <a:avLst/>
          </a:prstGeom>
          <a:ln>
            <a:headEnd type="oval" w="med" len="med"/>
            <a:tailEnd type="triangle"/>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931955B4-93F8-415D-B5E2-5681E8052824}"/>
              </a:ext>
            </a:extLst>
          </p:cNvPr>
          <p:cNvCxnSpPr>
            <a:cxnSpLocks/>
          </p:cNvCxnSpPr>
          <p:nvPr/>
        </p:nvCxnSpPr>
        <p:spPr>
          <a:xfrm>
            <a:off x="8547580" y="3167269"/>
            <a:ext cx="0" cy="2061531"/>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79CCCCF-25FB-4A2A-879C-41F22D1E3DAC}"/>
              </a:ext>
            </a:extLst>
          </p:cNvPr>
          <p:cNvCxnSpPr>
            <a:cxnSpLocks/>
          </p:cNvCxnSpPr>
          <p:nvPr/>
        </p:nvCxnSpPr>
        <p:spPr>
          <a:xfrm flipH="1">
            <a:off x="7540408" y="5238330"/>
            <a:ext cx="1007173" cy="6626"/>
          </a:xfrm>
          <a:prstGeom prst="straightConnector1">
            <a:avLst/>
          </a:prstGeom>
          <a:ln>
            <a:headEnd type="oval"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382824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B70F-0297-4317-862D-0B3DF431204A}"/>
              </a:ext>
            </a:extLst>
          </p:cNvPr>
          <p:cNvSpPr>
            <a:spLocks noGrp="1"/>
          </p:cNvSpPr>
          <p:nvPr>
            <p:ph type="title"/>
          </p:nvPr>
        </p:nvSpPr>
        <p:spPr/>
        <p:txBody>
          <a:bodyPr/>
          <a:lstStyle/>
          <a:p>
            <a:r>
              <a:rPr lang="en-US" dirty="0"/>
              <a:t>Depreciation Run</a:t>
            </a:r>
          </a:p>
        </p:txBody>
      </p:sp>
      <p:sp>
        <p:nvSpPr>
          <p:cNvPr id="6" name="Rectangle 2">
            <a:extLst>
              <a:ext uri="{FF2B5EF4-FFF2-40B4-BE49-F238E27FC236}">
                <a16:creationId xmlns:a16="http://schemas.microsoft.com/office/drawing/2014/main" id="{CC8B0F66-322B-4379-8837-616EDE8D9638}"/>
              </a:ext>
            </a:extLst>
          </p:cNvPr>
          <p:cNvSpPr txBox="1">
            <a:spLocks noChangeArrowheads="1"/>
          </p:cNvSpPr>
          <p:nvPr/>
        </p:nvSpPr>
        <p:spPr>
          <a:xfrm>
            <a:off x="266700" y="974034"/>
            <a:ext cx="8610600" cy="43434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lnSpcReduction="10000"/>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altLang="en-US" sz="2400" dirty="0">
                <a:latin typeface="Arial" panose="020B0604020202020204" pitchFamily="34" charset="0"/>
              </a:rPr>
              <a:t>SAP supports the following direct</a:t>
            </a:r>
            <a:r>
              <a:rPr lang="en-US" altLang="en-US" dirty="0"/>
              <a:t> </a:t>
            </a:r>
            <a:r>
              <a:rPr lang="en-US" altLang="en-US" sz="2400" dirty="0">
                <a:latin typeface="Arial" panose="020B0604020202020204" pitchFamily="34" charset="0"/>
              </a:rPr>
              <a:t>types of depreciation: </a:t>
            </a:r>
            <a:br>
              <a:rPr lang="en-US" altLang="en-US" sz="2400" dirty="0">
                <a:latin typeface="Arial" panose="020B0604020202020204" pitchFamily="34" charset="0"/>
              </a:rPr>
            </a:br>
            <a:br>
              <a:rPr lang="en-US" altLang="en-US" sz="2400" dirty="0">
                <a:latin typeface="Arial" panose="020B0604020202020204" pitchFamily="34" charset="0"/>
              </a:rPr>
            </a:br>
            <a:r>
              <a:rPr lang="en-US" altLang="en-US" sz="2400" u="sng" dirty="0">
                <a:latin typeface="Arial" panose="020B0604020202020204" pitchFamily="34" charset="0"/>
              </a:rPr>
              <a:t>Ordinary Depreciation</a:t>
            </a:r>
            <a:r>
              <a:rPr lang="en-US" altLang="en-US" sz="2400" dirty="0">
                <a:latin typeface="Arial" panose="020B0604020202020204" pitchFamily="34" charset="0"/>
              </a:rPr>
              <a:t>: Planned reduction in asset value due to normal wear and tear.</a:t>
            </a:r>
            <a:br>
              <a:rPr lang="en-US" altLang="en-US" sz="2400" dirty="0">
                <a:latin typeface="Arial" panose="020B0604020202020204" pitchFamily="34" charset="0"/>
              </a:rPr>
            </a:br>
            <a:br>
              <a:rPr lang="en-US" altLang="en-US" sz="2400" dirty="0">
                <a:latin typeface="Arial" panose="020B0604020202020204" pitchFamily="34" charset="0"/>
              </a:rPr>
            </a:br>
            <a:r>
              <a:rPr lang="en-US" altLang="en-US" sz="2400" u="sng" dirty="0">
                <a:latin typeface="Arial" panose="020B0604020202020204" pitchFamily="34" charset="0"/>
              </a:rPr>
              <a:t>Special Depreciation</a:t>
            </a:r>
            <a:r>
              <a:rPr lang="en-US" altLang="en-US" sz="2400" dirty="0">
                <a:latin typeface="Arial" panose="020B0604020202020204" pitchFamily="34" charset="0"/>
              </a:rPr>
              <a:t>: Depreciation that is solely based on tax regulations. (E.g. Depreciation allowance under IT Act) </a:t>
            </a:r>
            <a:br>
              <a:rPr lang="en-US" altLang="en-US" sz="2400" dirty="0">
                <a:latin typeface="Arial" panose="020B0604020202020204" pitchFamily="34" charset="0"/>
              </a:rPr>
            </a:br>
            <a:br>
              <a:rPr lang="en-US" altLang="en-US" sz="2400" dirty="0">
                <a:latin typeface="Arial" panose="020B0604020202020204" pitchFamily="34" charset="0"/>
              </a:rPr>
            </a:br>
            <a:r>
              <a:rPr lang="en-US" altLang="en-US" sz="2400" u="sng" dirty="0">
                <a:latin typeface="Arial" panose="020B0604020202020204" pitchFamily="34" charset="0"/>
              </a:rPr>
              <a:t>Unplanned Depreciation</a:t>
            </a:r>
            <a:r>
              <a:rPr lang="en-US" altLang="en-US" sz="2400" dirty="0">
                <a:latin typeface="Arial" panose="020B0604020202020204" pitchFamily="34" charset="0"/>
              </a:rPr>
              <a:t>: Depreciation resulting from unusual circumstances, such as damage to the asset, that lead to a permanent reduction in its value.</a:t>
            </a:r>
            <a:br>
              <a:rPr lang="en-US" altLang="en-US" sz="2400" dirty="0">
                <a:latin typeface="Arial" panose="020B0604020202020204" pitchFamily="34" charset="0"/>
              </a:rPr>
            </a:br>
            <a:endParaRPr lang="en-US" altLang="en-US" sz="2400" i="1" dirty="0">
              <a:latin typeface="Arial" panose="020B0604020202020204" pitchFamily="34" charset="0"/>
            </a:endParaRPr>
          </a:p>
        </p:txBody>
      </p:sp>
    </p:spTree>
    <p:extLst>
      <p:ext uri="{BB962C8B-B14F-4D97-AF65-F5344CB8AC3E}">
        <p14:creationId xmlns:p14="http://schemas.microsoft.com/office/powerpoint/2010/main" val="721162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B70F-0297-4317-862D-0B3DF431204A}"/>
              </a:ext>
            </a:extLst>
          </p:cNvPr>
          <p:cNvSpPr>
            <a:spLocks noGrp="1"/>
          </p:cNvSpPr>
          <p:nvPr>
            <p:ph type="title"/>
          </p:nvPr>
        </p:nvSpPr>
        <p:spPr/>
        <p:txBody>
          <a:bodyPr/>
          <a:lstStyle/>
          <a:p>
            <a:r>
              <a:rPr lang="en-US" dirty="0"/>
              <a:t>Depreciation Run</a:t>
            </a:r>
          </a:p>
        </p:txBody>
      </p:sp>
      <p:sp>
        <p:nvSpPr>
          <p:cNvPr id="4" name="Rectangle 3">
            <a:extLst>
              <a:ext uri="{FF2B5EF4-FFF2-40B4-BE49-F238E27FC236}">
                <a16:creationId xmlns:a16="http://schemas.microsoft.com/office/drawing/2014/main" id="{324F67F2-3A6C-4CE7-BC7A-9DD2AE0D9BD4}"/>
              </a:ext>
            </a:extLst>
          </p:cNvPr>
          <p:cNvSpPr/>
          <p:nvPr/>
        </p:nvSpPr>
        <p:spPr>
          <a:xfrm>
            <a:off x="460376" y="1065848"/>
            <a:ext cx="8511346" cy="400110"/>
          </a:xfrm>
          <a:prstGeom prst="rect">
            <a:avLst/>
          </a:prstGeom>
        </p:spPr>
        <p:txBody>
          <a:bodyPr wrap="square">
            <a:spAutoFit/>
          </a:bodyPr>
          <a:lstStyle/>
          <a:p>
            <a:r>
              <a:rPr lang="en-US" sz="2000" b="1" dirty="0">
                <a:solidFill>
                  <a:schemeClr val="accent2"/>
                </a:solidFill>
                <a:cs typeface="Arial"/>
              </a:rPr>
              <a:t>Planned Deprecation Run: AFAB</a:t>
            </a:r>
          </a:p>
        </p:txBody>
      </p:sp>
      <p:pic>
        <p:nvPicPr>
          <p:cNvPr id="5" name="Picture 4">
            <a:extLst>
              <a:ext uri="{FF2B5EF4-FFF2-40B4-BE49-F238E27FC236}">
                <a16:creationId xmlns:a16="http://schemas.microsoft.com/office/drawing/2014/main" id="{1B58EFB7-B13B-4125-B561-BD5D8D58167F}"/>
              </a:ext>
            </a:extLst>
          </p:cNvPr>
          <p:cNvPicPr>
            <a:picLocks noChangeAspect="1"/>
          </p:cNvPicPr>
          <p:nvPr/>
        </p:nvPicPr>
        <p:blipFill>
          <a:blip r:embed="rId2"/>
          <a:stretch>
            <a:fillRect/>
          </a:stretch>
        </p:blipFill>
        <p:spPr>
          <a:xfrm>
            <a:off x="457200" y="1465958"/>
            <a:ext cx="8050696" cy="4683051"/>
          </a:xfrm>
          <a:prstGeom prst="rect">
            <a:avLst/>
          </a:prstGeom>
        </p:spPr>
      </p:pic>
    </p:spTree>
    <p:extLst>
      <p:ext uri="{BB962C8B-B14F-4D97-AF65-F5344CB8AC3E}">
        <p14:creationId xmlns:p14="http://schemas.microsoft.com/office/powerpoint/2010/main" val="645819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5"/>
          <p:cNvSpPr>
            <a:spLocks noGrp="1"/>
          </p:cNvSpPr>
          <p:nvPr>
            <p:ph type="title"/>
          </p:nvPr>
        </p:nvSpPr>
        <p:spPr>
          <a:xfrm>
            <a:off x="457200" y="299017"/>
            <a:ext cx="8229600" cy="548640"/>
          </a:xfrm>
        </p:spPr>
        <p:txBody>
          <a:bodyPr>
            <a:normAutofit fontScale="90000"/>
          </a:bodyPr>
          <a:lstStyle/>
          <a:p>
            <a:r>
              <a:rPr lang="en-US" altLang="en-US" dirty="0"/>
              <a:t>Asset Acquisitions</a:t>
            </a:r>
            <a:br>
              <a:rPr lang="en-US" altLang="en-US" dirty="0"/>
            </a:br>
            <a:endParaRPr lang="en-US" altLang="en-US" dirty="0"/>
          </a:p>
        </p:txBody>
      </p:sp>
      <p:cxnSp>
        <p:nvCxnSpPr>
          <p:cNvPr id="13" name="Straight Connector 12">
            <a:extLst>
              <a:ext uri="{FF2B5EF4-FFF2-40B4-BE49-F238E27FC236}">
                <a16:creationId xmlns:a16="http://schemas.microsoft.com/office/drawing/2014/main" id="{768C9E06-6FBD-4FDE-A68A-342152600567}"/>
              </a:ext>
            </a:extLst>
          </p:cNvPr>
          <p:cNvCxnSpPr/>
          <p:nvPr/>
        </p:nvCxnSpPr>
        <p:spPr>
          <a:xfrm>
            <a:off x="624022" y="2354401"/>
            <a:ext cx="1736035"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B62ACA4-C417-49DD-8E5E-36F013EDF4C6}"/>
              </a:ext>
            </a:extLst>
          </p:cNvPr>
          <p:cNvCxnSpPr>
            <a:cxnSpLocks/>
          </p:cNvCxnSpPr>
          <p:nvPr/>
        </p:nvCxnSpPr>
        <p:spPr>
          <a:xfrm>
            <a:off x="1436463" y="2369020"/>
            <a:ext cx="0" cy="556592"/>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8900D68-424E-4042-B6A3-35A0898DC5CB}"/>
              </a:ext>
            </a:extLst>
          </p:cNvPr>
          <p:cNvCxnSpPr/>
          <p:nvPr/>
        </p:nvCxnSpPr>
        <p:spPr>
          <a:xfrm>
            <a:off x="5579163" y="2388999"/>
            <a:ext cx="1736035"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14E0993C-93EB-4D68-8BE2-C8C1D1F24EFC}"/>
              </a:ext>
            </a:extLst>
          </p:cNvPr>
          <p:cNvSpPr/>
          <p:nvPr/>
        </p:nvSpPr>
        <p:spPr>
          <a:xfrm>
            <a:off x="726043" y="1884757"/>
            <a:ext cx="1590262" cy="3289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Fixed Assets</a:t>
            </a:r>
          </a:p>
        </p:txBody>
      </p:sp>
      <p:sp>
        <p:nvSpPr>
          <p:cNvPr id="22" name="Rectangle 21">
            <a:extLst>
              <a:ext uri="{FF2B5EF4-FFF2-40B4-BE49-F238E27FC236}">
                <a16:creationId xmlns:a16="http://schemas.microsoft.com/office/drawing/2014/main" id="{81E73EC8-E40D-42E1-A3AF-411BDD320680}"/>
              </a:ext>
            </a:extLst>
          </p:cNvPr>
          <p:cNvSpPr/>
          <p:nvPr/>
        </p:nvSpPr>
        <p:spPr>
          <a:xfrm>
            <a:off x="5579163" y="1933804"/>
            <a:ext cx="1590262" cy="3289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Vendor</a:t>
            </a:r>
          </a:p>
        </p:txBody>
      </p:sp>
      <p:sp>
        <p:nvSpPr>
          <p:cNvPr id="20" name="Rectangle 19">
            <a:extLst>
              <a:ext uri="{FF2B5EF4-FFF2-40B4-BE49-F238E27FC236}">
                <a16:creationId xmlns:a16="http://schemas.microsoft.com/office/drawing/2014/main" id="{9AD7DE6A-B429-4935-A222-10966F01320D}"/>
              </a:ext>
            </a:extLst>
          </p:cNvPr>
          <p:cNvSpPr/>
          <p:nvPr/>
        </p:nvSpPr>
        <p:spPr>
          <a:xfrm>
            <a:off x="523509" y="2451346"/>
            <a:ext cx="868018" cy="27789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1000</a:t>
            </a:r>
          </a:p>
        </p:txBody>
      </p:sp>
      <p:sp>
        <p:nvSpPr>
          <p:cNvPr id="36" name="Rectangle 35">
            <a:extLst>
              <a:ext uri="{FF2B5EF4-FFF2-40B4-BE49-F238E27FC236}">
                <a16:creationId xmlns:a16="http://schemas.microsoft.com/office/drawing/2014/main" id="{34C217E3-EC6E-4862-8CC3-3C4D5834DCF5}"/>
              </a:ext>
            </a:extLst>
          </p:cNvPr>
          <p:cNvSpPr/>
          <p:nvPr/>
        </p:nvSpPr>
        <p:spPr>
          <a:xfrm>
            <a:off x="6494039" y="2523414"/>
            <a:ext cx="868018" cy="27789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1000</a:t>
            </a:r>
          </a:p>
        </p:txBody>
      </p:sp>
      <p:sp>
        <p:nvSpPr>
          <p:cNvPr id="32" name="Rectangle 31">
            <a:extLst>
              <a:ext uri="{FF2B5EF4-FFF2-40B4-BE49-F238E27FC236}">
                <a16:creationId xmlns:a16="http://schemas.microsoft.com/office/drawing/2014/main" id="{8CFF924F-0E27-45C3-A79B-76CCD7A25F4C}"/>
              </a:ext>
            </a:extLst>
          </p:cNvPr>
          <p:cNvSpPr/>
          <p:nvPr/>
        </p:nvSpPr>
        <p:spPr>
          <a:xfrm>
            <a:off x="451695" y="1081013"/>
            <a:ext cx="8511346" cy="769441"/>
          </a:xfrm>
          <a:prstGeom prst="rect">
            <a:avLst/>
          </a:prstGeom>
        </p:spPr>
        <p:txBody>
          <a:bodyPr wrap="square">
            <a:spAutoFit/>
          </a:bodyPr>
          <a:lstStyle/>
          <a:p>
            <a:pPr rtl="1">
              <a:spcBef>
                <a:spcPct val="30000"/>
              </a:spcBef>
            </a:pPr>
            <a:r>
              <a:rPr lang="en-US" altLang="en-US" sz="2400" b="1" u="sng" dirty="0">
                <a:solidFill>
                  <a:schemeClr val="accent2"/>
                </a:solidFill>
                <a:latin typeface="Arial" panose="020B0604020202020204" pitchFamily="34" charset="0"/>
                <a:cs typeface="Arial"/>
              </a:rPr>
              <a:t>Acquisition with Vendor </a:t>
            </a:r>
            <a:r>
              <a:rPr lang="en-US" altLang="en-US" sz="2000" b="1" dirty="0">
                <a:latin typeface="Arial" panose="020B0604020202020204" pitchFamily="34" charset="0"/>
                <a:ea typeface="Arial Unicode MS" pitchFamily="34" charset="-128"/>
                <a:cs typeface="Arial"/>
              </a:rPr>
              <a:t>: </a:t>
            </a:r>
            <a:r>
              <a:rPr lang="en-US" altLang="en-US" sz="2000" dirty="0">
                <a:solidFill>
                  <a:schemeClr val="accent2"/>
                </a:solidFill>
                <a:cs typeface="Arial"/>
              </a:rPr>
              <a:t>Asset transaction integrated with Accounts Receivable or Accounts Payable (Without PO)</a:t>
            </a:r>
          </a:p>
        </p:txBody>
      </p:sp>
      <p:cxnSp>
        <p:nvCxnSpPr>
          <p:cNvPr id="38" name="Straight Connector 37">
            <a:extLst>
              <a:ext uri="{FF2B5EF4-FFF2-40B4-BE49-F238E27FC236}">
                <a16:creationId xmlns:a16="http://schemas.microsoft.com/office/drawing/2014/main" id="{D1E843A7-F9A0-47BA-844E-E17B02E46A32}"/>
              </a:ext>
            </a:extLst>
          </p:cNvPr>
          <p:cNvCxnSpPr>
            <a:cxnSpLocks/>
          </p:cNvCxnSpPr>
          <p:nvPr/>
        </p:nvCxnSpPr>
        <p:spPr>
          <a:xfrm>
            <a:off x="6430574" y="2388999"/>
            <a:ext cx="0" cy="556592"/>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0775CD15-34A7-45CE-A872-C3589E1FE948}"/>
              </a:ext>
            </a:extLst>
          </p:cNvPr>
          <p:cNvSpPr/>
          <p:nvPr/>
        </p:nvSpPr>
        <p:spPr>
          <a:xfrm>
            <a:off x="316327" y="3480741"/>
            <a:ext cx="8511346" cy="1169551"/>
          </a:xfrm>
          <a:prstGeom prst="rect">
            <a:avLst/>
          </a:prstGeom>
        </p:spPr>
        <p:txBody>
          <a:bodyPr wrap="square">
            <a:spAutoFit/>
          </a:bodyPr>
          <a:lstStyle/>
          <a:p>
            <a:pPr rtl="1">
              <a:spcBef>
                <a:spcPct val="30000"/>
              </a:spcBef>
            </a:pPr>
            <a:r>
              <a:rPr lang="en-US" altLang="en-US" sz="2400" b="1" u="sng" dirty="0">
                <a:solidFill>
                  <a:schemeClr val="accent2"/>
                </a:solidFill>
                <a:latin typeface="Arial" panose="020B0604020202020204" pitchFamily="34" charset="0"/>
                <a:cs typeface="Arial"/>
              </a:rPr>
              <a:t>Acquisition with MM-PO </a:t>
            </a:r>
            <a:r>
              <a:rPr lang="en-US" altLang="en-US" sz="2000" b="1" dirty="0">
                <a:latin typeface="Arial" panose="020B0604020202020204" pitchFamily="34" charset="0"/>
                <a:ea typeface="Arial Unicode MS" pitchFamily="34" charset="-128"/>
                <a:cs typeface="Arial"/>
              </a:rPr>
              <a:t>: </a:t>
            </a:r>
            <a:r>
              <a:rPr lang="en-US" altLang="en-US" sz="2000" dirty="0">
                <a:solidFill>
                  <a:schemeClr val="accent2"/>
                </a:solidFill>
                <a:cs typeface="Arial"/>
              </a:rPr>
              <a:t> Asset transaction posted  from Materials Management (MM) </a:t>
            </a:r>
          </a:p>
          <a:p>
            <a:pPr rtl="1">
              <a:spcBef>
                <a:spcPct val="30000"/>
              </a:spcBef>
            </a:pPr>
            <a:endParaRPr lang="en-US" altLang="en-US" sz="2000" dirty="0">
              <a:solidFill>
                <a:schemeClr val="accent2"/>
              </a:solidFill>
              <a:cs typeface="Arial"/>
            </a:endParaRPr>
          </a:p>
        </p:txBody>
      </p:sp>
      <p:cxnSp>
        <p:nvCxnSpPr>
          <p:cNvPr id="41" name="Straight Connector 40">
            <a:extLst>
              <a:ext uri="{FF2B5EF4-FFF2-40B4-BE49-F238E27FC236}">
                <a16:creationId xmlns:a16="http://schemas.microsoft.com/office/drawing/2014/main" id="{4ED2B343-D85D-4EE9-ADAD-37A85A618265}"/>
              </a:ext>
            </a:extLst>
          </p:cNvPr>
          <p:cNvCxnSpPr/>
          <p:nvPr/>
        </p:nvCxnSpPr>
        <p:spPr>
          <a:xfrm>
            <a:off x="190013" y="5098008"/>
            <a:ext cx="1736035"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F67A6B1-00D0-4F15-8D36-38A4AEC78E76}"/>
              </a:ext>
            </a:extLst>
          </p:cNvPr>
          <p:cNvCxnSpPr>
            <a:cxnSpLocks/>
          </p:cNvCxnSpPr>
          <p:nvPr/>
        </p:nvCxnSpPr>
        <p:spPr>
          <a:xfrm>
            <a:off x="1154854" y="5109324"/>
            <a:ext cx="0" cy="556592"/>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7B445FC-D4D5-4176-BCA0-748115304C24}"/>
              </a:ext>
            </a:extLst>
          </p:cNvPr>
          <p:cNvCxnSpPr/>
          <p:nvPr/>
        </p:nvCxnSpPr>
        <p:spPr>
          <a:xfrm>
            <a:off x="5433390" y="5109324"/>
            <a:ext cx="1736035"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32784808-B739-41A0-AFB7-3888A2B24280}"/>
              </a:ext>
            </a:extLst>
          </p:cNvPr>
          <p:cNvSpPr/>
          <p:nvPr/>
        </p:nvSpPr>
        <p:spPr>
          <a:xfrm>
            <a:off x="451695" y="4650292"/>
            <a:ext cx="1590262" cy="3289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Fixed Assets</a:t>
            </a:r>
          </a:p>
        </p:txBody>
      </p:sp>
      <p:sp>
        <p:nvSpPr>
          <p:cNvPr id="48" name="Rectangle 47">
            <a:extLst>
              <a:ext uri="{FF2B5EF4-FFF2-40B4-BE49-F238E27FC236}">
                <a16:creationId xmlns:a16="http://schemas.microsoft.com/office/drawing/2014/main" id="{9A3BBEB4-669E-422E-A156-7AF856C6F1AD}"/>
              </a:ext>
            </a:extLst>
          </p:cNvPr>
          <p:cNvSpPr/>
          <p:nvPr/>
        </p:nvSpPr>
        <p:spPr>
          <a:xfrm>
            <a:off x="5490186" y="4669176"/>
            <a:ext cx="1590262" cy="3289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Vendor</a:t>
            </a:r>
          </a:p>
        </p:txBody>
      </p:sp>
      <p:sp>
        <p:nvSpPr>
          <p:cNvPr id="49" name="Rectangle 48">
            <a:extLst>
              <a:ext uri="{FF2B5EF4-FFF2-40B4-BE49-F238E27FC236}">
                <a16:creationId xmlns:a16="http://schemas.microsoft.com/office/drawing/2014/main" id="{03AB1B97-921F-4477-9111-1DFBAF890432}"/>
              </a:ext>
            </a:extLst>
          </p:cNvPr>
          <p:cNvSpPr/>
          <p:nvPr/>
        </p:nvSpPr>
        <p:spPr>
          <a:xfrm>
            <a:off x="190013" y="5177326"/>
            <a:ext cx="868018" cy="27789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1000</a:t>
            </a:r>
          </a:p>
        </p:txBody>
      </p:sp>
      <p:sp>
        <p:nvSpPr>
          <p:cNvPr id="50" name="Rectangle 49">
            <a:extLst>
              <a:ext uri="{FF2B5EF4-FFF2-40B4-BE49-F238E27FC236}">
                <a16:creationId xmlns:a16="http://schemas.microsoft.com/office/drawing/2014/main" id="{933B87AF-ADB2-4DF8-9A94-8222A88B44EB}"/>
              </a:ext>
            </a:extLst>
          </p:cNvPr>
          <p:cNvSpPr/>
          <p:nvPr/>
        </p:nvSpPr>
        <p:spPr>
          <a:xfrm>
            <a:off x="6255813" y="5190779"/>
            <a:ext cx="868018" cy="27789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1000</a:t>
            </a:r>
          </a:p>
        </p:txBody>
      </p:sp>
      <p:cxnSp>
        <p:nvCxnSpPr>
          <p:cNvPr id="52" name="Straight Connector 51">
            <a:extLst>
              <a:ext uri="{FF2B5EF4-FFF2-40B4-BE49-F238E27FC236}">
                <a16:creationId xmlns:a16="http://schemas.microsoft.com/office/drawing/2014/main" id="{0CE9C5DE-36A2-4247-894D-3D2D8CCC7B12}"/>
              </a:ext>
            </a:extLst>
          </p:cNvPr>
          <p:cNvCxnSpPr>
            <a:cxnSpLocks/>
          </p:cNvCxnSpPr>
          <p:nvPr/>
        </p:nvCxnSpPr>
        <p:spPr>
          <a:xfrm>
            <a:off x="6172775" y="5109324"/>
            <a:ext cx="0" cy="556592"/>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25572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B70F-0297-4317-862D-0B3DF431204A}"/>
              </a:ext>
            </a:extLst>
          </p:cNvPr>
          <p:cNvSpPr>
            <a:spLocks noGrp="1"/>
          </p:cNvSpPr>
          <p:nvPr>
            <p:ph type="title"/>
          </p:nvPr>
        </p:nvSpPr>
        <p:spPr/>
        <p:txBody>
          <a:bodyPr/>
          <a:lstStyle/>
          <a:p>
            <a:r>
              <a:rPr lang="en-US" altLang="en-US" dirty="0"/>
              <a:t>Asset Acquisitions</a:t>
            </a:r>
            <a:endParaRPr lang="en-US" dirty="0"/>
          </a:p>
        </p:txBody>
      </p:sp>
      <p:sp>
        <p:nvSpPr>
          <p:cNvPr id="4" name="Rectangle 3">
            <a:extLst>
              <a:ext uri="{FF2B5EF4-FFF2-40B4-BE49-F238E27FC236}">
                <a16:creationId xmlns:a16="http://schemas.microsoft.com/office/drawing/2014/main" id="{324F67F2-3A6C-4CE7-BC7A-9DD2AE0D9BD4}"/>
              </a:ext>
            </a:extLst>
          </p:cNvPr>
          <p:cNvSpPr/>
          <p:nvPr/>
        </p:nvSpPr>
        <p:spPr>
          <a:xfrm>
            <a:off x="457200" y="861821"/>
            <a:ext cx="8511346" cy="400110"/>
          </a:xfrm>
          <a:prstGeom prst="rect">
            <a:avLst/>
          </a:prstGeom>
        </p:spPr>
        <p:txBody>
          <a:bodyPr wrap="square">
            <a:spAutoFit/>
          </a:bodyPr>
          <a:lstStyle/>
          <a:p>
            <a:r>
              <a:rPr lang="en-US" altLang="en-US" sz="2000" b="1" dirty="0">
                <a:solidFill>
                  <a:schemeClr val="accent2"/>
                </a:solidFill>
                <a:cs typeface="Arial"/>
              </a:rPr>
              <a:t>Acquisition with Vendor : F-90</a:t>
            </a:r>
            <a:endParaRPr lang="en-US" sz="2000" b="1" dirty="0">
              <a:solidFill>
                <a:schemeClr val="accent2"/>
              </a:solidFill>
              <a:cs typeface="Arial"/>
            </a:endParaRPr>
          </a:p>
        </p:txBody>
      </p:sp>
      <p:pic>
        <p:nvPicPr>
          <p:cNvPr id="5" name="Picture 4">
            <a:extLst>
              <a:ext uri="{FF2B5EF4-FFF2-40B4-BE49-F238E27FC236}">
                <a16:creationId xmlns:a16="http://schemas.microsoft.com/office/drawing/2014/main" id="{7D2FC3DA-B218-4766-A1FB-55EE7F3B590B}"/>
              </a:ext>
            </a:extLst>
          </p:cNvPr>
          <p:cNvPicPr>
            <a:picLocks noChangeAspect="1"/>
          </p:cNvPicPr>
          <p:nvPr/>
        </p:nvPicPr>
        <p:blipFill>
          <a:blip r:embed="rId2"/>
          <a:stretch>
            <a:fillRect/>
          </a:stretch>
        </p:blipFill>
        <p:spPr>
          <a:xfrm>
            <a:off x="457199" y="1465958"/>
            <a:ext cx="8229601" cy="4963766"/>
          </a:xfrm>
          <a:prstGeom prst="rect">
            <a:avLst/>
          </a:prstGeom>
        </p:spPr>
      </p:pic>
    </p:spTree>
    <p:extLst>
      <p:ext uri="{BB962C8B-B14F-4D97-AF65-F5344CB8AC3E}">
        <p14:creationId xmlns:p14="http://schemas.microsoft.com/office/powerpoint/2010/main" val="1385641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B70F-0297-4317-862D-0B3DF431204A}"/>
              </a:ext>
            </a:extLst>
          </p:cNvPr>
          <p:cNvSpPr>
            <a:spLocks noGrp="1"/>
          </p:cNvSpPr>
          <p:nvPr>
            <p:ph type="title"/>
          </p:nvPr>
        </p:nvSpPr>
        <p:spPr>
          <a:xfrm>
            <a:off x="457200" y="109154"/>
            <a:ext cx="8229600" cy="548640"/>
          </a:xfrm>
        </p:spPr>
        <p:txBody>
          <a:bodyPr/>
          <a:lstStyle/>
          <a:p>
            <a:r>
              <a:rPr lang="en-US" dirty="0"/>
              <a:t>Asset Transfer</a:t>
            </a:r>
          </a:p>
        </p:txBody>
      </p:sp>
      <p:sp>
        <p:nvSpPr>
          <p:cNvPr id="4" name="Rectangle 3">
            <a:extLst>
              <a:ext uri="{FF2B5EF4-FFF2-40B4-BE49-F238E27FC236}">
                <a16:creationId xmlns:a16="http://schemas.microsoft.com/office/drawing/2014/main" id="{324F67F2-3A6C-4CE7-BC7A-9DD2AE0D9BD4}"/>
              </a:ext>
            </a:extLst>
          </p:cNvPr>
          <p:cNvSpPr/>
          <p:nvPr/>
        </p:nvSpPr>
        <p:spPr>
          <a:xfrm>
            <a:off x="97290" y="5153156"/>
            <a:ext cx="8511346" cy="707886"/>
          </a:xfrm>
          <a:prstGeom prst="rect">
            <a:avLst/>
          </a:prstGeom>
        </p:spPr>
        <p:txBody>
          <a:bodyPr wrap="square">
            <a:spAutoFit/>
          </a:bodyPr>
          <a:lstStyle/>
          <a:p>
            <a:pPr eaLnBrk="0" hangingPunct="0"/>
            <a:r>
              <a:rPr lang="en-US" altLang="en-US" sz="2000" b="1" dirty="0">
                <a:latin typeface="Arial" panose="020B0604020202020204" pitchFamily="34" charset="0"/>
              </a:rPr>
              <a:t>2.  Inter-company transfers between companies in SAP</a:t>
            </a:r>
          </a:p>
          <a:p>
            <a:pPr eaLnBrk="0" hangingPunct="0"/>
            <a:r>
              <a:rPr lang="en-US" altLang="en-US" sz="2000" b="1" dirty="0">
                <a:latin typeface="Arial" panose="020B0604020202020204" pitchFamily="34" charset="0"/>
              </a:rPr>
              <a:t>     E.g. From one company to another</a:t>
            </a:r>
          </a:p>
        </p:txBody>
      </p:sp>
      <p:sp>
        <p:nvSpPr>
          <p:cNvPr id="6" name="Rectangle 6">
            <a:extLst>
              <a:ext uri="{FF2B5EF4-FFF2-40B4-BE49-F238E27FC236}">
                <a16:creationId xmlns:a16="http://schemas.microsoft.com/office/drawing/2014/main" id="{420458C8-9938-4521-A6B3-9E476B68C514}"/>
              </a:ext>
            </a:extLst>
          </p:cNvPr>
          <p:cNvSpPr>
            <a:spLocks noChangeArrowheads="1"/>
          </p:cNvSpPr>
          <p:nvPr/>
        </p:nvSpPr>
        <p:spPr bwMode="auto">
          <a:xfrm>
            <a:off x="0" y="824132"/>
            <a:ext cx="2461846" cy="1623646"/>
          </a:xfrm>
          <a:prstGeom prst="rect">
            <a:avLst/>
          </a:prstGeom>
          <a:solidFill>
            <a:srgbClr val="FFFF66">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203">
            <a:extLst>
              <a:ext uri="{FF2B5EF4-FFF2-40B4-BE49-F238E27FC236}">
                <a16:creationId xmlns:a16="http://schemas.microsoft.com/office/drawing/2014/main" id="{6CADFBCB-4286-4297-A950-8908DD15FDB0}"/>
              </a:ext>
            </a:extLst>
          </p:cNvPr>
          <p:cNvSpPr>
            <a:spLocks noChangeArrowheads="1"/>
          </p:cNvSpPr>
          <p:nvPr/>
        </p:nvSpPr>
        <p:spPr bwMode="auto">
          <a:xfrm>
            <a:off x="0" y="1070317"/>
            <a:ext cx="381000" cy="209843"/>
          </a:xfrm>
          <a:prstGeom prst="ellipse">
            <a:avLst/>
          </a:prstGeom>
          <a:solidFill>
            <a:srgbClr val="0066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30000"/>
              </a:spcBef>
            </a:pPr>
            <a:r>
              <a:rPr lang="en-US" altLang="en-US" sz="1800" b="1" dirty="0">
                <a:solidFill>
                  <a:schemeClr val="bg1"/>
                </a:solidFill>
                <a:latin typeface="Arial" panose="020B0604020202020204" pitchFamily="34" charset="0"/>
                <a:ea typeface="Arial Unicode MS" pitchFamily="34" charset="-128"/>
              </a:rPr>
              <a:t>1</a:t>
            </a:r>
          </a:p>
        </p:txBody>
      </p:sp>
      <p:pic>
        <p:nvPicPr>
          <p:cNvPr id="10" name="Picture 8">
            <a:extLst>
              <a:ext uri="{FF2B5EF4-FFF2-40B4-BE49-F238E27FC236}">
                <a16:creationId xmlns:a16="http://schemas.microsoft.com/office/drawing/2014/main" id="{30C215FB-283C-4DEE-B491-25DA7B7D2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57200" y="1070317"/>
            <a:ext cx="417342" cy="396240"/>
          </a:xfrm>
          <a:prstGeom prst="rect">
            <a:avLst/>
          </a:prstGeom>
          <a:noFill/>
          <a:ln w="12700">
            <a:solidFill>
              <a:srgbClr val="000099"/>
            </a:solidFill>
            <a:miter lim="800000"/>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17961" dir="2700000" algn="ctr" rotWithShape="0">
                    <a:srgbClr val="000099">
                      <a:gamma/>
                      <a:shade val="60000"/>
                      <a:invGamma/>
                    </a:srgbClr>
                  </a:outerShdw>
                </a:effectLst>
              </a14:hiddenEffects>
            </a:ext>
          </a:extLst>
        </p:spPr>
      </p:pic>
      <p:sp>
        <p:nvSpPr>
          <p:cNvPr id="11" name="AutoShape 205">
            <a:extLst>
              <a:ext uri="{FF2B5EF4-FFF2-40B4-BE49-F238E27FC236}">
                <a16:creationId xmlns:a16="http://schemas.microsoft.com/office/drawing/2014/main" id="{154F0F1C-766D-42DB-AD1C-BF3502D1679D}"/>
              </a:ext>
            </a:extLst>
          </p:cNvPr>
          <p:cNvSpPr>
            <a:spLocks noChangeArrowheads="1"/>
          </p:cNvSpPr>
          <p:nvPr/>
        </p:nvSpPr>
        <p:spPr bwMode="auto">
          <a:xfrm>
            <a:off x="950742" y="963637"/>
            <a:ext cx="381000" cy="609600"/>
          </a:xfrm>
          <a:prstGeom prst="rightArrow">
            <a:avLst>
              <a:gd name="adj1" fmla="val 50000"/>
              <a:gd name="adj2" fmla="val 25000"/>
            </a:avLst>
          </a:prstGeom>
          <a:solidFill>
            <a:srgbClr val="FF81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 name="Group 9">
            <a:extLst>
              <a:ext uri="{FF2B5EF4-FFF2-40B4-BE49-F238E27FC236}">
                <a16:creationId xmlns:a16="http://schemas.microsoft.com/office/drawing/2014/main" id="{10A32CC5-D1AB-4B53-82E4-B53E959006C5}"/>
              </a:ext>
            </a:extLst>
          </p:cNvPr>
          <p:cNvGrpSpPr>
            <a:grpSpLocks/>
          </p:cNvGrpSpPr>
          <p:nvPr/>
        </p:nvGrpSpPr>
        <p:grpSpPr bwMode="auto">
          <a:xfrm>
            <a:off x="1444284" y="859667"/>
            <a:ext cx="762000" cy="776288"/>
            <a:chOff x="2640" y="768"/>
            <a:chExt cx="740" cy="633"/>
          </a:xfrm>
        </p:grpSpPr>
        <p:grpSp>
          <p:nvGrpSpPr>
            <p:cNvPr id="13" name="Group 10">
              <a:extLst>
                <a:ext uri="{FF2B5EF4-FFF2-40B4-BE49-F238E27FC236}">
                  <a16:creationId xmlns:a16="http://schemas.microsoft.com/office/drawing/2014/main" id="{A163BA36-59DC-4AFB-9596-6E19F7882E50}"/>
                </a:ext>
              </a:extLst>
            </p:cNvPr>
            <p:cNvGrpSpPr>
              <a:grpSpLocks/>
            </p:cNvGrpSpPr>
            <p:nvPr/>
          </p:nvGrpSpPr>
          <p:grpSpPr bwMode="auto">
            <a:xfrm>
              <a:off x="3014" y="818"/>
              <a:ext cx="320" cy="78"/>
              <a:chOff x="670" y="1641"/>
              <a:chExt cx="320" cy="78"/>
            </a:xfrm>
          </p:grpSpPr>
          <p:sp>
            <p:nvSpPr>
              <p:cNvPr id="203" name="Freeform 11">
                <a:extLst>
                  <a:ext uri="{FF2B5EF4-FFF2-40B4-BE49-F238E27FC236}">
                    <a16:creationId xmlns:a16="http://schemas.microsoft.com/office/drawing/2014/main" id="{414AB530-C846-4BE5-BFC8-88E3DF6D497E}"/>
                  </a:ext>
                </a:extLst>
              </p:cNvPr>
              <p:cNvSpPr>
                <a:spLocks/>
              </p:cNvSpPr>
              <p:nvPr/>
            </p:nvSpPr>
            <p:spPr bwMode="auto">
              <a:xfrm>
                <a:off x="670" y="1641"/>
                <a:ext cx="320" cy="78"/>
              </a:xfrm>
              <a:custGeom>
                <a:avLst/>
                <a:gdLst>
                  <a:gd name="T0" fmla="*/ 0 w 320"/>
                  <a:gd name="T1" fmla="*/ 44 h 78"/>
                  <a:gd name="T2" fmla="*/ 0 w 320"/>
                  <a:gd name="T3" fmla="*/ 0 h 78"/>
                  <a:gd name="T4" fmla="*/ 320 w 320"/>
                  <a:gd name="T5" fmla="*/ 0 h 78"/>
                  <a:gd name="T6" fmla="*/ 320 w 320"/>
                  <a:gd name="T7" fmla="*/ 46 h 78"/>
                  <a:gd name="T8" fmla="*/ 318 w 320"/>
                  <a:gd name="T9" fmla="*/ 50 h 78"/>
                  <a:gd name="T10" fmla="*/ 316 w 320"/>
                  <a:gd name="T11" fmla="*/ 52 h 78"/>
                  <a:gd name="T12" fmla="*/ 308 w 320"/>
                  <a:gd name="T13" fmla="*/ 56 h 78"/>
                  <a:gd name="T14" fmla="*/ 302 w 320"/>
                  <a:gd name="T15" fmla="*/ 60 h 78"/>
                  <a:gd name="T16" fmla="*/ 292 w 320"/>
                  <a:gd name="T17" fmla="*/ 62 h 78"/>
                  <a:gd name="T18" fmla="*/ 284 w 320"/>
                  <a:gd name="T19" fmla="*/ 66 h 78"/>
                  <a:gd name="T20" fmla="*/ 274 w 320"/>
                  <a:gd name="T21" fmla="*/ 68 h 78"/>
                  <a:gd name="T22" fmla="*/ 262 w 320"/>
                  <a:gd name="T23" fmla="*/ 70 h 78"/>
                  <a:gd name="T24" fmla="*/ 250 w 320"/>
                  <a:gd name="T25" fmla="*/ 72 h 78"/>
                  <a:gd name="T26" fmla="*/ 234 w 320"/>
                  <a:gd name="T27" fmla="*/ 76 h 78"/>
                  <a:gd name="T28" fmla="*/ 220 w 320"/>
                  <a:gd name="T29" fmla="*/ 76 h 78"/>
                  <a:gd name="T30" fmla="*/ 206 w 320"/>
                  <a:gd name="T31" fmla="*/ 78 h 78"/>
                  <a:gd name="T32" fmla="*/ 192 w 320"/>
                  <a:gd name="T33" fmla="*/ 78 h 78"/>
                  <a:gd name="T34" fmla="*/ 174 w 320"/>
                  <a:gd name="T35" fmla="*/ 78 h 78"/>
                  <a:gd name="T36" fmla="*/ 152 w 320"/>
                  <a:gd name="T37" fmla="*/ 78 h 78"/>
                  <a:gd name="T38" fmla="*/ 130 w 320"/>
                  <a:gd name="T39" fmla="*/ 78 h 78"/>
                  <a:gd name="T40" fmla="*/ 112 w 320"/>
                  <a:gd name="T41" fmla="*/ 78 h 78"/>
                  <a:gd name="T42" fmla="*/ 92 w 320"/>
                  <a:gd name="T43" fmla="*/ 76 h 78"/>
                  <a:gd name="T44" fmla="*/ 78 w 320"/>
                  <a:gd name="T45" fmla="*/ 74 h 78"/>
                  <a:gd name="T46" fmla="*/ 68 w 320"/>
                  <a:gd name="T47" fmla="*/ 72 h 78"/>
                  <a:gd name="T48" fmla="*/ 52 w 320"/>
                  <a:gd name="T49" fmla="*/ 70 h 78"/>
                  <a:gd name="T50" fmla="*/ 40 w 320"/>
                  <a:gd name="T51" fmla="*/ 68 h 78"/>
                  <a:gd name="T52" fmla="*/ 30 w 320"/>
                  <a:gd name="T53" fmla="*/ 64 h 78"/>
                  <a:gd name="T54" fmla="*/ 20 w 320"/>
                  <a:gd name="T55" fmla="*/ 60 h 78"/>
                  <a:gd name="T56" fmla="*/ 12 w 320"/>
                  <a:gd name="T57" fmla="*/ 58 h 78"/>
                  <a:gd name="T58" fmla="*/ 8 w 320"/>
                  <a:gd name="T59" fmla="*/ 56 h 78"/>
                  <a:gd name="T60" fmla="*/ 4 w 320"/>
                  <a:gd name="T61" fmla="*/ 52 h 78"/>
                  <a:gd name="T62" fmla="*/ 0 w 320"/>
                  <a:gd name="T63" fmla="*/ 48 h 78"/>
                  <a:gd name="T64" fmla="*/ 0 w 320"/>
                  <a:gd name="T65"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0" h="78">
                    <a:moveTo>
                      <a:pt x="0" y="44"/>
                    </a:moveTo>
                    <a:lnTo>
                      <a:pt x="0" y="0"/>
                    </a:lnTo>
                    <a:lnTo>
                      <a:pt x="320" y="0"/>
                    </a:lnTo>
                    <a:lnTo>
                      <a:pt x="320" y="46"/>
                    </a:lnTo>
                    <a:lnTo>
                      <a:pt x="318" y="50"/>
                    </a:lnTo>
                    <a:lnTo>
                      <a:pt x="316" y="52"/>
                    </a:lnTo>
                    <a:lnTo>
                      <a:pt x="308" y="56"/>
                    </a:lnTo>
                    <a:lnTo>
                      <a:pt x="302" y="60"/>
                    </a:lnTo>
                    <a:lnTo>
                      <a:pt x="292" y="62"/>
                    </a:lnTo>
                    <a:lnTo>
                      <a:pt x="284" y="66"/>
                    </a:lnTo>
                    <a:lnTo>
                      <a:pt x="274" y="68"/>
                    </a:lnTo>
                    <a:lnTo>
                      <a:pt x="262" y="70"/>
                    </a:lnTo>
                    <a:lnTo>
                      <a:pt x="250" y="72"/>
                    </a:lnTo>
                    <a:lnTo>
                      <a:pt x="234" y="76"/>
                    </a:lnTo>
                    <a:lnTo>
                      <a:pt x="220" y="76"/>
                    </a:lnTo>
                    <a:lnTo>
                      <a:pt x="206" y="78"/>
                    </a:lnTo>
                    <a:lnTo>
                      <a:pt x="192" y="78"/>
                    </a:lnTo>
                    <a:lnTo>
                      <a:pt x="174" y="78"/>
                    </a:lnTo>
                    <a:lnTo>
                      <a:pt x="152" y="78"/>
                    </a:lnTo>
                    <a:lnTo>
                      <a:pt x="130" y="78"/>
                    </a:lnTo>
                    <a:lnTo>
                      <a:pt x="112" y="78"/>
                    </a:lnTo>
                    <a:lnTo>
                      <a:pt x="92" y="76"/>
                    </a:lnTo>
                    <a:lnTo>
                      <a:pt x="78" y="74"/>
                    </a:lnTo>
                    <a:lnTo>
                      <a:pt x="68" y="72"/>
                    </a:lnTo>
                    <a:lnTo>
                      <a:pt x="52" y="70"/>
                    </a:lnTo>
                    <a:lnTo>
                      <a:pt x="40" y="68"/>
                    </a:lnTo>
                    <a:lnTo>
                      <a:pt x="30" y="64"/>
                    </a:lnTo>
                    <a:lnTo>
                      <a:pt x="20" y="60"/>
                    </a:lnTo>
                    <a:lnTo>
                      <a:pt x="12" y="58"/>
                    </a:lnTo>
                    <a:lnTo>
                      <a:pt x="8" y="56"/>
                    </a:lnTo>
                    <a:lnTo>
                      <a:pt x="4" y="52"/>
                    </a:lnTo>
                    <a:lnTo>
                      <a:pt x="0" y="48"/>
                    </a:lnTo>
                    <a:lnTo>
                      <a:pt x="0" y="44"/>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12">
                <a:extLst>
                  <a:ext uri="{FF2B5EF4-FFF2-40B4-BE49-F238E27FC236}">
                    <a16:creationId xmlns:a16="http://schemas.microsoft.com/office/drawing/2014/main" id="{DE460062-C656-4224-AF44-616ECF25E56A}"/>
                  </a:ext>
                </a:extLst>
              </p:cNvPr>
              <p:cNvSpPr>
                <a:spLocks/>
              </p:cNvSpPr>
              <p:nvPr/>
            </p:nvSpPr>
            <p:spPr bwMode="auto">
              <a:xfrm>
                <a:off x="670" y="1641"/>
                <a:ext cx="320" cy="78"/>
              </a:xfrm>
              <a:custGeom>
                <a:avLst/>
                <a:gdLst>
                  <a:gd name="T0" fmla="*/ 0 w 320"/>
                  <a:gd name="T1" fmla="*/ 44 h 78"/>
                  <a:gd name="T2" fmla="*/ 0 w 320"/>
                  <a:gd name="T3" fmla="*/ 0 h 78"/>
                  <a:gd name="T4" fmla="*/ 320 w 320"/>
                  <a:gd name="T5" fmla="*/ 0 h 78"/>
                  <a:gd name="T6" fmla="*/ 320 w 320"/>
                  <a:gd name="T7" fmla="*/ 46 h 78"/>
                  <a:gd name="T8" fmla="*/ 318 w 320"/>
                  <a:gd name="T9" fmla="*/ 50 h 78"/>
                  <a:gd name="T10" fmla="*/ 316 w 320"/>
                  <a:gd name="T11" fmla="*/ 52 h 78"/>
                  <a:gd name="T12" fmla="*/ 308 w 320"/>
                  <a:gd name="T13" fmla="*/ 56 h 78"/>
                  <a:gd name="T14" fmla="*/ 302 w 320"/>
                  <a:gd name="T15" fmla="*/ 60 h 78"/>
                  <a:gd name="T16" fmla="*/ 292 w 320"/>
                  <a:gd name="T17" fmla="*/ 62 h 78"/>
                  <a:gd name="T18" fmla="*/ 284 w 320"/>
                  <a:gd name="T19" fmla="*/ 66 h 78"/>
                  <a:gd name="T20" fmla="*/ 274 w 320"/>
                  <a:gd name="T21" fmla="*/ 68 h 78"/>
                  <a:gd name="T22" fmla="*/ 262 w 320"/>
                  <a:gd name="T23" fmla="*/ 70 h 78"/>
                  <a:gd name="T24" fmla="*/ 250 w 320"/>
                  <a:gd name="T25" fmla="*/ 72 h 78"/>
                  <a:gd name="T26" fmla="*/ 234 w 320"/>
                  <a:gd name="T27" fmla="*/ 76 h 78"/>
                  <a:gd name="T28" fmla="*/ 220 w 320"/>
                  <a:gd name="T29" fmla="*/ 76 h 78"/>
                  <a:gd name="T30" fmla="*/ 206 w 320"/>
                  <a:gd name="T31" fmla="*/ 78 h 78"/>
                  <a:gd name="T32" fmla="*/ 192 w 320"/>
                  <a:gd name="T33" fmla="*/ 78 h 78"/>
                  <a:gd name="T34" fmla="*/ 174 w 320"/>
                  <a:gd name="T35" fmla="*/ 78 h 78"/>
                  <a:gd name="T36" fmla="*/ 152 w 320"/>
                  <a:gd name="T37" fmla="*/ 78 h 78"/>
                  <a:gd name="T38" fmla="*/ 130 w 320"/>
                  <a:gd name="T39" fmla="*/ 78 h 78"/>
                  <a:gd name="T40" fmla="*/ 112 w 320"/>
                  <a:gd name="T41" fmla="*/ 78 h 78"/>
                  <a:gd name="T42" fmla="*/ 92 w 320"/>
                  <a:gd name="T43" fmla="*/ 76 h 78"/>
                  <a:gd name="T44" fmla="*/ 78 w 320"/>
                  <a:gd name="T45" fmla="*/ 74 h 78"/>
                  <a:gd name="T46" fmla="*/ 68 w 320"/>
                  <a:gd name="T47" fmla="*/ 72 h 78"/>
                  <a:gd name="T48" fmla="*/ 52 w 320"/>
                  <a:gd name="T49" fmla="*/ 70 h 78"/>
                  <a:gd name="T50" fmla="*/ 40 w 320"/>
                  <a:gd name="T51" fmla="*/ 68 h 78"/>
                  <a:gd name="T52" fmla="*/ 30 w 320"/>
                  <a:gd name="T53" fmla="*/ 64 h 78"/>
                  <a:gd name="T54" fmla="*/ 20 w 320"/>
                  <a:gd name="T55" fmla="*/ 60 h 78"/>
                  <a:gd name="T56" fmla="*/ 12 w 320"/>
                  <a:gd name="T57" fmla="*/ 58 h 78"/>
                  <a:gd name="T58" fmla="*/ 8 w 320"/>
                  <a:gd name="T59" fmla="*/ 56 h 78"/>
                  <a:gd name="T60" fmla="*/ 4 w 320"/>
                  <a:gd name="T61" fmla="*/ 52 h 78"/>
                  <a:gd name="T62" fmla="*/ 0 w 320"/>
                  <a:gd name="T63" fmla="*/ 48 h 78"/>
                  <a:gd name="T64" fmla="*/ 0 w 320"/>
                  <a:gd name="T65"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0" h="78">
                    <a:moveTo>
                      <a:pt x="0" y="44"/>
                    </a:moveTo>
                    <a:lnTo>
                      <a:pt x="0" y="0"/>
                    </a:lnTo>
                    <a:lnTo>
                      <a:pt x="320" y="0"/>
                    </a:lnTo>
                    <a:lnTo>
                      <a:pt x="320" y="46"/>
                    </a:lnTo>
                    <a:lnTo>
                      <a:pt x="318" y="50"/>
                    </a:lnTo>
                    <a:lnTo>
                      <a:pt x="316" y="52"/>
                    </a:lnTo>
                    <a:lnTo>
                      <a:pt x="308" y="56"/>
                    </a:lnTo>
                    <a:lnTo>
                      <a:pt x="302" y="60"/>
                    </a:lnTo>
                    <a:lnTo>
                      <a:pt x="292" y="62"/>
                    </a:lnTo>
                    <a:lnTo>
                      <a:pt x="284" y="66"/>
                    </a:lnTo>
                    <a:lnTo>
                      <a:pt x="274" y="68"/>
                    </a:lnTo>
                    <a:lnTo>
                      <a:pt x="262" y="70"/>
                    </a:lnTo>
                    <a:lnTo>
                      <a:pt x="250" y="72"/>
                    </a:lnTo>
                    <a:lnTo>
                      <a:pt x="234" y="76"/>
                    </a:lnTo>
                    <a:lnTo>
                      <a:pt x="220" y="76"/>
                    </a:lnTo>
                    <a:lnTo>
                      <a:pt x="206" y="78"/>
                    </a:lnTo>
                    <a:lnTo>
                      <a:pt x="192" y="78"/>
                    </a:lnTo>
                    <a:lnTo>
                      <a:pt x="174" y="78"/>
                    </a:lnTo>
                    <a:lnTo>
                      <a:pt x="152" y="78"/>
                    </a:lnTo>
                    <a:lnTo>
                      <a:pt x="130" y="78"/>
                    </a:lnTo>
                    <a:lnTo>
                      <a:pt x="112" y="78"/>
                    </a:lnTo>
                    <a:lnTo>
                      <a:pt x="92" y="76"/>
                    </a:lnTo>
                    <a:lnTo>
                      <a:pt x="78" y="74"/>
                    </a:lnTo>
                    <a:lnTo>
                      <a:pt x="68" y="72"/>
                    </a:lnTo>
                    <a:lnTo>
                      <a:pt x="52" y="70"/>
                    </a:lnTo>
                    <a:lnTo>
                      <a:pt x="40" y="68"/>
                    </a:lnTo>
                    <a:lnTo>
                      <a:pt x="30" y="64"/>
                    </a:lnTo>
                    <a:lnTo>
                      <a:pt x="20" y="60"/>
                    </a:lnTo>
                    <a:lnTo>
                      <a:pt x="12" y="58"/>
                    </a:lnTo>
                    <a:lnTo>
                      <a:pt x="8" y="56"/>
                    </a:lnTo>
                    <a:lnTo>
                      <a:pt x="4" y="52"/>
                    </a:lnTo>
                    <a:lnTo>
                      <a:pt x="0" y="48"/>
                    </a:lnTo>
                    <a:lnTo>
                      <a:pt x="0" y="4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 name="Group 13">
              <a:extLst>
                <a:ext uri="{FF2B5EF4-FFF2-40B4-BE49-F238E27FC236}">
                  <a16:creationId xmlns:a16="http://schemas.microsoft.com/office/drawing/2014/main" id="{9E83033A-AC5D-4196-A417-E7DD8620DC0C}"/>
                </a:ext>
              </a:extLst>
            </p:cNvPr>
            <p:cNvGrpSpPr>
              <a:grpSpLocks/>
            </p:cNvGrpSpPr>
            <p:nvPr/>
          </p:nvGrpSpPr>
          <p:grpSpPr bwMode="auto">
            <a:xfrm>
              <a:off x="2712" y="1323"/>
              <a:ext cx="604" cy="42"/>
              <a:chOff x="368" y="2146"/>
              <a:chExt cx="604" cy="42"/>
            </a:xfrm>
          </p:grpSpPr>
          <p:sp>
            <p:nvSpPr>
              <p:cNvPr id="201" name="Freeform 14">
                <a:extLst>
                  <a:ext uri="{FF2B5EF4-FFF2-40B4-BE49-F238E27FC236}">
                    <a16:creationId xmlns:a16="http://schemas.microsoft.com/office/drawing/2014/main" id="{50EFDAAC-7A06-4B32-8F1F-380D45D5FEB8}"/>
                  </a:ext>
                </a:extLst>
              </p:cNvPr>
              <p:cNvSpPr>
                <a:spLocks/>
              </p:cNvSpPr>
              <p:nvPr/>
            </p:nvSpPr>
            <p:spPr bwMode="auto">
              <a:xfrm>
                <a:off x="368" y="2146"/>
                <a:ext cx="604" cy="42"/>
              </a:xfrm>
              <a:custGeom>
                <a:avLst/>
                <a:gdLst>
                  <a:gd name="T0" fmla="*/ 0 w 604"/>
                  <a:gd name="T1" fmla="*/ 42 h 42"/>
                  <a:gd name="T2" fmla="*/ 604 w 604"/>
                  <a:gd name="T3" fmla="*/ 42 h 42"/>
                  <a:gd name="T4" fmla="*/ 570 w 604"/>
                  <a:gd name="T5" fmla="*/ 0 h 42"/>
                  <a:gd name="T6" fmla="*/ 36 w 604"/>
                  <a:gd name="T7" fmla="*/ 0 h 42"/>
                  <a:gd name="T8" fmla="*/ 0 w 604"/>
                  <a:gd name="T9" fmla="*/ 42 h 42"/>
                </a:gdLst>
                <a:ahLst/>
                <a:cxnLst>
                  <a:cxn ang="0">
                    <a:pos x="T0" y="T1"/>
                  </a:cxn>
                  <a:cxn ang="0">
                    <a:pos x="T2" y="T3"/>
                  </a:cxn>
                  <a:cxn ang="0">
                    <a:pos x="T4" y="T5"/>
                  </a:cxn>
                  <a:cxn ang="0">
                    <a:pos x="T6" y="T7"/>
                  </a:cxn>
                  <a:cxn ang="0">
                    <a:pos x="T8" y="T9"/>
                  </a:cxn>
                </a:cxnLst>
                <a:rect l="0" t="0" r="r" b="b"/>
                <a:pathLst>
                  <a:path w="604" h="42">
                    <a:moveTo>
                      <a:pt x="0" y="42"/>
                    </a:moveTo>
                    <a:lnTo>
                      <a:pt x="604" y="42"/>
                    </a:lnTo>
                    <a:lnTo>
                      <a:pt x="570" y="0"/>
                    </a:lnTo>
                    <a:lnTo>
                      <a:pt x="36" y="0"/>
                    </a:lnTo>
                    <a:lnTo>
                      <a:pt x="0" y="42"/>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15">
                <a:extLst>
                  <a:ext uri="{FF2B5EF4-FFF2-40B4-BE49-F238E27FC236}">
                    <a16:creationId xmlns:a16="http://schemas.microsoft.com/office/drawing/2014/main" id="{00E11019-429B-4E34-85A5-E311435FE0F4}"/>
                  </a:ext>
                </a:extLst>
              </p:cNvPr>
              <p:cNvSpPr>
                <a:spLocks/>
              </p:cNvSpPr>
              <p:nvPr/>
            </p:nvSpPr>
            <p:spPr bwMode="auto">
              <a:xfrm>
                <a:off x="368" y="2146"/>
                <a:ext cx="604" cy="42"/>
              </a:xfrm>
              <a:custGeom>
                <a:avLst/>
                <a:gdLst>
                  <a:gd name="T0" fmla="*/ 0 w 604"/>
                  <a:gd name="T1" fmla="*/ 42 h 42"/>
                  <a:gd name="T2" fmla="*/ 604 w 604"/>
                  <a:gd name="T3" fmla="*/ 42 h 42"/>
                  <a:gd name="T4" fmla="*/ 570 w 604"/>
                  <a:gd name="T5" fmla="*/ 0 h 42"/>
                  <a:gd name="T6" fmla="*/ 36 w 604"/>
                  <a:gd name="T7" fmla="*/ 0 h 42"/>
                  <a:gd name="T8" fmla="*/ 0 w 604"/>
                  <a:gd name="T9" fmla="*/ 42 h 42"/>
                </a:gdLst>
                <a:ahLst/>
                <a:cxnLst>
                  <a:cxn ang="0">
                    <a:pos x="T0" y="T1"/>
                  </a:cxn>
                  <a:cxn ang="0">
                    <a:pos x="T2" y="T3"/>
                  </a:cxn>
                  <a:cxn ang="0">
                    <a:pos x="T4" y="T5"/>
                  </a:cxn>
                  <a:cxn ang="0">
                    <a:pos x="T6" y="T7"/>
                  </a:cxn>
                  <a:cxn ang="0">
                    <a:pos x="T8" y="T9"/>
                  </a:cxn>
                </a:cxnLst>
                <a:rect l="0" t="0" r="r" b="b"/>
                <a:pathLst>
                  <a:path w="604" h="42">
                    <a:moveTo>
                      <a:pt x="0" y="42"/>
                    </a:moveTo>
                    <a:lnTo>
                      <a:pt x="604" y="42"/>
                    </a:lnTo>
                    <a:lnTo>
                      <a:pt x="570" y="0"/>
                    </a:lnTo>
                    <a:lnTo>
                      <a:pt x="36" y="0"/>
                    </a:lnTo>
                    <a:lnTo>
                      <a:pt x="0" y="4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 name="Rectangle 16">
              <a:extLst>
                <a:ext uri="{FF2B5EF4-FFF2-40B4-BE49-F238E27FC236}">
                  <a16:creationId xmlns:a16="http://schemas.microsoft.com/office/drawing/2014/main" id="{68791CCB-ACD4-4697-8D5A-F399C365BCDE}"/>
                </a:ext>
              </a:extLst>
            </p:cNvPr>
            <p:cNvSpPr>
              <a:spLocks noChangeArrowheads="1"/>
            </p:cNvSpPr>
            <p:nvPr/>
          </p:nvSpPr>
          <p:spPr bwMode="auto">
            <a:xfrm>
              <a:off x="2716" y="1369"/>
              <a:ext cx="594" cy="32"/>
            </a:xfrm>
            <a:prstGeom prst="rect">
              <a:avLst/>
            </a:prstGeom>
            <a:solidFill>
              <a:srgbClr val="CECECE"/>
            </a:solidFill>
            <a:ln w="12700">
              <a:solidFill>
                <a:srgbClr val="000000"/>
              </a:solidFill>
              <a:miter lim="800000"/>
              <a:headEnd/>
              <a:tailEnd/>
            </a:ln>
          </p:spPr>
          <p:txBody>
            <a:bodyPr/>
            <a:lstStyle/>
            <a:p>
              <a:endParaRPr lang="en-US"/>
            </a:p>
          </p:txBody>
        </p:sp>
        <p:grpSp>
          <p:nvGrpSpPr>
            <p:cNvPr id="16" name="Group 17">
              <a:extLst>
                <a:ext uri="{FF2B5EF4-FFF2-40B4-BE49-F238E27FC236}">
                  <a16:creationId xmlns:a16="http://schemas.microsoft.com/office/drawing/2014/main" id="{6447F325-6041-4B80-93E6-903209AB1BCD}"/>
                </a:ext>
              </a:extLst>
            </p:cNvPr>
            <p:cNvGrpSpPr>
              <a:grpSpLocks/>
            </p:cNvGrpSpPr>
            <p:nvPr/>
          </p:nvGrpSpPr>
          <p:grpSpPr bwMode="auto">
            <a:xfrm>
              <a:off x="2854" y="1285"/>
              <a:ext cx="318" cy="80"/>
              <a:chOff x="510" y="2108"/>
              <a:chExt cx="318" cy="80"/>
            </a:xfrm>
          </p:grpSpPr>
          <p:sp>
            <p:nvSpPr>
              <p:cNvPr id="199" name="Freeform 18">
                <a:extLst>
                  <a:ext uri="{FF2B5EF4-FFF2-40B4-BE49-F238E27FC236}">
                    <a16:creationId xmlns:a16="http://schemas.microsoft.com/office/drawing/2014/main" id="{CE9BEE18-6439-4B3D-AA24-D4CF1732CBE5}"/>
                  </a:ext>
                </a:extLst>
              </p:cNvPr>
              <p:cNvSpPr>
                <a:spLocks/>
              </p:cNvSpPr>
              <p:nvPr/>
            </p:nvSpPr>
            <p:spPr bwMode="auto">
              <a:xfrm>
                <a:off x="510" y="2108"/>
                <a:ext cx="318" cy="80"/>
              </a:xfrm>
              <a:custGeom>
                <a:avLst/>
                <a:gdLst>
                  <a:gd name="T0" fmla="*/ 0 w 318"/>
                  <a:gd name="T1" fmla="*/ 46 h 80"/>
                  <a:gd name="T2" fmla="*/ 0 w 318"/>
                  <a:gd name="T3" fmla="*/ 0 h 80"/>
                  <a:gd name="T4" fmla="*/ 318 w 318"/>
                  <a:gd name="T5" fmla="*/ 0 h 80"/>
                  <a:gd name="T6" fmla="*/ 318 w 318"/>
                  <a:gd name="T7" fmla="*/ 46 h 80"/>
                  <a:gd name="T8" fmla="*/ 316 w 318"/>
                  <a:gd name="T9" fmla="*/ 50 h 80"/>
                  <a:gd name="T10" fmla="*/ 314 w 318"/>
                  <a:gd name="T11" fmla="*/ 54 h 80"/>
                  <a:gd name="T12" fmla="*/ 308 w 318"/>
                  <a:gd name="T13" fmla="*/ 58 h 80"/>
                  <a:gd name="T14" fmla="*/ 300 w 318"/>
                  <a:gd name="T15" fmla="*/ 60 h 80"/>
                  <a:gd name="T16" fmla="*/ 292 w 318"/>
                  <a:gd name="T17" fmla="*/ 64 h 80"/>
                  <a:gd name="T18" fmla="*/ 284 w 318"/>
                  <a:gd name="T19" fmla="*/ 68 h 80"/>
                  <a:gd name="T20" fmla="*/ 274 w 318"/>
                  <a:gd name="T21" fmla="*/ 70 h 80"/>
                  <a:gd name="T22" fmla="*/ 260 w 318"/>
                  <a:gd name="T23" fmla="*/ 72 h 80"/>
                  <a:gd name="T24" fmla="*/ 250 w 318"/>
                  <a:gd name="T25" fmla="*/ 72 h 80"/>
                  <a:gd name="T26" fmla="*/ 234 w 318"/>
                  <a:gd name="T27" fmla="*/ 76 h 80"/>
                  <a:gd name="T28" fmla="*/ 220 w 318"/>
                  <a:gd name="T29" fmla="*/ 78 h 80"/>
                  <a:gd name="T30" fmla="*/ 206 w 318"/>
                  <a:gd name="T31" fmla="*/ 78 h 80"/>
                  <a:gd name="T32" fmla="*/ 190 w 318"/>
                  <a:gd name="T33" fmla="*/ 80 h 80"/>
                  <a:gd name="T34" fmla="*/ 172 w 318"/>
                  <a:gd name="T35" fmla="*/ 80 h 80"/>
                  <a:gd name="T36" fmla="*/ 150 w 318"/>
                  <a:gd name="T37" fmla="*/ 80 h 80"/>
                  <a:gd name="T38" fmla="*/ 130 w 318"/>
                  <a:gd name="T39" fmla="*/ 80 h 80"/>
                  <a:gd name="T40" fmla="*/ 110 w 318"/>
                  <a:gd name="T41" fmla="*/ 78 h 80"/>
                  <a:gd name="T42" fmla="*/ 92 w 318"/>
                  <a:gd name="T43" fmla="*/ 78 h 80"/>
                  <a:gd name="T44" fmla="*/ 78 w 318"/>
                  <a:gd name="T45" fmla="*/ 76 h 80"/>
                  <a:gd name="T46" fmla="*/ 66 w 318"/>
                  <a:gd name="T47" fmla="*/ 72 h 80"/>
                  <a:gd name="T48" fmla="*/ 50 w 318"/>
                  <a:gd name="T49" fmla="*/ 70 h 80"/>
                  <a:gd name="T50" fmla="*/ 38 w 318"/>
                  <a:gd name="T51" fmla="*/ 68 h 80"/>
                  <a:gd name="T52" fmla="*/ 28 w 318"/>
                  <a:gd name="T53" fmla="*/ 66 h 80"/>
                  <a:gd name="T54" fmla="*/ 18 w 318"/>
                  <a:gd name="T55" fmla="*/ 62 h 80"/>
                  <a:gd name="T56" fmla="*/ 12 w 318"/>
                  <a:gd name="T57" fmla="*/ 58 h 80"/>
                  <a:gd name="T58" fmla="*/ 6 w 318"/>
                  <a:gd name="T59" fmla="*/ 56 h 80"/>
                  <a:gd name="T60" fmla="*/ 2 w 318"/>
                  <a:gd name="T61" fmla="*/ 52 h 80"/>
                  <a:gd name="T62" fmla="*/ 0 w 318"/>
                  <a:gd name="T63" fmla="*/ 50 h 80"/>
                  <a:gd name="T64" fmla="*/ 0 w 318"/>
                  <a:gd name="T6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8" h="80">
                    <a:moveTo>
                      <a:pt x="0" y="46"/>
                    </a:moveTo>
                    <a:lnTo>
                      <a:pt x="0" y="0"/>
                    </a:lnTo>
                    <a:lnTo>
                      <a:pt x="318" y="0"/>
                    </a:lnTo>
                    <a:lnTo>
                      <a:pt x="318" y="46"/>
                    </a:lnTo>
                    <a:lnTo>
                      <a:pt x="316" y="50"/>
                    </a:lnTo>
                    <a:lnTo>
                      <a:pt x="314" y="54"/>
                    </a:lnTo>
                    <a:lnTo>
                      <a:pt x="308" y="58"/>
                    </a:lnTo>
                    <a:lnTo>
                      <a:pt x="300" y="60"/>
                    </a:lnTo>
                    <a:lnTo>
                      <a:pt x="292" y="64"/>
                    </a:lnTo>
                    <a:lnTo>
                      <a:pt x="284" y="68"/>
                    </a:lnTo>
                    <a:lnTo>
                      <a:pt x="274" y="70"/>
                    </a:lnTo>
                    <a:lnTo>
                      <a:pt x="260" y="72"/>
                    </a:lnTo>
                    <a:lnTo>
                      <a:pt x="250" y="72"/>
                    </a:lnTo>
                    <a:lnTo>
                      <a:pt x="234" y="76"/>
                    </a:lnTo>
                    <a:lnTo>
                      <a:pt x="220" y="78"/>
                    </a:lnTo>
                    <a:lnTo>
                      <a:pt x="206" y="78"/>
                    </a:lnTo>
                    <a:lnTo>
                      <a:pt x="190" y="80"/>
                    </a:lnTo>
                    <a:lnTo>
                      <a:pt x="172" y="80"/>
                    </a:lnTo>
                    <a:lnTo>
                      <a:pt x="150" y="80"/>
                    </a:lnTo>
                    <a:lnTo>
                      <a:pt x="130" y="80"/>
                    </a:lnTo>
                    <a:lnTo>
                      <a:pt x="110" y="78"/>
                    </a:lnTo>
                    <a:lnTo>
                      <a:pt x="92" y="78"/>
                    </a:lnTo>
                    <a:lnTo>
                      <a:pt x="78" y="76"/>
                    </a:lnTo>
                    <a:lnTo>
                      <a:pt x="66" y="72"/>
                    </a:lnTo>
                    <a:lnTo>
                      <a:pt x="50" y="70"/>
                    </a:lnTo>
                    <a:lnTo>
                      <a:pt x="38" y="68"/>
                    </a:lnTo>
                    <a:lnTo>
                      <a:pt x="28" y="66"/>
                    </a:lnTo>
                    <a:lnTo>
                      <a:pt x="18" y="62"/>
                    </a:lnTo>
                    <a:lnTo>
                      <a:pt x="12" y="58"/>
                    </a:lnTo>
                    <a:lnTo>
                      <a:pt x="6" y="56"/>
                    </a:lnTo>
                    <a:lnTo>
                      <a:pt x="2" y="52"/>
                    </a:lnTo>
                    <a:lnTo>
                      <a:pt x="0" y="50"/>
                    </a:lnTo>
                    <a:lnTo>
                      <a:pt x="0" y="4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19">
                <a:extLst>
                  <a:ext uri="{FF2B5EF4-FFF2-40B4-BE49-F238E27FC236}">
                    <a16:creationId xmlns:a16="http://schemas.microsoft.com/office/drawing/2014/main" id="{4C55EE4B-EFDE-4AB7-B9CD-10874A952DAF}"/>
                  </a:ext>
                </a:extLst>
              </p:cNvPr>
              <p:cNvSpPr>
                <a:spLocks/>
              </p:cNvSpPr>
              <p:nvPr/>
            </p:nvSpPr>
            <p:spPr bwMode="auto">
              <a:xfrm>
                <a:off x="510" y="2108"/>
                <a:ext cx="318" cy="80"/>
              </a:xfrm>
              <a:custGeom>
                <a:avLst/>
                <a:gdLst>
                  <a:gd name="T0" fmla="*/ 0 w 318"/>
                  <a:gd name="T1" fmla="*/ 46 h 80"/>
                  <a:gd name="T2" fmla="*/ 0 w 318"/>
                  <a:gd name="T3" fmla="*/ 0 h 80"/>
                  <a:gd name="T4" fmla="*/ 318 w 318"/>
                  <a:gd name="T5" fmla="*/ 0 h 80"/>
                  <a:gd name="T6" fmla="*/ 318 w 318"/>
                  <a:gd name="T7" fmla="*/ 46 h 80"/>
                  <a:gd name="T8" fmla="*/ 316 w 318"/>
                  <a:gd name="T9" fmla="*/ 50 h 80"/>
                  <a:gd name="T10" fmla="*/ 314 w 318"/>
                  <a:gd name="T11" fmla="*/ 54 h 80"/>
                  <a:gd name="T12" fmla="*/ 308 w 318"/>
                  <a:gd name="T13" fmla="*/ 58 h 80"/>
                  <a:gd name="T14" fmla="*/ 300 w 318"/>
                  <a:gd name="T15" fmla="*/ 60 h 80"/>
                  <a:gd name="T16" fmla="*/ 292 w 318"/>
                  <a:gd name="T17" fmla="*/ 64 h 80"/>
                  <a:gd name="T18" fmla="*/ 284 w 318"/>
                  <a:gd name="T19" fmla="*/ 68 h 80"/>
                  <a:gd name="T20" fmla="*/ 274 w 318"/>
                  <a:gd name="T21" fmla="*/ 70 h 80"/>
                  <a:gd name="T22" fmla="*/ 260 w 318"/>
                  <a:gd name="T23" fmla="*/ 72 h 80"/>
                  <a:gd name="T24" fmla="*/ 250 w 318"/>
                  <a:gd name="T25" fmla="*/ 72 h 80"/>
                  <a:gd name="T26" fmla="*/ 234 w 318"/>
                  <a:gd name="T27" fmla="*/ 76 h 80"/>
                  <a:gd name="T28" fmla="*/ 220 w 318"/>
                  <a:gd name="T29" fmla="*/ 78 h 80"/>
                  <a:gd name="T30" fmla="*/ 206 w 318"/>
                  <a:gd name="T31" fmla="*/ 78 h 80"/>
                  <a:gd name="T32" fmla="*/ 190 w 318"/>
                  <a:gd name="T33" fmla="*/ 80 h 80"/>
                  <a:gd name="T34" fmla="*/ 172 w 318"/>
                  <a:gd name="T35" fmla="*/ 80 h 80"/>
                  <a:gd name="T36" fmla="*/ 150 w 318"/>
                  <a:gd name="T37" fmla="*/ 80 h 80"/>
                  <a:gd name="T38" fmla="*/ 130 w 318"/>
                  <a:gd name="T39" fmla="*/ 80 h 80"/>
                  <a:gd name="T40" fmla="*/ 110 w 318"/>
                  <a:gd name="T41" fmla="*/ 78 h 80"/>
                  <a:gd name="T42" fmla="*/ 92 w 318"/>
                  <a:gd name="T43" fmla="*/ 78 h 80"/>
                  <a:gd name="T44" fmla="*/ 78 w 318"/>
                  <a:gd name="T45" fmla="*/ 76 h 80"/>
                  <a:gd name="T46" fmla="*/ 66 w 318"/>
                  <a:gd name="T47" fmla="*/ 72 h 80"/>
                  <a:gd name="T48" fmla="*/ 50 w 318"/>
                  <a:gd name="T49" fmla="*/ 70 h 80"/>
                  <a:gd name="T50" fmla="*/ 38 w 318"/>
                  <a:gd name="T51" fmla="*/ 68 h 80"/>
                  <a:gd name="T52" fmla="*/ 28 w 318"/>
                  <a:gd name="T53" fmla="*/ 66 h 80"/>
                  <a:gd name="T54" fmla="*/ 18 w 318"/>
                  <a:gd name="T55" fmla="*/ 62 h 80"/>
                  <a:gd name="T56" fmla="*/ 12 w 318"/>
                  <a:gd name="T57" fmla="*/ 58 h 80"/>
                  <a:gd name="T58" fmla="*/ 6 w 318"/>
                  <a:gd name="T59" fmla="*/ 56 h 80"/>
                  <a:gd name="T60" fmla="*/ 2 w 318"/>
                  <a:gd name="T61" fmla="*/ 52 h 80"/>
                  <a:gd name="T62" fmla="*/ 0 w 318"/>
                  <a:gd name="T63" fmla="*/ 50 h 80"/>
                  <a:gd name="T64" fmla="*/ 0 w 318"/>
                  <a:gd name="T6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8" h="80">
                    <a:moveTo>
                      <a:pt x="0" y="46"/>
                    </a:moveTo>
                    <a:lnTo>
                      <a:pt x="0" y="0"/>
                    </a:lnTo>
                    <a:lnTo>
                      <a:pt x="318" y="0"/>
                    </a:lnTo>
                    <a:lnTo>
                      <a:pt x="318" y="46"/>
                    </a:lnTo>
                    <a:lnTo>
                      <a:pt x="316" y="50"/>
                    </a:lnTo>
                    <a:lnTo>
                      <a:pt x="314" y="54"/>
                    </a:lnTo>
                    <a:lnTo>
                      <a:pt x="308" y="58"/>
                    </a:lnTo>
                    <a:lnTo>
                      <a:pt x="300" y="60"/>
                    </a:lnTo>
                    <a:lnTo>
                      <a:pt x="292" y="64"/>
                    </a:lnTo>
                    <a:lnTo>
                      <a:pt x="284" y="68"/>
                    </a:lnTo>
                    <a:lnTo>
                      <a:pt x="274" y="70"/>
                    </a:lnTo>
                    <a:lnTo>
                      <a:pt x="260" y="72"/>
                    </a:lnTo>
                    <a:lnTo>
                      <a:pt x="250" y="72"/>
                    </a:lnTo>
                    <a:lnTo>
                      <a:pt x="234" y="76"/>
                    </a:lnTo>
                    <a:lnTo>
                      <a:pt x="220" y="78"/>
                    </a:lnTo>
                    <a:lnTo>
                      <a:pt x="206" y="78"/>
                    </a:lnTo>
                    <a:lnTo>
                      <a:pt x="190" y="80"/>
                    </a:lnTo>
                    <a:lnTo>
                      <a:pt x="172" y="80"/>
                    </a:lnTo>
                    <a:lnTo>
                      <a:pt x="150" y="80"/>
                    </a:lnTo>
                    <a:lnTo>
                      <a:pt x="130" y="80"/>
                    </a:lnTo>
                    <a:lnTo>
                      <a:pt x="110" y="78"/>
                    </a:lnTo>
                    <a:lnTo>
                      <a:pt x="92" y="78"/>
                    </a:lnTo>
                    <a:lnTo>
                      <a:pt x="78" y="76"/>
                    </a:lnTo>
                    <a:lnTo>
                      <a:pt x="66" y="72"/>
                    </a:lnTo>
                    <a:lnTo>
                      <a:pt x="50" y="70"/>
                    </a:lnTo>
                    <a:lnTo>
                      <a:pt x="38" y="68"/>
                    </a:lnTo>
                    <a:lnTo>
                      <a:pt x="28" y="66"/>
                    </a:lnTo>
                    <a:lnTo>
                      <a:pt x="18" y="62"/>
                    </a:lnTo>
                    <a:lnTo>
                      <a:pt x="12" y="58"/>
                    </a:lnTo>
                    <a:lnTo>
                      <a:pt x="6" y="56"/>
                    </a:lnTo>
                    <a:lnTo>
                      <a:pt x="2" y="52"/>
                    </a:lnTo>
                    <a:lnTo>
                      <a:pt x="0" y="50"/>
                    </a:lnTo>
                    <a:lnTo>
                      <a:pt x="0" y="4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 name="Freeform 20">
              <a:extLst>
                <a:ext uri="{FF2B5EF4-FFF2-40B4-BE49-F238E27FC236}">
                  <a16:creationId xmlns:a16="http://schemas.microsoft.com/office/drawing/2014/main" id="{AC393935-292A-4B96-A872-0BF3815A4F4D}"/>
                </a:ext>
              </a:extLst>
            </p:cNvPr>
            <p:cNvSpPr>
              <a:spLocks/>
            </p:cNvSpPr>
            <p:nvPr/>
          </p:nvSpPr>
          <p:spPr bwMode="auto">
            <a:xfrm>
              <a:off x="2640" y="768"/>
              <a:ext cx="740" cy="523"/>
            </a:xfrm>
            <a:custGeom>
              <a:avLst/>
              <a:gdLst>
                <a:gd name="T0" fmla="*/ 64 w 740"/>
                <a:gd name="T1" fmla="*/ 0 h 523"/>
                <a:gd name="T2" fmla="*/ 50 w 740"/>
                <a:gd name="T3" fmla="*/ 2 h 523"/>
                <a:gd name="T4" fmla="*/ 38 w 740"/>
                <a:gd name="T5" fmla="*/ 6 h 523"/>
                <a:gd name="T6" fmla="*/ 28 w 740"/>
                <a:gd name="T7" fmla="*/ 10 h 523"/>
                <a:gd name="T8" fmla="*/ 18 w 740"/>
                <a:gd name="T9" fmla="*/ 18 h 523"/>
                <a:gd name="T10" fmla="*/ 10 w 740"/>
                <a:gd name="T11" fmla="*/ 28 h 523"/>
                <a:gd name="T12" fmla="*/ 6 w 740"/>
                <a:gd name="T13" fmla="*/ 38 h 523"/>
                <a:gd name="T14" fmla="*/ 2 w 740"/>
                <a:gd name="T15" fmla="*/ 50 h 523"/>
                <a:gd name="T16" fmla="*/ 0 w 740"/>
                <a:gd name="T17" fmla="*/ 64 h 523"/>
                <a:gd name="T18" fmla="*/ 0 w 740"/>
                <a:gd name="T19" fmla="*/ 459 h 523"/>
                <a:gd name="T20" fmla="*/ 2 w 740"/>
                <a:gd name="T21" fmla="*/ 473 h 523"/>
                <a:gd name="T22" fmla="*/ 6 w 740"/>
                <a:gd name="T23" fmla="*/ 485 h 523"/>
                <a:gd name="T24" fmla="*/ 10 w 740"/>
                <a:gd name="T25" fmla="*/ 495 h 523"/>
                <a:gd name="T26" fmla="*/ 18 w 740"/>
                <a:gd name="T27" fmla="*/ 505 h 523"/>
                <a:gd name="T28" fmla="*/ 28 w 740"/>
                <a:gd name="T29" fmla="*/ 513 h 523"/>
                <a:gd name="T30" fmla="*/ 38 w 740"/>
                <a:gd name="T31" fmla="*/ 519 h 523"/>
                <a:gd name="T32" fmla="*/ 50 w 740"/>
                <a:gd name="T33" fmla="*/ 521 h 523"/>
                <a:gd name="T34" fmla="*/ 64 w 740"/>
                <a:gd name="T35" fmla="*/ 523 h 523"/>
                <a:gd name="T36" fmla="*/ 676 w 740"/>
                <a:gd name="T37" fmla="*/ 523 h 523"/>
                <a:gd name="T38" fmla="*/ 690 w 740"/>
                <a:gd name="T39" fmla="*/ 521 h 523"/>
                <a:gd name="T40" fmla="*/ 702 w 740"/>
                <a:gd name="T41" fmla="*/ 519 h 523"/>
                <a:gd name="T42" fmla="*/ 712 w 740"/>
                <a:gd name="T43" fmla="*/ 513 h 523"/>
                <a:gd name="T44" fmla="*/ 722 w 740"/>
                <a:gd name="T45" fmla="*/ 505 h 523"/>
                <a:gd name="T46" fmla="*/ 730 w 740"/>
                <a:gd name="T47" fmla="*/ 495 h 523"/>
                <a:gd name="T48" fmla="*/ 736 w 740"/>
                <a:gd name="T49" fmla="*/ 485 h 523"/>
                <a:gd name="T50" fmla="*/ 738 w 740"/>
                <a:gd name="T51" fmla="*/ 473 h 523"/>
                <a:gd name="T52" fmla="*/ 740 w 740"/>
                <a:gd name="T53" fmla="*/ 459 h 523"/>
                <a:gd name="T54" fmla="*/ 740 w 740"/>
                <a:gd name="T55" fmla="*/ 64 h 523"/>
                <a:gd name="T56" fmla="*/ 738 w 740"/>
                <a:gd name="T57" fmla="*/ 50 h 523"/>
                <a:gd name="T58" fmla="*/ 736 w 740"/>
                <a:gd name="T59" fmla="*/ 38 h 523"/>
                <a:gd name="T60" fmla="*/ 730 w 740"/>
                <a:gd name="T61" fmla="*/ 28 h 523"/>
                <a:gd name="T62" fmla="*/ 722 w 740"/>
                <a:gd name="T63" fmla="*/ 18 h 523"/>
                <a:gd name="T64" fmla="*/ 712 w 740"/>
                <a:gd name="T65" fmla="*/ 10 h 523"/>
                <a:gd name="T66" fmla="*/ 702 w 740"/>
                <a:gd name="T67" fmla="*/ 6 h 523"/>
                <a:gd name="T68" fmla="*/ 690 w 740"/>
                <a:gd name="T69" fmla="*/ 2 h 523"/>
                <a:gd name="T70" fmla="*/ 676 w 740"/>
                <a:gd name="T71" fmla="*/ 0 h 523"/>
                <a:gd name="T72" fmla="*/ 64 w 740"/>
                <a:gd name="T73"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523">
                  <a:moveTo>
                    <a:pt x="64" y="0"/>
                  </a:moveTo>
                  <a:lnTo>
                    <a:pt x="50" y="2"/>
                  </a:lnTo>
                  <a:lnTo>
                    <a:pt x="38" y="6"/>
                  </a:lnTo>
                  <a:lnTo>
                    <a:pt x="28" y="10"/>
                  </a:lnTo>
                  <a:lnTo>
                    <a:pt x="18" y="18"/>
                  </a:lnTo>
                  <a:lnTo>
                    <a:pt x="10" y="28"/>
                  </a:lnTo>
                  <a:lnTo>
                    <a:pt x="6" y="38"/>
                  </a:lnTo>
                  <a:lnTo>
                    <a:pt x="2" y="50"/>
                  </a:lnTo>
                  <a:lnTo>
                    <a:pt x="0" y="64"/>
                  </a:lnTo>
                  <a:lnTo>
                    <a:pt x="0" y="459"/>
                  </a:lnTo>
                  <a:lnTo>
                    <a:pt x="2" y="473"/>
                  </a:lnTo>
                  <a:lnTo>
                    <a:pt x="6" y="485"/>
                  </a:lnTo>
                  <a:lnTo>
                    <a:pt x="10" y="495"/>
                  </a:lnTo>
                  <a:lnTo>
                    <a:pt x="18" y="505"/>
                  </a:lnTo>
                  <a:lnTo>
                    <a:pt x="28" y="513"/>
                  </a:lnTo>
                  <a:lnTo>
                    <a:pt x="38" y="519"/>
                  </a:lnTo>
                  <a:lnTo>
                    <a:pt x="50" y="521"/>
                  </a:lnTo>
                  <a:lnTo>
                    <a:pt x="64" y="523"/>
                  </a:lnTo>
                  <a:lnTo>
                    <a:pt x="676" y="523"/>
                  </a:lnTo>
                  <a:lnTo>
                    <a:pt x="690" y="521"/>
                  </a:lnTo>
                  <a:lnTo>
                    <a:pt x="702" y="519"/>
                  </a:lnTo>
                  <a:lnTo>
                    <a:pt x="712" y="513"/>
                  </a:lnTo>
                  <a:lnTo>
                    <a:pt x="722" y="505"/>
                  </a:lnTo>
                  <a:lnTo>
                    <a:pt x="730" y="495"/>
                  </a:lnTo>
                  <a:lnTo>
                    <a:pt x="736" y="485"/>
                  </a:lnTo>
                  <a:lnTo>
                    <a:pt x="738" y="473"/>
                  </a:lnTo>
                  <a:lnTo>
                    <a:pt x="740" y="459"/>
                  </a:lnTo>
                  <a:lnTo>
                    <a:pt x="740" y="64"/>
                  </a:lnTo>
                  <a:lnTo>
                    <a:pt x="738" y="50"/>
                  </a:lnTo>
                  <a:lnTo>
                    <a:pt x="736" y="38"/>
                  </a:lnTo>
                  <a:lnTo>
                    <a:pt x="730" y="28"/>
                  </a:lnTo>
                  <a:lnTo>
                    <a:pt x="722" y="18"/>
                  </a:lnTo>
                  <a:lnTo>
                    <a:pt x="712" y="10"/>
                  </a:lnTo>
                  <a:lnTo>
                    <a:pt x="702" y="6"/>
                  </a:lnTo>
                  <a:lnTo>
                    <a:pt x="690" y="2"/>
                  </a:lnTo>
                  <a:lnTo>
                    <a:pt x="676" y="0"/>
                  </a:lnTo>
                  <a:lnTo>
                    <a:pt x="64" y="0"/>
                  </a:lnTo>
                  <a:close/>
                </a:path>
              </a:pathLst>
            </a:custGeom>
            <a:solidFill>
              <a:srgbClr val="CECECE"/>
            </a:solidFill>
            <a:ln w="12700">
              <a:solidFill>
                <a:srgbClr val="000000"/>
              </a:solidFill>
              <a:prstDash val="solid"/>
              <a:round/>
              <a:headEnd/>
              <a:tailEnd/>
            </a:ln>
          </p:spPr>
          <p:txBody>
            <a:bodyPr/>
            <a:lstStyle/>
            <a:p>
              <a:endParaRPr lang="en-US"/>
            </a:p>
          </p:txBody>
        </p:sp>
        <p:grpSp>
          <p:nvGrpSpPr>
            <p:cNvPr id="18" name="Group 21">
              <a:extLst>
                <a:ext uri="{FF2B5EF4-FFF2-40B4-BE49-F238E27FC236}">
                  <a16:creationId xmlns:a16="http://schemas.microsoft.com/office/drawing/2014/main" id="{76A27D03-C1F9-4B9C-8B09-99D5223113BE}"/>
                </a:ext>
              </a:extLst>
            </p:cNvPr>
            <p:cNvGrpSpPr>
              <a:grpSpLocks/>
            </p:cNvGrpSpPr>
            <p:nvPr/>
          </p:nvGrpSpPr>
          <p:grpSpPr bwMode="auto">
            <a:xfrm>
              <a:off x="2724" y="826"/>
              <a:ext cx="574" cy="413"/>
              <a:chOff x="380" y="1649"/>
              <a:chExt cx="574" cy="413"/>
            </a:xfrm>
          </p:grpSpPr>
          <p:grpSp>
            <p:nvGrpSpPr>
              <p:cNvPr id="23" name="Group 22">
                <a:extLst>
                  <a:ext uri="{FF2B5EF4-FFF2-40B4-BE49-F238E27FC236}">
                    <a16:creationId xmlns:a16="http://schemas.microsoft.com/office/drawing/2014/main" id="{E893C4FC-7DC9-42FC-8B04-0DE3FCBEE739}"/>
                  </a:ext>
                </a:extLst>
              </p:cNvPr>
              <p:cNvGrpSpPr>
                <a:grpSpLocks/>
              </p:cNvGrpSpPr>
              <p:nvPr/>
            </p:nvGrpSpPr>
            <p:grpSpPr bwMode="auto">
              <a:xfrm>
                <a:off x="380" y="1649"/>
                <a:ext cx="574" cy="413"/>
                <a:chOff x="380" y="1649"/>
                <a:chExt cx="574" cy="413"/>
              </a:xfrm>
            </p:grpSpPr>
            <p:sp>
              <p:nvSpPr>
                <p:cNvPr id="25" name="Rectangle 23">
                  <a:extLst>
                    <a:ext uri="{FF2B5EF4-FFF2-40B4-BE49-F238E27FC236}">
                      <a16:creationId xmlns:a16="http://schemas.microsoft.com/office/drawing/2014/main" id="{1DDF991A-D3C8-4608-9430-F1FB1BD14524}"/>
                    </a:ext>
                  </a:extLst>
                </p:cNvPr>
                <p:cNvSpPr>
                  <a:spLocks noChangeArrowheads="1"/>
                </p:cNvSpPr>
                <p:nvPr/>
              </p:nvSpPr>
              <p:spPr bwMode="auto">
                <a:xfrm>
                  <a:off x="380"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 name="Rectangle 24">
                  <a:extLst>
                    <a:ext uri="{FF2B5EF4-FFF2-40B4-BE49-F238E27FC236}">
                      <a16:creationId xmlns:a16="http://schemas.microsoft.com/office/drawing/2014/main" id="{22155DC8-1821-4130-A7D3-21FEEA06527E}"/>
                    </a:ext>
                  </a:extLst>
                </p:cNvPr>
                <p:cNvSpPr>
                  <a:spLocks noChangeArrowheads="1"/>
                </p:cNvSpPr>
                <p:nvPr/>
              </p:nvSpPr>
              <p:spPr bwMode="auto">
                <a:xfrm>
                  <a:off x="386" y="1649"/>
                  <a:ext cx="8"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Rectangle 25">
                  <a:extLst>
                    <a:ext uri="{FF2B5EF4-FFF2-40B4-BE49-F238E27FC236}">
                      <a16:creationId xmlns:a16="http://schemas.microsoft.com/office/drawing/2014/main" id="{55C3FC97-DD88-46E5-8107-890C29A1520E}"/>
                    </a:ext>
                  </a:extLst>
                </p:cNvPr>
                <p:cNvSpPr>
                  <a:spLocks noChangeArrowheads="1"/>
                </p:cNvSpPr>
                <p:nvPr/>
              </p:nvSpPr>
              <p:spPr bwMode="auto">
                <a:xfrm>
                  <a:off x="394"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 name="Rectangle 26">
                  <a:extLst>
                    <a:ext uri="{FF2B5EF4-FFF2-40B4-BE49-F238E27FC236}">
                      <a16:creationId xmlns:a16="http://schemas.microsoft.com/office/drawing/2014/main" id="{154F92E6-39EB-428E-A8F3-37ABCD89C8D8}"/>
                    </a:ext>
                  </a:extLst>
                </p:cNvPr>
                <p:cNvSpPr>
                  <a:spLocks noChangeArrowheads="1"/>
                </p:cNvSpPr>
                <p:nvPr/>
              </p:nvSpPr>
              <p:spPr bwMode="auto">
                <a:xfrm>
                  <a:off x="400"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 name="Rectangle 27">
                  <a:extLst>
                    <a:ext uri="{FF2B5EF4-FFF2-40B4-BE49-F238E27FC236}">
                      <a16:creationId xmlns:a16="http://schemas.microsoft.com/office/drawing/2014/main" id="{3E64B862-FF20-45B0-8778-FF8D1533AD13}"/>
                    </a:ext>
                  </a:extLst>
                </p:cNvPr>
                <p:cNvSpPr>
                  <a:spLocks noChangeArrowheads="1"/>
                </p:cNvSpPr>
                <p:nvPr/>
              </p:nvSpPr>
              <p:spPr bwMode="auto">
                <a:xfrm>
                  <a:off x="406" y="1649"/>
                  <a:ext cx="8" cy="413"/>
                </a:xfrm>
                <a:prstGeom prst="rect">
                  <a:avLst/>
                </a:prstGeom>
                <a:solidFill>
                  <a:srgbClr val="FEF3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Rectangle 28">
                  <a:extLst>
                    <a:ext uri="{FF2B5EF4-FFF2-40B4-BE49-F238E27FC236}">
                      <a16:creationId xmlns:a16="http://schemas.microsoft.com/office/drawing/2014/main" id="{79029C36-4228-4268-9B2C-CCE3836C69B0}"/>
                    </a:ext>
                  </a:extLst>
                </p:cNvPr>
                <p:cNvSpPr>
                  <a:spLocks noChangeArrowheads="1"/>
                </p:cNvSpPr>
                <p:nvPr/>
              </p:nvSpPr>
              <p:spPr bwMode="auto">
                <a:xfrm>
                  <a:off x="414" y="1649"/>
                  <a:ext cx="6" cy="413"/>
                </a:xfrm>
                <a:prstGeom prst="rect">
                  <a:avLst/>
                </a:prstGeom>
                <a:solidFill>
                  <a:srgbClr val="FEF3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 name="Rectangle 29">
                  <a:extLst>
                    <a:ext uri="{FF2B5EF4-FFF2-40B4-BE49-F238E27FC236}">
                      <a16:creationId xmlns:a16="http://schemas.microsoft.com/office/drawing/2014/main" id="{78C0A982-914E-4B20-B239-41E2BD566496}"/>
                    </a:ext>
                  </a:extLst>
                </p:cNvPr>
                <p:cNvSpPr>
                  <a:spLocks noChangeArrowheads="1"/>
                </p:cNvSpPr>
                <p:nvPr/>
              </p:nvSpPr>
              <p:spPr bwMode="auto">
                <a:xfrm>
                  <a:off x="420" y="1649"/>
                  <a:ext cx="6" cy="413"/>
                </a:xfrm>
                <a:prstGeom prst="rect">
                  <a:avLst/>
                </a:prstGeom>
                <a:solidFill>
                  <a:srgbClr val="FEF3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 name="Rectangle 30">
                  <a:extLst>
                    <a:ext uri="{FF2B5EF4-FFF2-40B4-BE49-F238E27FC236}">
                      <a16:creationId xmlns:a16="http://schemas.microsoft.com/office/drawing/2014/main" id="{1DD9184B-0B61-4223-BA3D-F11217153590}"/>
                    </a:ext>
                  </a:extLst>
                </p:cNvPr>
                <p:cNvSpPr>
                  <a:spLocks noChangeArrowheads="1"/>
                </p:cNvSpPr>
                <p:nvPr/>
              </p:nvSpPr>
              <p:spPr bwMode="auto">
                <a:xfrm>
                  <a:off x="426" y="1649"/>
                  <a:ext cx="8" cy="413"/>
                </a:xfrm>
                <a:prstGeom prst="rect">
                  <a:avLst/>
                </a:prstGeom>
                <a:solidFill>
                  <a:srgbClr val="FEF2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 name="Rectangle 31">
                  <a:extLst>
                    <a:ext uri="{FF2B5EF4-FFF2-40B4-BE49-F238E27FC236}">
                      <a16:creationId xmlns:a16="http://schemas.microsoft.com/office/drawing/2014/main" id="{04005A8C-03F7-4960-9E88-73CF62A33376}"/>
                    </a:ext>
                  </a:extLst>
                </p:cNvPr>
                <p:cNvSpPr>
                  <a:spLocks noChangeArrowheads="1"/>
                </p:cNvSpPr>
                <p:nvPr/>
              </p:nvSpPr>
              <p:spPr bwMode="auto">
                <a:xfrm>
                  <a:off x="434" y="1649"/>
                  <a:ext cx="6" cy="413"/>
                </a:xfrm>
                <a:prstGeom prst="rect">
                  <a:avLst/>
                </a:prstGeom>
                <a:solidFill>
                  <a:srgbClr val="FEF2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 name="Rectangle 32">
                  <a:extLst>
                    <a:ext uri="{FF2B5EF4-FFF2-40B4-BE49-F238E27FC236}">
                      <a16:creationId xmlns:a16="http://schemas.microsoft.com/office/drawing/2014/main" id="{ABC9D6D7-5DED-41BB-9962-FDF58E98AFAD}"/>
                    </a:ext>
                  </a:extLst>
                </p:cNvPr>
                <p:cNvSpPr>
                  <a:spLocks noChangeArrowheads="1"/>
                </p:cNvSpPr>
                <p:nvPr/>
              </p:nvSpPr>
              <p:spPr bwMode="auto">
                <a:xfrm>
                  <a:off x="440" y="1649"/>
                  <a:ext cx="6" cy="413"/>
                </a:xfrm>
                <a:prstGeom prst="rect">
                  <a:avLst/>
                </a:prstGeom>
                <a:solidFill>
                  <a:srgbClr val="FEF2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 name="Rectangle 33">
                  <a:extLst>
                    <a:ext uri="{FF2B5EF4-FFF2-40B4-BE49-F238E27FC236}">
                      <a16:creationId xmlns:a16="http://schemas.microsoft.com/office/drawing/2014/main" id="{65E6B8AC-2259-4F8D-B459-7A90F8E0E517}"/>
                    </a:ext>
                  </a:extLst>
                </p:cNvPr>
                <p:cNvSpPr>
                  <a:spLocks noChangeArrowheads="1"/>
                </p:cNvSpPr>
                <p:nvPr/>
              </p:nvSpPr>
              <p:spPr bwMode="auto">
                <a:xfrm>
                  <a:off x="446" y="1649"/>
                  <a:ext cx="8" cy="413"/>
                </a:xfrm>
                <a:prstGeom prst="rect">
                  <a:avLst/>
                </a:prstGeom>
                <a:solidFill>
                  <a:srgbClr val="FEF1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 name="Rectangle 34">
                  <a:extLst>
                    <a:ext uri="{FF2B5EF4-FFF2-40B4-BE49-F238E27FC236}">
                      <a16:creationId xmlns:a16="http://schemas.microsoft.com/office/drawing/2014/main" id="{BAA1E4E8-4B76-45F8-9E8D-91CDB25BEF01}"/>
                    </a:ext>
                  </a:extLst>
                </p:cNvPr>
                <p:cNvSpPr>
                  <a:spLocks noChangeArrowheads="1"/>
                </p:cNvSpPr>
                <p:nvPr/>
              </p:nvSpPr>
              <p:spPr bwMode="auto">
                <a:xfrm>
                  <a:off x="454" y="1649"/>
                  <a:ext cx="6" cy="413"/>
                </a:xfrm>
                <a:prstGeom prst="rect">
                  <a:avLst/>
                </a:prstGeom>
                <a:solidFill>
                  <a:srgbClr val="FEF1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 name="Rectangle 35">
                  <a:extLst>
                    <a:ext uri="{FF2B5EF4-FFF2-40B4-BE49-F238E27FC236}">
                      <a16:creationId xmlns:a16="http://schemas.microsoft.com/office/drawing/2014/main" id="{F5F70633-4625-428E-AB1A-14E25295BA54}"/>
                    </a:ext>
                  </a:extLst>
                </p:cNvPr>
                <p:cNvSpPr>
                  <a:spLocks noChangeArrowheads="1"/>
                </p:cNvSpPr>
                <p:nvPr/>
              </p:nvSpPr>
              <p:spPr bwMode="auto">
                <a:xfrm>
                  <a:off x="460" y="1649"/>
                  <a:ext cx="6" cy="413"/>
                </a:xfrm>
                <a:prstGeom prst="rect">
                  <a:avLst/>
                </a:prstGeom>
                <a:solidFill>
                  <a:srgbClr val="FEF0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 name="Rectangle 36">
                  <a:extLst>
                    <a:ext uri="{FF2B5EF4-FFF2-40B4-BE49-F238E27FC236}">
                      <a16:creationId xmlns:a16="http://schemas.microsoft.com/office/drawing/2014/main" id="{BAA3B35F-5F4C-473D-832E-25EC737CD05A}"/>
                    </a:ext>
                  </a:extLst>
                </p:cNvPr>
                <p:cNvSpPr>
                  <a:spLocks noChangeArrowheads="1"/>
                </p:cNvSpPr>
                <p:nvPr/>
              </p:nvSpPr>
              <p:spPr bwMode="auto">
                <a:xfrm>
                  <a:off x="466" y="1649"/>
                  <a:ext cx="8" cy="413"/>
                </a:xfrm>
                <a:prstGeom prst="rect">
                  <a:avLst/>
                </a:prstGeom>
                <a:solidFill>
                  <a:srgbClr val="FEF0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 name="Rectangle 37">
                  <a:extLst>
                    <a:ext uri="{FF2B5EF4-FFF2-40B4-BE49-F238E27FC236}">
                      <a16:creationId xmlns:a16="http://schemas.microsoft.com/office/drawing/2014/main" id="{B44BC77B-268A-4979-8016-12E038F57C84}"/>
                    </a:ext>
                  </a:extLst>
                </p:cNvPr>
                <p:cNvSpPr>
                  <a:spLocks noChangeArrowheads="1"/>
                </p:cNvSpPr>
                <p:nvPr/>
              </p:nvSpPr>
              <p:spPr bwMode="auto">
                <a:xfrm>
                  <a:off x="474" y="1649"/>
                  <a:ext cx="6" cy="413"/>
                </a:xfrm>
                <a:prstGeom prst="rect">
                  <a:avLst/>
                </a:prstGeom>
                <a:solidFill>
                  <a:srgbClr val="FEEF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 name="Rectangle 38">
                  <a:extLst>
                    <a:ext uri="{FF2B5EF4-FFF2-40B4-BE49-F238E27FC236}">
                      <a16:creationId xmlns:a16="http://schemas.microsoft.com/office/drawing/2014/main" id="{9E773E4B-2ECC-442E-935B-F95D09CF4D65}"/>
                    </a:ext>
                  </a:extLst>
                </p:cNvPr>
                <p:cNvSpPr>
                  <a:spLocks noChangeArrowheads="1"/>
                </p:cNvSpPr>
                <p:nvPr/>
              </p:nvSpPr>
              <p:spPr bwMode="auto">
                <a:xfrm>
                  <a:off x="480" y="1649"/>
                  <a:ext cx="6" cy="413"/>
                </a:xfrm>
                <a:prstGeom prst="rect">
                  <a:avLst/>
                </a:prstGeom>
                <a:solidFill>
                  <a:srgbClr val="FEEF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 name="Rectangle 39">
                  <a:extLst>
                    <a:ext uri="{FF2B5EF4-FFF2-40B4-BE49-F238E27FC236}">
                      <a16:creationId xmlns:a16="http://schemas.microsoft.com/office/drawing/2014/main" id="{85F9E20F-3779-4923-BC18-E4C8F6041EB1}"/>
                    </a:ext>
                  </a:extLst>
                </p:cNvPr>
                <p:cNvSpPr>
                  <a:spLocks noChangeArrowheads="1"/>
                </p:cNvSpPr>
                <p:nvPr/>
              </p:nvSpPr>
              <p:spPr bwMode="auto">
                <a:xfrm>
                  <a:off x="486" y="1649"/>
                  <a:ext cx="8" cy="413"/>
                </a:xfrm>
                <a:prstGeom prst="rect">
                  <a:avLst/>
                </a:prstGeom>
                <a:solidFill>
                  <a:srgbClr val="FEEE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 name="Rectangle 40">
                  <a:extLst>
                    <a:ext uri="{FF2B5EF4-FFF2-40B4-BE49-F238E27FC236}">
                      <a16:creationId xmlns:a16="http://schemas.microsoft.com/office/drawing/2014/main" id="{CCF98F8D-A949-4F6A-AA98-8F7A79384AE2}"/>
                    </a:ext>
                  </a:extLst>
                </p:cNvPr>
                <p:cNvSpPr>
                  <a:spLocks noChangeArrowheads="1"/>
                </p:cNvSpPr>
                <p:nvPr/>
              </p:nvSpPr>
              <p:spPr bwMode="auto">
                <a:xfrm>
                  <a:off x="494" y="1649"/>
                  <a:ext cx="6" cy="413"/>
                </a:xfrm>
                <a:prstGeom prst="rect">
                  <a:avLst/>
                </a:prstGeom>
                <a:solidFill>
                  <a:srgbClr val="FEEE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 name="Rectangle 41">
                  <a:extLst>
                    <a:ext uri="{FF2B5EF4-FFF2-40B4-BE49-F238E27FC236}">
                      <a16:creationId xmlns:a16="http://schemas.microsoft.com/office/drawing/2014/main" id="{0E00E8A6-6E27-4ED1-A5EE-F84F404ABAA4}"/>
                    </a:ext>
                  </a:extLst>
                </p:cNvPr>
                <p:cNvSpPr>
                  <a:spLocks noChangeArrowheads="1"/>
                </p:cNvSpPr>
                <p:nvPr/>
              </p:nvSpPr>
              <p:spPr bwMode="auto">
                <a:xfrm>
                  <a:off x="500" y="1649"/>
                  <a:ext cx="6" cy="413"/>
                </a:xfrm>
                <a:prstGeom prst="rect">
                  <a:avLst/>
                </a:prstGeom>
                <a:solidFill>
                  <a:srgbClr val="FEED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 name="Rectangle 42">
                  <a:extLst>
                    <a:ext uri="{FF2B5EF4-FFF2-40B4-BE49-F238E27FC236}">
                      <a16:creationId xmlns:a16="http://schemas.microsoft.com/office/drawing/2014/main" id="{6AB1EFAA-54B9-49A5-A041-65661AB9616D}"/>
                    </a:ext>
                  </a:extLst>
                </p:cNvPr>
                <p:cNvSpPr>
                  <a:spLocks noChangeArrowheads="1"/>
                </p:cNvSpPr>
                <p:nvPr/>
              </p:nvSpPr>
              <p:spPr bwMode="auto">
                <a:xfrm>
                  <a:off x="506" y="1649"/>
                  <a:ext cx="8" cy="413"/>
                </a:xfrm>
                <a:prstGeom prst="rect">
                  <a:avLst/>
                </a:prstGeom>
                <a:solidFill>
                  <a:srgbClr val="FEEC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 name="Rectangle 43">
                  <a:extLst>
                    <a:ext uri="{FF2B5EF4-FFF2-40B4-BE49-F238E27FC236}">
                      <a16:creationId xmlns:a16="http://schemas.microsoft.com/office/drawing/2014/main" id="{89182FA7-E4B0-442E-AEEE-8AA47C30ED87}"/>
                    </a:ext>
                  </a:extLst>
                </p:cNvPr>
                <p:cNvSpPr>
                  <a:spLocks noChangeArrowheads="1"/>
                </p:cNvSpPr>
                <p:nvPr/>
              </p:nvSpPr>
              <p:spPr bwMode="auto">
                <a:xfrm>
                  <a:off x="514" y="1649"/>
                  <a:ext cx="6" cy="413"/>
                </a:xfrm>
                <a:prstGeom prst="rect">
                  <a:avLst/>
                </a:prstGeom>
                <a:solidFill>
                  <a:srgbClr val="FEEC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 name="Rectangle 44">
                  <a:extLst>
                    <a:ext uri="{FF2B5EF4-FFF2-40B4-BE49-F238E27FC236}">
                      <a16:creationId xmlns:a16="http://schemas.microsoft.com/office/drawing/2014/main" id="{10CA01F8-1B2C-421B-BAA3-C1DB63ABB64F}"/>
                    </a:ext>
                  </a:extLst>
                </p:cNvPr>
                <p:cNvSpPr>
                  <a:spLocks noChangeArrowheads="1"/>
                </p:cNvSpPr>
                <p:nvPr/>
              </p:nvSpPr>
              <p:spPr bwMode="auto">
                <a:xfrm>
                  <a:off x="520" y="1649"/>
                  <a:ext cx="6" cy="413"/>
                </a:xfrm>
                <a:prstGeom prst="rect">
                  <a:avLst/>
                </a:prstGeom>
                <a:solidFill>
                  <a:srgbClr val="FDEB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 name="Rectangle 45">
                  <a:extLst>
                    <a:ext uri="{FF2B5EF4-FFF2-40B4-BE49-F238E27FC236}">
                      <a16:creationId xmlns:a16="http://schemas.microsoft.com/office/drawing/2014/main" id="{1E90FDA1-1086-4607-9C4E-1B759B632BFC}"/>
                    </a:ext>
                  </a:extLst>
                </p:cNvPr>
                <p:cNvSpPr>
                  <a:spLocks noChangeArrowheads="1"/>
                </p:cNvSpPr>
                <p:nvPr/>
              </p:nvSpPr>
              <p:spPr bwMode="auto">
                <a:xfrm>
                  <a:off x="526" y="1649"/>
                  <a:ext cx="8" cy="413"/>
                </a:xfrm>
                <a:prstGeom prst="rect">
                  <a:avLst/>
                </a:prstGeom>
                <a:solidFill>
                  <a:srgbClr val="FDEB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 name="Rectangle 46">
                  <a:extLst>
                    <a:ext uri="{FF2B5EF4-FFF2-40B4-BE49-F238E27FC236}">
                      <a16:creationId xmlns:a16="http://schemas.microsoft.com/office/drawing/2014/main" id="{A5E9F510-0A5A-4374-95D4-D98D6699FBBA}"/>
                    </a:ext>
                  </a:extLst>
                </p:cNvPr>
                <p:cNvSpPr>
                  <a:spLocks noChangeArrowheads="1"/>
                </p:cNvSpPr>
                <p:nvPr/>
              </p:nvSpPr>
              <p:spPr bwMode="auto">
                <a:xfrm>
                  <a:off x="534" y="1649"/>
                  <a:ext cx="6" cy="413"/>
                </a:xfrm>
                <a:prstGeom prst="rect">
                  <a:avLst/>
                </a:prstGeom>
                <a:solidFill>
                  <a:srgbClr val="FDEA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 name="Rectangle 47">
                  <a:extLst>
                    <a:ext uri="{FF2B5EF4-FFF2-40B4-BE49-F238E27FC236}">
                      <a16:creationId xmlns:a16="http://schemas.microsoft.com/office/drawing/2014/main" id="{3EF63976-386E-475A-BAFB-C3E0DDF607F2}"/>
                    </a:ext>
                  </a:extLst>
                </p:cNvPr>
                <p:cNvSpPr>
                  <a:spLocks noChangeArrowheads="1"/>
                </p:cNvSpPr>
                <p:nvPr/>
              </p:nvSpPr>
              <p:spPr bwMode="auto">
                <a:xfrm>
                  <a:off x="540" y="1649"/>
                  <a:ext cx="6" cy="413"/>
                </a:xfrm>
                <a:prstGeom prst="rect">
                  <a:avLst/>
                </a:prstGeom>
                <a:solidFill>
                  <a:srgbClr val="FDE9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 name="Rectangle 48">
                  <a:extLst>
                    <a:ext uri="{FF2B5EF4-FFF2-40B4-BE49-F238E27FC236}">
                      <a16:creationId xmlns:a16="http://schemas.microsoft.com/office/drawing/2014/main" id="{EAC0B921-D73B-4E83-9FF7-81C3881192A4}"/>
                    </a:ext>
                  </a:extLst>
                </p:cNvPr>
                <p:cNvSpPr>
                  <a:spLocks noChangeArrowheads="1"/>
                </p:cNvSpPr>
                <p:nvPr/>
              </p:nvSpPr>
              <p:spPr bwMode="auto">
                <a:xfrm>
                  <a:off x="546" y="1649"/>
                  <a:ext cx="8" cy="413"/>
                </a:xfrm>
                <a:prstGeom prst="rect">
                  <a:avLst/>
                </a:prstGeom>
                <a:solidFill>
                  <a:srgbClr val="FDE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 name="Rectangle 49">
                  <a:extLst>
                    <a:ext uri="{FF2B5EF4-FFF2-40B4-BE49-F238E27FC236}">
                      <a16:creationId xmlns:a16="http://schemas.microsoft.com/office/drawing/2014/main" id="{A8669F28-2C1A-4BE8-A403-C2D815F0E897}"/>
                    </a:ext>
                  </a:extLst>
                </p:cNvPr>
                <p:cNvSpPr>
                  <a:spLocks noChangeArrowheads="1"/>
                </p:cNvSpPr>
                <p:nvPr/>
              </p:nvSpPr>
              <p:spPr bwMode="auto">
                <a:xfrm>
                  <a:off x="554" y="1649"/>
                  <a:ext cx="6" cy="413"/>
                </a:xfrm>
                <a:prstGeom prst="rect">
                  <a:avLst/>
                </a:prstGeom>
                <a:solidFill>
                  <a:srgbClr val="FDE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 name="Rectangle 50">
                  <a:extLst>
                    <a:ext uri="{FF2B5EF4-FFF2-40B4-BE49-F238E27FC236}">
                      <a16:creationId xmlns:a16="http://schemas.microsoft.com/office/drawing/2014/main" id="{1AABAB84-4E84-42AB-8C21-7342352A50E1}"/>
                    </a:ext>
                  </a:extLst>
                </p:cNvPr>
                <p:cNvSpPr>
                  <a:spLocks noChangeArrowheads="1"/>
                </p:cNvSpPr>
                <p:nvPr/>
              </p:nvSpPr>
              <p:spPr bwMode="auto">
                <a:xfrm>
                  <a:off x="560" y="1649"/>
                  <a:ext cx="6" cy="413"/>
                </a:xfrm>
                <a:prstGeom prst="rect">
                  <a:avLst/>
                </a:prstGeom>
                <a:solidFill>
                  <a:srgbClr val="FDE7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 name="Rectangle 51">
                  <a:extLst>
                    <a:ext uri="{FF2B5EF4-FFF2-40B4-BE49-F238E27FC236}">
                      <a16:creationId xmlns:a16="http://schemas.microsoft.com/office/drawing/2014/main" id="{21CE5527-B879-435B-AFAA-703DF5287B80}"/>
                    </a:ext>
                  </a:extLst>
                </p:cNvPr>
                <p:cNvSpPr>
                  <a:spLocks noChangeArrowheads="1"/>
                </p:cNvSpPr>
                <p:nvPr/>
              </p:nvSpPr>
              <p:spPr bwMode="auto">
                <a:xfrm>
                  <a:off x="566" y="1649"/>
                  <a:ext cx="8" cy="413"/>
                </a:xfrm>
                <a:prstGeom prst="rect">
                  <a:avLst/>
                </a:prstGeom>
                <a:solidFill>
                  <a:srgbClr val="FDE7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 name="Rectangle 52">
                  <a:extLst>
                    <a:ext uri="{FF2B5EF4-FFF2-40B4-BE49-F238E27FC236}">
                      <a16:creationId xmlns:a16="http://schemas.microsoft.com/office/drawing/2014/main" id="{D6F94963-FA21-4CF8-B9BC-5C9B3E943A89}"/>
                    </a:ext>
                  </a:extLst>
                </p:cNvPr>
                <p:cNvSpPr>
                  <a:spLocks noChangeArrowheads="1"/>
                </p:cNvSpPr>
                <p:nvPr/>
              </p:nvSpPr>
              <p:spPr bwMode="auto">
                <a:xfrm>
                  <a:off x="574" y="1649"/>
                  <a:ext cx="6" cy="413"/>
                </a:xfrm>
                <a:prstGeom prst="rect">
                  <a:avLst/>
                </a:prstGeom>
                <a:solidFill>
                  <a:srgbClr val="FDE6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 name="Rectangle 53">
                  <a:extLst>
                    <a:ext uri="{FF2B5EF4-FFF2-40B4-BE49-F238E27FC236}">
                      <a16:creationId xmlns:a16="http://schemas.microsoft.com/office/drawing/2014/main" id="{38F7F5EE-901B-4CA4-B416-AC8432C3F705}"/>
                    </a:ext>
                  </a:extLst>
                </p:cNvPr>
                <p:cNvSpPr>
                  <a:spLocks noChangeArrowheads="1"/>
                </p:cNvSpPr>
                <p:nvPr/>
              </p:nvSpPr>
              <p:spPr bwMode="auto">
                <a:xfrm>
                  <a:off x="580" y="1649"/>
                  <a:ext cx="6" cy="413"/>
                </a:xfrm>
                <a:prstGeom prst="rect">
                  <a:avLst/>
                </a:prstGeom>
                <a:solidFill>
                  <a:srgbClr val="FDE6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 name="Rectangle 54">
                  <a:extLst>
                    <a:ext uri="{FF2B5EF4-FFF2-40B4-BE49-F238E27FC236}">
                      <a16:creationId xmlns:a16="http://schemas.microsoft.com/office/drawing/2014/main" id="{BB596ECB-6C16-46CF-BE5E-E3E96CC42017}"/>
                    </a:ext>
                  </a:extLst>
                </p:cNvPr>
                <p:cNvSpPr>
                  <a:spLocks noChangeArrowheads="1"/>
                </p:cNvSpPr>
                <p:nvPr/>
              </p:nvSpPr>
              <p:spPr bwMode="auto">
                <a:xfrm>
                  <a:off x="586" y="1649"/>
                  <a:ext cx="8" cy="413"/>
                </a:xfrm>
                <a:prstGeom prst="rect">
                  <a:avLst/>
                </a:prstGeom>
                <a:solidFill>
                  <a:srgbClr val="FDE5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 name="Rectangle 55">
                  <a:extLst>
                    <a:ext uri="{FF2B5EF4-FFF2-40B4-BE49-F238E27FC236}">
                      <a16:creationId xmlns:a16="http://schemas.microsoft.com/office/drawing/2014/main" id="{E1388E9F-19E9-4DA5-9BED-1AE62AC873E2}"/>
                    </a:ext>
                  </a:extLst>
                </p:cNvPr>
                <p:cNvSpPr>
                  <a:spLocks noChangeArrowheads="1"/>
                </p:cNvSpPr>
                <p:nvPr/>
              </p:nvSpPr>
              <p:spPr bwMode="auto">
                <a:xfrm>
                  <a:off x="594" y="1649"/>
                  <a:ext cx="6" cy="413"/>
                </a:xfrm>
                <a:prstGeom prst="rect">
                  <a:avLst/>
                </a:prstGeom>
                <a:solidFill>
                  <a:srgbClr val="FDE5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 name="Rectangle 56">
                  <a:extLst>
                    <a:ext uri="{FF2B5EF4-FFF2-40B4-BE49-F238E27FC236}">
                      <a16:creationId xmlns:a16="http://schemas.microsoft.com/office/drawing/2014/main" id="{609BAF46-261D-4AF6-AD7B-96D854B0914C}"/>
                    </a:ext>
                  </a:extLst>
                </p:cNvPr>
                <p:cNvSpPr>
                  <a:spLocks noChangeArrowheads="1"/>
                </p:cNvSpPr>
                <p:nvPr/>
              </p:nvSpPr>
              <p:spPr bwMode="auto">
                <a:xfrm>
                  <a:off x="600" y="1649"/>
                  <a:ext cx="6" cy="413"/>
                </a:xfrm>
                <a:prstGeom prst="rect">
                  <a:avLst/>
                </a:prstGeom>
                <a:solidFill>
                  <a:srgbClr val="FDE4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 name="Rectangle 57">
                  <a:extLst>
                    <a:ext uri="{FF2B5EF4-FFF2-40B4-BE49-F238E27FC236}">
                      <a16:creationId xmlns:a16="http://schemas.microsoft.com/office/drawing/2014/main" id="{DB470672-8CF5-4E17-8072-E6E747AC78F5}"/>
                    </a:ext>
                  </a:extLst>
                </p:cNvPr>
                <p:cNvSpPr>
                  <a:spLocks noChangeArrowheads="1"/>
                </p:cNvSpPr>
                <p:nvPr/>
              </p:nvSpPr>
              <p:spPr bwMode="auto">
                <a:xfrm>
                  <a:off x="606" y="1649"/>
                  <a:ext cx="8" cy="413"/>
                </a:xfrm>
                <a:prstGeom prst="rect">
                  <a:avLst/>
                </a:prstGeom>
                <a:solidFill>
                  <a:srgbClr val="FDE4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 name="Rectangle 58">
                  <a:extLst>
                    <a:ext uri="{FF2B5EF4-FFF2-40B4-BE49-F238E27FC236}">
                      <a16:creationId xmlns:a16="http://schemas.microsoft.com/office/drawing/2014/main" id="{80418B92-D1D0-4612-9798-8C98EBB3E4E9}"/>
                    </a:ext>
                  </a:extLst>
                </p:cNvPr>
                <p:cNvSpPr>
                  <a:spLocks noChangeArrowheads="1"/>
                </p:cNvSpPr>
                <p:nvPr/>
              </p:nvSpPr>
              <p:spPr bwMode="auto">
                <a:xfrm>
                  <a:off x="614" y="1649"/>
                  <a:ext cx="6" cy="413"/>
                </a:xfrm>
                <a:prstGeom prst="rect">
                  <a:avLst/>
                </a:prstGeom>
                <a:solidFill>
                  <a:srgbClr val="FDE4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 name="Rectangle 59">
                  <a:extLst>
                    <a:ext uri="{FF2B5EF4-FFF2-40B4-BE49-F238E27FC236}">
                      <a16:creationId xmlns:a16="http://schemas.microsoft.com/office/drawing/2014/main" id="{B2284F5F-7E11-4D25-AFA8-30BA502C461D}"/>
                    </a:ext>
                  </a:extLst>
                </p:cNvPr>
                <p:cNvSpPr>
                  <a:spLocks noChangeArrowheads="1"/>
                </p:cNvSpPr>
                <p:nvPr/>
              </p:nvSpPr>
              <p:spPr bwMode="auto">
                <a:xfrm>
                  <a:off x="620" y="1649"/>
                  <a:ext cx="6" cy="413"/>
                </a:xfrm>
                <a:prstGeom prst="rect">
                  <a:avLst/>
                </a:prstGeom>
                <a:solidFill>
                  <a:srgbClr val="FDE4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 name="Rectangle 60">
                  <a:extLst>
                    <a:ext uri="{FF2B5EF4-FFF2-40B4-BE49-F238E27FC236}">
                      <a16:creationId xmlns:a16="http://schemas.microsoft.com/office/drawing/2014/main" id="{FF3BF0BD-1E9A-4C24-8A51-8D8B2543B159}"/>
                    </a:ext>
                  </a:extLst>
                </p:cNvPr>
                <p:cNvSpPr>
                  <a:spLocks noChangeArrowheads="1"/>
                </p:cNvSpPr>
                <p:nvPr/>
              </p:nvSpPr>
              <p:spPr bwMode="auto">
                <a:xfrm>
                  <a:off x="626" y="1649"/>
                  <a:ext cx="8" cy="413"/>
                </a:xfrm>
                <a:prstGeom prst="rect">
                  <a:avLst/>
                </a:prstGeom>
                <a:solidFill>
                  <a:srgbClr val="FDE3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 name="Rectangle 61">
                  <a:extLst>
                    <a:ext uri="{FF2B5EF4-FFF2-40B4-BE49-F238E27FC236}">
                      <a16:creationId xmlns:a16="http://schemas.microsoft.com/office/drawing/2014/main" id="{90F47829-3F4E-4D58-B5DC-E18DBB64F174}"/>
                    </a:ext>
                  </a:extLst>
                </p:cNvPr>
                <p:cNvSpPr>
                  <a:spLocks noChangeArrowheads="1"/>
                </p:cNvSpPr>
                <p:nvPr/>
              </p:nvSpPr>
              <p:spPr bwMode="auto">
                <a:xfrm>
                  <a:off x="634" y="1649"/>
                  <a:ext cx="6" cy="413"/>
                </a:xfrm>
                <a:prstGeom prst="rect">
                  <a:avLst/>
                </a:prstGeom>
                <a:solidFill>
                  <a:srgbClr val="FDE3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 name="Rectangle 62">
                  <a:extLst>
                    <a:ext uri="{FF2B5EF4-FFF2-40B4-BE49-F238E27FC236}">
                      <a16:creationId xmlns:a16="http://schemas.microsoft.com/office/drawing/2014/main" id="{0FCA0D57-8F59-4897-B2ED-B5D82F92B3E6}"/>
                    </a:ext>
                  </a:extLst>
                </p:cNvPr>
                <p:cNvSpPr>
                  <a:spLocks noChangeArrowheads="1"/>
                </p:cNvSpPr>
                <p:nvPr/>
              </p:nvSpPr>
              <p:spPr bwMode="auto">
                <a:xfrm>
                  <a:off x="640" y="1649"/>
                  <a:ext cx="6" cy="413"/>
                </a:xfrm>
                <a:prstGeom prst="rect">
                  <a:avLst/>
                </a:prstGeom>
                <a:solidFill>
                  <a:srgbClr val="FDE3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 name="Rectangle 63">
                  <a:extLst>
                    <a:ext uri="{FF2B5EF4-FFF2-40B4-BE49-F238E27FC236}">
                      <a16:creationId xmlns:a16="http://schemas.microsoft.com/office/drawing/2014/main" id="{233902CA-6565-4337-818F-5ECF5150018D}"/>
                    </a:ext>
                  </a:extLst>
                </p:cNvPr>
                <p:cNvSpPr>
                  <a:spLocks noChangeArrowheads="1"/>
                </p:cNvSpPr>
                <p:nvPr/>
              </p:nvSpPr>
              <p:spPr bwMode="auto">
                <a:xfrm>
                  <a:off x="646" y="1649"/>
                  <a:ext cx="8"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 name="Rectangle 64">
                  <a:extLst>
                    <a:ext uri="{FF2B5EF4-FFF2-40B4-BE49-F238E27FC236}">
                      <a16:creationId xmlns:a16="http://schemas.microsoft.com/office/drawing/2014/main" id="{D92E1707-CBB2-43B8-A470-AE655F19E844}"/>
                    </a:ext>
                  </a:extLst>
                </p:cNvPr>
                <p:cNvSpPr>
                  <a:spLocks noChangeArrowheads="1"/>
                </p:cNvSpPr>
                <p:nvPr/>
              </p:nvSpPr>
              <p:spPr bwMode="auto">
                <a:xfrm>
                  <a:off x="654" y="1649"/>
                  <a:ext cx="6"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 name="Rectangle 65">
                  <a:extLst>
                    <a:ext uri="{FF2B5EF4-FFF2-40B4-BE49-F238E27FC236}">
                      <a16:creationId xmlns:a16="http://schemas.microsoft.com/office/drawing/2014/main" id="{EB675104-51E2-41B1-B2A6-C29E12FF1BC7}"/>
                    </a:ext>
                  </a:extLst>
                </p:cNvPr>
                <p:cNvSpPr>
                  <a:spLocks noChangeArrowheads="1"/>
                </p:cNvSpPr>
                <p:nvPr/>
              </p:nvSpPr>
              <p:spPr bwMode="auto">
                <a:xfrm>
                  <a:off x="660" y="1649"/>
                  <a:ext cx="8"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 name="Rectangle 66">
                  <a:extLst>
                    <a:ext uri="{FF2B5EF4-FFF2-40B4-BE49-F238E27FC236}">
                      <a16:creationId xmlns:a16="http://schemas.microsoft.com/office/drawing/2014/main" id="{ECAF508B-8D45-4462-91A8-58BE5AC97251}"/>
                    </a:ext>
                  </a:extLst>
                </p:cNvPr>
                <p:cNvSpPr>
                  <a:spLocks noChangeArrowheads="1"/>
                </p:cNvSpPr>
                <p:nvPr/>
              </p:nvSpPr>
              <p:spPr bwMode="auto">
                <a:xfrm>
                  <a:off x="668" y="1649"/>
                  <a:ext cx="6"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 name="Rectangle 67">
                  <a:extLst>
                    <a:ext uri="{FF2B5EF4-FFF2-40B4-BE49-F238E27FC236}">
                      <a16:creationId xmlns:a16="http://schemas.microsoft.com/office/drawing/2014/main" id="{3F7A05BD-4C8D-4EC6-9C6D-DA383FA9F642}"/>
                    </a:ext>
                  </a:extLst>
                </p:cNvPr>
                <p:cNvSpPr>
                  <a:spLocks noChangeArrowheads="1"/>
                </p:cNvSpPr>
                <p:nvPr/>
              </p:nvSpPr>
              <p:spPr bwMode="auto">
                <a:xfrm>
                  <a:off x="674" y="1649"/>
                  <a:ext cx="6"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 name="Rectangle 68">
                  <a:extLst>
                    <a:ext uri="{FF2B5EF4-FFF2-40B4-BE49-F238E27FC236}">
                      <a16:creationId xmlns:a16="http://schemas.microsoft.com/office/drawing/2014/main" id="{434930DA-1AA9-47DE-91C1-88F4A8A3488F}"/>
                    </a:ext>
                  </a:extLst>
                </p:cNvPr>
                <p:cNvSpPr>
                  <a:spLocks noChangeArrowheads="1"/>
                </p:cNvSpPr>
                <p:nvPr/>
              </p:nvSpPr>
              <p:spPr bwMode="auto">
                <a:xfrm>
                  <a:off x="680" y="1649"/>
                  <a:ext cx="8"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 name="Rectangle 69">
                  <a:extLst>
                    <a:ext uri="{FF2B5EF4-FFF2-40B4-BE49-F238E27FC236}">
                      <a16:creationId xmlns:a16="http://schemas.microsoft.com/office/drawing/2014/main" id="{1E19C468-5B9C-4FFC-94DF-6015ACF7441F}"/>
                    </a:ext>
                  </a:extLst>
                </p:cNvPr>
                <p:cNvSpPr>
                  <a:spLocks noChangeArrowheads="1"/>
                </p:cNvSpPr>
                <p:nvPr/>
              </p:nvSpPr>
              <p:spPr bwMode="auto">
                <a:xfrm>
                  <a:off x="688" y="1649"/>
                  <a:ext cx="6" cy="413"/>
                </a:xfrm>
                <a:prstGeom prst="rect">
                  <a:avLst/>
                </a:prstGeom>
                <a:solidFill>
                  <a:srgbClr val="FDE3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 name="Rectangle 70">
                  <a:extLst>
                    <a:ext uri="{FF2B5EF4-FFF2-40B4-BE49-F238E27FC236}">
                      <a16:creationId xmlns:a16="http://schemas.microsoft.com/office/drawing/2014/main" id="{B7596250-7523-4C3C-A56E-EC5A7AAC1E4D}"/>
                    </a:ext>
                  </a:extLst>
                </p:cNvPr>
                <p:cNvSpPr>
                  <a:spLocks noChangeArrowheads="1"/>
                </p:cNvSpPr>
                <p:nvPr/>
              </p:nvSpPr>
              <p:spPr bwMode="auto">
                <a:xfrm>
                  <a:off x="694" y="1649"/>
                  <a:ext cx="6" cy="413"/>
                </a:xfrm>
                <a:prstGeom prst="rect">
                  <a:avLst/>
                </a:prstGeom>
                <a:solidFill>
                  <a:srgbClr val="FDE3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 name="Rectangle 71">
                  <a:extLst>
                    <a:ext uri="{FF2B5EF4-FFF2-40B4-BE49-F238E27FC236}">
                      <a16:creationId xmlns:a16="http://schemas.microsoft.com/office/drawing/2014/main" id="{07988AC4-6F78-4DBF-89C2-583A385ED9DD}"/>
                    </a:ext>
                  </a:extLst>
                </p:cNvPr>
                <p:cNvSpPr>
                  <a:spLocks noChangeArrowheads="1"/>
                </p:cNvSpPr>
                <p:nvPr/>
              </p:nvSpPr>
              <p:spPr bwMode="auto">
                <a:xfrm>
                  <a:off x="700" y="1649"/>
                  <a:ext cx="8" cy="413"/>
                </a:xfrm>
                <a:prstGeom prst="rect">
                  <a:avLst/>
                </a:prstGeom>
                <a:solidFill>
                  <a:srgbClr val="FDE3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 name="Rectangle 72">
                  <a:extLst>
                    <a:ext uri="{FF2B5EF4-FFF2-40B4-BE49-F238E27FC236}">
                      <a16:creationId xmlns:a16="http://schemas.microsoft.com/office/drawing/2014/main" id="{115A5CBB-2140-4F13-B660-58FE436709D5}"/>
                    </a:ext>
                  </a:extLst>
                </p:cNvPr>
                <p:cNvSpPr>
                  <a:spLocks noChangeArrowheads="1"/>
                </p:cNvSpPr>
                <p:nvPr/>
              </p:nvSpPr>
              <p:spPr bwMode="auto">
                <a:xfrm>
                  <a:off x="708" y="1649"/>
                  <a:ext cx="6" cy="413"/>
                </a:xfrm>
                <a:prstGeom prst="rect">
                  <a:avLst/>
                </a:prstGeom>
                <a:solidFill>
                  <a:srgbClr val="FDE4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 name="Rectangle 73">
                  <a:extLst>
                    <a:ext uri="{FF2B5EF4-FFF2-40B4-BE49-F238E27FC236}">
                      <a16:creationId xmlns:a16="http://schemas.microsoft.com/office/drawing/2014/main" id="{648AD761-46E7-4ED2-B3E7-23703E476354}"/>
                    </a:ext>
                  </a:extLst>
                </p:cNvPr>
                <p:cNvSpPr>
                  <a:spLocks noChangeArrowheads="1"/>
                </p:cNvSpPr>
                <p:nvPr/>
              </p:nvSpPr>
              <p:spPr bwMode="auto">
                <a:xfrm>
                  <a:off x="714" y="1649"/>
                  <a:ext cx="6" cy="413"/>
                </a:xfrm>
                <a:prstGeom prst="rect">
                  <a:avLst/>
                </a:prstGeom>
                <a:solidFill>
                  <a:srgbClr val="FDE4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 name="Rectangle 74">
                  <a:extLst>
                    <a:ext uri="{FF2B5EF4-FFF2-40B4-BE49-F238E27FC236}">
                      <a16:creationId xmlns:a16="http://schemas.microsoft.com/office/drawing/2014/main" id="{4979426E-DD48-4E19-A226-D6F6BEACEB7D}"/>
                    </a:ext>
                  </a:extLst>
                </p:cNvPr>
                <p:cNvSpPr>
                  <a:spLocks noChangeArrowheads="1"/>
                </p:cNvSpPr>
                <p:nvPr/>
              </p:nvSpPr>
              <p:spPr bwMode="auto">
                <a:xfrm>
                  <a:off x="720" y="1649"/>
                  <a:ext cx="8" cy="413"/>
                </a:xfrm>
                <a:prstGeom prst="rect">
                  <a:avLst/>
                </a:prstGeom>
                <a:solidFill>
                  <a:srgbClr val="FDE4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 name="Rectangle 75">
                  <a:extLst>
                    <a:ext uri="{FF2B5EF4-FFF2-40B4-BE49-F238E27FC236}">
                      <a16:creationId xmlns:a16="http://schemas.microsoft.com/office/drawing/2014/main" id="{B939E67B-66E6-49A4-898D-BC95E27FE006}"/>
                    </a:ext>
                  </a:extLst>
                </p:cNvPr>
                <p:cNvSpPr>
                  <a:spLocks noChangeArrowheads="1"/>
                </p:cNvSpPr>
                <p:nvPr/>
              </p:nvSpPr>
              <p:spPr bwMode="auto">
                <a:xfrm>
                  <a:off x="728" y="1649"/>
                  <a:ext cx="6" cy="413"/>
                </a:xfrm>
                <a:prstGeom prst="rect">
                  <a:avLst/>
                </a:prstGeom>
                <a:solidFill>
                  <a:srgbClr val="FDE4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 name="Rectangle 76">
                  <a:extLst>
                    <a:ext uri="{FF2B5EF4-FFF2-40B4-BE49-F238E27FC236}">
                      <a16:creationId xmlns:a16="http://schemas.microsoft.com/office/drawing/2014/main" id="{C47B389F-4DE8-40E7-A392-0507AEB48D9C}"/>
                    </a:ext>
                  </a:extLst>
                </p:cNvPr>
                <p:cNvSpPr>
                  <a:spLocks noChangeArrowheads="1"/>
                </p:cNvSpPr>
                <p:nvPr/>
              </p:nvSpPr>
              <p:spPr bwMode="auto">
                <a:xfrm>
                  <a:off x="734" y="1649"/>
                  <a:ext cx="6" cy="413"/>
                </a:xfrm>
                <a:prstGeom prst="rect">
                  <a:avLst/>
                </a:prstGeom>
                <a:solidFill>
                  <a:srgbClr val="FDE5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 name="Rectangle 77">
                  <a:extLst>
                    <a:ext uri="{FF2B5EF4-FFF2-40B4-BE49-F238E27FC236}">
                      <a16:creationId xmlns:a16="http://schemas.microsoft.com/office/drawing/2014/main" id="{E27554C2-15AF-4933-9ED8-05C6C9CA13FA}"/>
                    </a:ext>
                  </a:extLst>
                </p:cNvPr>
                <p:cNvSpPr>
                  <a:spLocks noChangeArrowheads="1"/>
                </p:cNvSpPr>
                <p:nvPr/>
              </p:nvSpPr>
              <p:spPr bwMode="auto">
                <a:xfrm>
                  <a:off x="740" y="1649"/>
                  <a:ext cx="8" cy="413"/>
                </a:xfrm>
                <a:prstGeom prst="rect">
                  <a:avLst/>
                </a:prstGeom>
                <a:solidFill>
                  <a:srgbClr val="FDE5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 name="Rectangle 78">
                  <a:extLst>
                    <a:ext uri="{FF2B5EF4-FFF2-40B4-BE49-F238E27FC236}">
                      <a16:creationId xmlns:a16="http://schemas.microsoft.com/office/drawing/2014/main" id="{CAF1E213-D43A-4309-9011-E607CD2D2E34}"/>
                    </a:ext>
                  </a:extLst>
                </p:cNvPr>
                <p:cNvSpPr>
                  <a:spLocks noChangeArrowheads="1"/>
                </p:cNvSpPr>
                <p:nvPr/>
              </p:nvSpPr>
              <p:spPr bwMode="auto">
                <a:xfrm>
                  <a:off x="748" y="1649"/>
                  <a:ext cx="6" cy="413"/>
                </a:xfrm>
                <a:prstGeom prst="rect">
                  <a:avLst/>
                </a:prstGeom>
                <a:solidFill>
                  <a:srgbClr val="FDE6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 name="Rectangle 79">
                  <a:extLst>
                    <a:ext uri="{FF2B5EF4-FFF2-40B4-BE49-F238E27FC236}">
                      <a16:creationId xmlns:a16="http://schemas.microsoft.com/office/drawing/2014/main" id="{ABA1D59D-F0B7-41C9-9023-D33237D241AB}"/>
                    </a:ext>
                  </a:extLst>
                </p:cNvPr>
                <p:cNvSpPr>
                  <a:spLocks noChangeArrowheads="1"/>
                </p:cNvSpPr>
                <p:nvPr/>
              </p:nvSpPr>
              <p:spPr bwMode="auto">
                <a:xfrm>
                  <a:off x="754" y="1649"/>
                  <a:ext cx="6" cy="413"/>
                </a:xfrm>
                <a:prstGeom prst="rect">
                  <a:avLst/>
                </a:prstGeom>
                <a:solidFill>
                  <a:srgbClr val="FDE6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 name="Rectangle 80">
                  <a:extLst>
                    <a:ext uri="{FF2B5EF4-FFF2-40B4-BE49-F238E27FC236}">
                      <a16:creationId xmlns:a16="http://schemas.microsoft.com/office/drawing/2014/main" id="{D8A946E5-18D0-4A43-B1CD-C168B4D9D53A}"/>
                    </a:ext>
                  </a:extLst>
                </p:cNvPr>
                <p:cNvSpPr>
                  <a:spLocks noChangeArrowheads="1"/>
                </p:cNvSpPr>
                <p:nvPr/>
              </p:nvSpPr>
              <p:spPr bwMode="auto">
                <a:xfrm>
                  <a:off x="760" y="1649"/>
                  <a:ext cx="8" cy="413"/>
                </a:xfrm>
                <a:prstGeom prst="rect">
                  <a:avLst/>
                </a:prstGeom>
                <a:solidFill>
                  <a:srgbClr val="FDE7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 name="Rectangle 81">
                  <a:extLst>
                    <a:ext uri="{FF2B5EF4-FFF2-40B4-BE49-F238E27FC236}">
                      <a16:creationId xmlns:a16="http://schemas.microsoft.com/office/drawing/2014/main" id="{B9E7E83F-3B07-4F54-8A75-380ECBB7B227}"/>
                    </a:ext>
                  </a:extLst>
                </p:cNvPr>
                <p:cNvSpPr>
                  <a:spLocks noChangeArrowheads="1"/>
                </p:cNvSpPr>
                <p:nvPr/>
              </p:nvSpPr>
              <p:spPr bwMode="auto">
                <a:xfrm>
                  <a:off x="768" y="1649"/>
                  <a:ext cx="6" cy="413"/>
                </a:xfrm>
                <a:prstGeom prst="rect">
                  <a:avLst/>
                </a:prstGeom>
                <a:solidFill>
                  <a:srgbClr val="FDE7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 name="Rectangle 82">
                  <a:extLst>
                    <a:ext uri="{FF2B5EF4-FFF2-40B4-BE49-F238E27FC236}">
                      <a16:creationId xmlns:a16="http://schemas.microsoft.com/office/drawing/2014/main" id="{79FAD6F0-CE32-476E-8B06-A52315AAE198}"/>
                    </a:ext>
                  </a:extLst>
                </p:cNvPr>
                <p:cNvSpPr>
                  <a:spLocks noChangeArrowheads="1"/>
                </p:cNvSpPr>
                <p:nvPr/>
              </p:nvSpPr>
              <p:spPr bwMode="auto">
                <a:xfrm>
                  <a:off x="774" y="1649"/>
                  <a:ext cx="6" cy="413"/>
                </a:xfrm>
                <a:prstGeom prst="rect">
                  <a:avLst/>
                </a:prstGeom>
                <a:solidFill>
                  <a:srgbClr val="FDE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 name="Rectangle 83">
                  <a:extLst>
                    <a:ext uri="{FF2B5EF4-FFF2-40B4-BE49-F238E27FC236}">
                      <a16:creationId xmlns:a16="http://schemas.microsoft.com/office/drawing/2014/main" id="{1CB2426D-00FC-40EF-9E20-0703A31FED45}"/>
                    </a:ext>
                  </a:extLst>
                </p:cNvPr>
                <p:cNvSpPr>
                  <a:spLocks noChangeArrowheads="1"/>
                </p:cNvSpPr>
                <p:nvPr/>
              </p:nvSpPr>
              <p:spPr bwMode="auto">
                <a:xfrm>
                  <a:off x="780" y="1649"/>
                  <a:ext cx="8" cy="413"/>
                </a:xfrm>
                <a:prstGeom prst="rect">
                  <a:avLst/>
                </a:prstGeom>
                <a:solidFill>
                  <a:srgbClr val="FDE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 name="Rectangle 84">
                  <a:extLst>
                    <a:ext uri="{FF2B5EF4-FFF2-40B4-BE49-F238E27FC236}">
                      <a16:creationId xmlns:a16="http://schemas.microsoft.com/office/drawing/2014/main" id="{9C1718B6-A3B9-4049-AD3F-32DAACF4A8BC}"/>
                    </a:ext>
                  </a:extLst>
                </p:cNvPr>
                <p:cNvSpPr>
                  <a:spLocks noChangeArrowheads="1"/>
                </p:cNvSpPr>
                <p:nvPr/>
              </p:nvSpPr>
              <p:spPr bwMode="auto">
                <a:xfrm>
                  <a:off x="788" y="1649"/>
                  <a:ext cx="6" cy="413"/>
                </a:xfrm>
                <a:prstGeom prst="rect">
                  <a:avLst/>
                </a:prstGeom>
                <a:solidFill>
                  <a:srgbClr val="FDE9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 name="Rectangle 85">
                  <a:extLst>
                    <a:ext uri="{FF2B5EF4-FFF2-40B4-BE49-F238E27FC236}">
                      <a16:creationId xmlns:a16="http://schemas.microsoft.com/office/drawing/2014/main" id="{D7CCF15F-B299-4BFA-AD92-8F55610989EA}"/>
                    </a:ext>
                  </a:extLst>
                </p:cNvPr>
                <p:cNvSpPr>
                  <a:spLocks noChangeArrowheads="1"/>
                </p:cNvSpPr>
                <p:nvPr/>
              </p:nvSpPr>
              <p:spPr bwMode="auto">
                <a:xfrm>
                  <a:off x="794" y="1649"/>
                  <a:ext cx="6" cy="413"/>
                </a:xfrm>
                <a:prstGeom prst="rect">
                  <a:avLst/>
                </a:prstGeom>
                <a:solidFill>
                  <a:srgbClr val="FDEA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 name="Rectangle 86">
                  <a:extLst>
                    <a:ext uri="{FF2B5EF4-FFF2-40B4-BE49-F238E27FC236}">
                      <a16:creationId xmlns:a16="http://schemas.microsoft.com/office/drawing/2014/main" id="{93D20099-D7E8-4B26-AFB7-2A515AEB46CF}"/>
                    </a:ext>
                  </a:extLst>
                </p:cNvPr>
                <p:cNvSpPr>
                  <a:spLocks noChangeArrowheads="1"/>
                </p:cNvSpPr>
                <p:nvPr/>
              </p:nvSpPr>
              <p:spPr bwMode="auto">
                <a:xfrm>
                  <a:off x="800" y="1649"/>
                  <a:ext cx="8" cy="413"/>
                </a:xfrm>
                <a:prstGeom prst="rect">
                  <a:avLst/>
                </a:prstGeom>
                <a:solidFill>
                  <a:srgbClr val="FDEB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 name="Rectangle 87">
                  <a:extLst>
                    <a:ext uri="{FF2B5EF4-FFF2-40B4-BE49-F238E27FC236}">
                      <a16:creationId xmlns:a16="http://schemas.microsoft.com/office/drawing/2014/main" id="{9BA379DD-8D68-4DFB-9DD1-1F6D4726C53A}"/>
                    </a:ext>
                  </a:extLst>
                </p:cNvPr>
                <p:cNvSpPr>
                  <a:spLocks noChangeArrowheads="1"/>
                </p:cNvSpPr>
                <p:nvPr/>
              </p:nvSpPr>
              <p:spPr bwMode="auto">
                <a:xfrm>
                  <a:off x="808" y="1649"/>
                  <a:ext cx="6" cy="413"/>
                </a:xfrm>
                <a:prstGeom prst="rect">
                  <a:avLst/>
                </a:prstGeom>
                <a:solidFill>
                  <a:srgbClr val="FEEB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 name="Rectangle 88">
                  <a:extLst>
                    <a:ext uri="{FF2B5EF4-FFF2-40B4-BE49-F238E27FC236}">
                      <a16:creationId xmlns:a16="http://schemas.microsoft.com/office/drawing/2014/main" id="{7F6EE2BA-7293-46A6-81EF-FDF93A5B7BB5}"/>
                    </a:ext>
                  </a:extLst>
                </p:cNvPr>
                <p:cNvSpPr>
                  <a:spLocks noChangeArrowheads="1"/>
                </p:cNvSpPr>
                <p:nvPr/>
              </p:nvSpPr>
              <p:spPr bwMode="auto">
                <a:xfrm>
                  <a:off x="814" y="1649"/>
                  <a:ext cx="6" cy="413"/>
                </a:xfrm>
                <a:prstGeom prst="rect">
                  <a:avLst/>
                </a:prstGeom>
                <a:solidFill>
                  <a:srgbClr val="FEEC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1" name="Rectangle 89">
                  <a:extLst>
                    <a:ext uri="{FF2B5EF4-FFF2-40B4-BE49-F238E27FC236}">
                      <a16:creationId xmlns:a16="http://schemas.microsoft.com/office/drawing/2014/main" id="{3B28555F-A038-469D-8FFA-B107FB806E57}"/>
                    </a:ext>
                  </a:extLst>
                </p:cNvPr>
                <p:cNvSpPr>
                  <a:spLocks noChangeArrowheads="1"/>
                </p:cNvSpPr>
                <p:nvPr/>
              </p:nvSpPr>
              <p:spPr bwMode="auto">
                <a:xfrm>
                  <a:off x="820" y="1649"/>
                  <a:ext cx="8" cy="413"/>
                </a:xfrm>
                <a:prstGeom prst="rect">
                  <a:avLst/>
                </a:prstGeom>
                <a:solidFill>
                  <a:srgbClr val="FEEC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 name="Rectangle 90">
                  <a:extLst>
                    <a:ext uri="{FF2B5EF4-FFF2-40B4-BE49-F238E27FC236}">
                      <a16:creationId xmlns:a16="http://schemas.microsoft.com/office/drawing/2014/main" id="{4156573E-0851-4C12-BB40-7AB52D2DCE45}"/>
                    </a:ext>
                  </a:extLst>
                </p:cNvPr>
                <p:cNvSpPr>
                  <a:spLocks noChangeArrowheads="1"/>
                </p:cNvSpPr>
                <p:nvPr/>
              </p:nvSpPr>
              <p:spPr bwMode="auto">
                <a:xfrm>
                  <a:off x="828" y="1649"/>
                  <a:ext cx="6" cy="413"/>
                </a:xfrm>
                <a:prstGeom prst="rect">
                  <a:avLst/>
                </a:prstGeom>
                <a:solidFill>
                  <a:srgbClr val="FEED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 name="Rectangle 91">
                  <a:extLst>
                    <a:ext uri="{FF2B5EF4-FFF2-40B4-BE49-F238E27FC236}">
                      <a16:creationId xmlns:a16="http://schemas.microsoft.com/office/drawing/2014/main" id="{39E9203B-2C51-47D2-AA6D-D7604D2EECCE}"/>
                    </a:ext>
                  </a:extLst>
                </p:cNvPr>
                <p:cNvSpPr>
                  <a:spLocks noChangeArrowheads="1"/>
                </p:cNvSpPr>
                <p:nvPr/>
              </p:nvSpPr>
              <p:spPr bwMode="auto">
                <a:xfrm>
                  <a:off x="834" y="1649"/>
                  <a:ext cx="6" cy="413"/>
                </a:xfrm>
                <a:prstGeom prst="rect">
                  <a:avLst/>
                </a:prstGeom>
                <a:solidFill>
                  <a:srgbClr val="FEEE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 name="Rectangle 92">
                  <a:extLst>
                    <a:ext uri="{FF2B5EF4-FFF2-40B4-BE49-F238E27FC236}">
                      <a16:creationId xmlns:a16="http://schemas.microsoft.com/office/drawing/2014/main" id="{6607CDC2-52CB-46F2-9FF5-1B52A52C084A}"/>
                    </a:ext>
                  </a:extLst>
                </p:cNvPr>
                <p:cNvSpPr>
                  <a:spLocks noChangeArrowheads="1"/>
                </p:cNvSpPr>
                <p:nvPr/>
              </p:nvSpPr>
              <p:spPr bwMode="auto">
                <a:xfrm>
                  <a:off x="840" y="1649"/>
                  <a:ext cx="8" cy="413"/>
                </a:xfrm>
                <a:prstGeom prst="rect">
                  <a:avLst/>
                </a:prstGeom>
                <a:solidFill>
                  <a:srgbClr val="FEEE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 name="Rectangle 93">
                  <a:extLst>
                    <a:ext uri="{FF2B5EF4-FFF2-40B4-BE49-F238E27FC236}">
                      <a16:creationId xmlns:a16="http://schemas.microsoft.com/office/drawing/2014/main" id="{777C236B-9C58-4E5D-9754-403CC1C54562}"/>
                    </a:ext>
                  </a:extLst>
                </p:cNvPr>
                <p:cNvSpPr>
                  <a:spLocks noChangeArrowheads="1"/>
                </p:cNvSpPr>
                <p:nvPr/>
              </p:nvSpPr>
              <p:spPr bwMode="auto">
                <a:xfrm>
                  <a:off x="848" y="1649"/>
                  <a:ext cx="6" cy="413"/>
                </a:xfrm>
                <a:prstGeom prst="rect">
                  <a:avLst/>
                </a:prstGeom>
                <a:solidFill>
                  <a:srgbClr val="FEEF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 name="Rectangle 94">
                  <a:extLst>
                    <a:ext uri="{FF2B5EF4-FFF2-40B4-BE49-F238E27FC236}">
                      <a16:creationId xmlns:a16="http://schemas.microsoft.com/office/drawing/2014/main" id="{3A09BCE4-70B5-4571-BD8A-40885E8CDBEA}"/>
                    </a:ext>
                  </a:extLst>
                </p:cNvPr>
                <p:cNvSpPr>
                  <a:spLocks noChangeArrowheads="1"/>
                </p:cNvSpPr>
                <p:nvPr/>
              </p:nvSpPr>
              <p:spPr bwMode="auto">
                <a:xfrm>
                  <a:off x="854" y="1649"/>
                  <a:ext cx="6" cy="413"/>
                </a:xfrm>
                <a:prstGeom prst="rect">
                  <a:avLst/>
                </a:prstGeom>
                <a:solidFill>
                  <a:srgbClr val="FEEF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 name="Rectangle 95">
                  <a:extLst>
                    <a:ext uri="{FF2B5EF4-FFF2-40B4-BE49-F238E27FC236}">
                      <a16:creationId xmlns:a16="http://schemas.microsoft.com/office/drawing/2014/main" id="{E9183386-6522-4F29-A22E-FEADB658D8A0}"/>
                    </a:ext>
                  </a:extLst>
                </p:cNvPr>
                <p:cNvSpPr>
                  <a:spLocks noChangeArrowheads="1"/>
                </p:cNvSpPr>
                <p:nvPr/>
              </p:nvSpPr>
              <p:spPr bwMode="auto">
                <a:xfrm>
                  <a:off x="860" y="1649"/>
                  <a:ext cx="8" cy="413"/>
                </a:xfrm>
                <a:prstGeom prst="rect">
                  <a:avLst/>
                </a:prstGeom>
                <a:solidFill>
                  <a:srgbClr val="FEF0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 name="Rectangle 96">
                  <a:extLst>
                    <a:ext uri="{FF2B5EF4-FFF2-40B4-BE49-F238E27FC236}">
                      <a16:creationId xmlns:a16="http://schemas.microsoft.com/office/drawing/2014/main" id="{3CC369D6-1C83-4F1A-A997-677C859DB49B}"/>
                    </a:ext>
                  </a:extLst>
                </p:cNvPr>
                <p:cNvSpPr>
                  <a:spLocks noChangeArrowheads="1"/>
                </p:cNvSpPr>
                <p:nvPr/>
              </p:nvSpPr>
              <p:spPr bwMode="auto">
                <a:xfrm>
                  <a:off x="868" y="1649"/>
                  <a:ext cx="6" cy="413"/>
                </a:xfrm>
                <a:prstGeom prst="rect">
                  <a:avLst/>
                </a:prstGeom>
                <a:solidFill>
                  <a:srgbClr val="FEF0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 name="Rectangle 97">
                  <a:extLst>
                    <a:ext uri="{FF2B5EF4-FFF2-40B4-BE49-F238E27FC236}">
                      <a16:creationId xmlns:a16="http://schemas.microsoft.com/office/drawing/2014/main" id="{2ECA7D5F-C5C9-4946-9241-5715FEFEC934}"/>
                    </a:ext>
                  </a:extLst>
                </p:cNvPr>
                <p:cNvSpPr>
                  <a:spLocks noChangeArrowheads="1"/>
                </p:cNvSpPr>
                <p:nvPr/>
              </p:nvSpPr>
              <p:spPr bwMode="auto">
                <a:xfrm>
                  <a:off x="874" y="1649"/>
                  <a:ext cx="6" cy="413"/>
                </a:xfrm>
                <a:prstGeom prst="rect">
                  <a:avLst/>
                </a:prstGeom>
                <a:solidFill>
                  <a:srgbClr val="FEF1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 name="Rectangle 98">
                  <a:extLst>
                    <a:ext uri="{FF2B5EF4-FFF2-40B4-BE49-F238E27FC236}">
                      <a16:creationId xmlns:a16="http://schemas.microsoft.com/office/drawing/2014/main" id="{DEE4D612-4E10-47DE-9A80-E639DA0B203A}"/>
                    </a:ext>
                  </a:extLst>
                </p:cNvPr>
                <p:cNvSpPr>
                  <a:spLocks noChangeArrowheads="1"/>
                </p:cNvSpPr>
                <p:nvPr/>
              </p:nvSpPr>
              <p:spPr bwMode="auto">
                <a:xfrm>
                  <a:off x="880" y="1649"/>
                  <a:ext cx="8" cy="413"/>
                </a:xfrm>
                <a:prstGeom prst="rect">
                  <a:avLst/>
                </a:prstGeom>
                <a:solidFill>
                  <a:srgbClr val="FEF1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Rectangle 99">
                  <a:extLst>
                    <a:ext uri="{FF2B5EF4-FFF2-40B4-BE49-F238E27FC236}">
                      <a16:creationId xmlns:a16="http://schemas.microsoft.com/office/drawing/2014/main" id="{E934953B-FC3A-4EBC-ADB2-F83711C8ED7E}"/>
                    </a:ext>
                  </a:extLst>
                </p:cNvPr>
                <p:cNvSpPr>
                  <a:spLocks noChangeArrowheads="1"/>
                </p:cNvSpPr>
                <p:nvPr/>
              </p:nvSpPr>
              <p:spPr bwMode="auto">
                <a:xfrm>
                  <a:off x="888" y="1649"/>
                  <a:ext cx="6" cy="413"/>
                </a:xfrm>
                <a:prstGeom prst="rect">
                  <a:avLst/>
                </a:prstGeom>
                <a:solidFill>
                  <a:srgbClr val="FEF2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 name="Rectangle 100">
                  <a:extLst>
                    <a:ext uri="{FF2B5EF4-FFF2-40B4-BE49-F238E27FC236}">
                      <a16:creationId xmlns:a16="http://schemas.microsoft.com/office/drawing/2014/main" id="{E2FE5850-E2F6-4300-8F70-32969F2AC4A0}"/>
                    </a:ext>
                  </a:extLst>
                </p:cNvPr>
                <p:cNvSpPr>
                  <a:spLocks noChangeArrowheads="1"/>
                </p:cNvSpPr>
                <p:nvPr/>
              </p:nvSpPr>
              <p:spPr bwMode="auto">
                <a:xfrm>
                  <a:off x="894" y="1649"/>
                  <a:ext cx="6" cy="413"/>
                </a:xfrm>
                <a:prstGeom prst="rect">
                  <a:avLst/>
                </a:prstGeom>
                <a:solidFill>
                  <a:srgbClr val="FEF2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 name="Rectangle 101">
                  <a:extLst>
                    <a:ext uri="{FF2B5EF4-FFF2-40B4-BE49-F238E27FC236}">
                      <a16:creationId xmlns:a16="http://schemas.microsoft.com/office/drawing/2014/main" id="{5485F2D1-40F4-415F-92B7-D58B37C60D83}"/>
                    </a:ext>
                  </a:extLst>
                </p:cNvPr>
                <p:cNvSpPr>
                  <a:spLocks noChangeArrowheads="1"/>
                </p:cNvSpPr>
                <p:nvPr/>
              </p:nvSpPr>
              <p:spPr bwMode="auto">
                <a:xfrm>
                  <a:off x="900" y="1649"/>
                  <a:ext cx="8" cy="413"/>
                </a:xfrm>
                <a:prstGeom prst="rect">
                  <a:avLst/>
                </a:prstGeom>
                <a:solidFill>
                  <a:srgbClr val="FEF2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 name="Rectangle 102">
                  <a:extLst>
                    <a:ext uri="{FF2B5EF4-FFF2-40B4-BE49-F238E27FC236}">
                      <a16:creationId xmlns:a16="http://schemas.microsoft.com/office/drawing/2014/main" id="{CB944954-3395-47CB-95DD-8F9C999002EB}"/>
                    </a:ext>
                  </a:extLst>
                </p:cNvPr>
                <p:cNvSpPr>
                  <a:spLocks noChangeArrowheads="1"/>
                </p:cNvSpPr>
                <p:nvPr/>
              </p:nvSpPr>
              <p:spPr bwMode="auto">
                <a:xfrm>
                  <a:off x="908" y="1649"/>
                  <a:ext cx="6" cy="413"/>
                </a:xfrm>
                <a:prstGeom prst="rect">
                  <a:avLst/>
                </a:prstGeom>
                <a:solidFill>
                  <a:srgbClr val="FEF3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 name="Rectangle 103">
                  <a:extLst>
                    <a:ext uri="{FF2B5EF4-FFF2-40B4-BE49-F238E27FC236}">
                      <a16:creationId xmlns:a16="http://schemas.microsoft.com/office/drawing/2014/main" id="{1BF4DA1A-834B-422B-A5D3-E4AD4C45B34C}"/>
                    </a:ext>
                  </a:extLst>
                </p:cNvPr>
                <p:cNvSpPr>
                  <a:spLocks noChangeArrowheads="1"/>
                </p:cNvSpPr>
                <p:nvPr/>
              </p:nvSpPr>
              <p:spPr bwMode="auto">
                <a:xfrm>
                  <a:off x="914" y="1649"/>
                  <a:ext cx="6" cy="413"/>
                </a:xfrm>
                <a:prstGeom prst="rect">
                  <a:avLst/>
                </a:prstGeom>
                <a:solidFill>
                  <a:srgbClr val="FEF3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 name="Rectangle 104">
                  <a:extLst>
                    <a:ext uri="{FF2B5EF4-FFF2-40B4-BE49-F238E27FC236}">
                      <a16:creationId xmlns:a16="http://schemas.microsoft.com/office/drawing/2014/main" id="{6B35FA10-9E87-49E0-BA84-60811DDC4E84}"/>
                    </a:ext>
                  </a:extLst>
                </p:cNvPr>
                <p:cNvSpPr>
                  <a:spLocks noChangeArrowheads="1"/>
                </p:cNvSpPr>
                <p:nvPr/>
              </p:nvSpPr>
              <p:spPr bwMode="auto">
                <a:xfrm>
                  <a:off x="920" y="1649"/>
                  <a:ext cx="8" cy="413"/>
                </a:xfrm>
                <a:prstGeom prst="rect">
                  <a:avLst/>
                </a:prstGeom>
                <a:solidFill>
                  <a:srgbClr val="FEF3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 name="Rectangle 105">
                  <a:extLst>
                    <a:ext uri="{FF2B5EF4-FFF2-40B4-BE49-F238E27FC236}">
                      <a16:creationId xmlns:a16="http://schemas.microsoft.com/office/drawing/2014/main" id="{75987A9D-CA96-43F0-BC1E-A0B763150E7C}"/>
                    </a:ext>
                  </a:extLst>
                </p:cNvPr>
                <p:cNvSpPr>
                  <a:spLocks noChangeArrowheads="1"/>
                </p:cNvSpPr>
                <p:nvPr/>
              </p:nvSpPr>
              <p:spPr bwMode="auto">
                <a:xfrm>
                  <a:off x="928"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 name="Rectangle 106">
                  <a:extLst>
                    <a:ext uri="{FF2B5EF4-FFF2-40B4-BE49-F238E27FC236}">
                      <a16:creationId xmlns:a16="http://schemas.microsoft.com/office/drawing/2014/main" id="{319C536F-073A-43C1-B4FA-722ABC460890}"/>
                    </a:ext>
                  </a:extLst>
                </p:cNvPr>
                <p:cNvSpPr>
                  <a:spLocks noChangeArrowheads="1"/>
                </p:cNvSpPr>
                <p:nvPr/>
              </p:nvSpPr>
              <p:spPr bwMode="auto">
                <a:xfrm>
                  <a:off x="934"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 name="Rectangle 107">
                  <a:extLst>
                    <a:ext uri="{FF2B5EF4-FFF2-40B4-BE49-F238E27FC236}">
                      <a16:creationId xmlns:a16="http://schemas.microsoft.com/office/drawing/2014/main" id="{EFD550C8-7F8D-4E38-9185-0C66E2FA669A}"/>
                    </a:ext>
                  </a:extLst>
                </p:cNvPr>
                <p:cNvSpPr>
                  <a:spLocks noChangeArrowheads="1"/>
                </p:cNvSpPr>
                <p:nvPr/>
              </p:nvSpPr>
              <p:spPr bwMode="auto">
                <a:xfrm>
                  <a:off x="940" y="1649"/>
                  <a:ext cx="8"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 name="Rectangle 108">
                  <a:extLst>
                    <a:ext uri="{FF2B5EF4-FFF2-40B4-BE49-F238E27FC236}">
                      <a16:creationId xmlns:a16="http://schemas.microsoft.com/office/drawing/2014/main" id="{BC608719-7BEB-4F71-B0E3-9CA9CFC7DD75}"/>
                    </a:ext>
                  </a:extLst>
                </p:cNvPr>
                <p:cNvSpPr>
                  <a:spLocks noChangeArrowheads="1"/>
                </p:cNvSpPr>
                <p:nvPr/>
              </p:nvSpPr>
              <p:spPr bwMode="auto">
                <a:xfrm>
                  <a:off x="948" y="1649"/>
                  <a:ext cx="6" cy="413"/>
                </a:xfrm>
                <a:prstGeom prst="rect">
                  <a:avLst/>
                </a:prstGeom>
                <a:solidFill>
                  <a:srgbClr val="FFF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 name="Freeform 109">
                  <a:extLst>
                    <a:ext uri="{FF2B5EF4-FFF2-40B4-BE49-F238E27FC236}">
                      <a16:creationId xmlns:a16="http://schemas.microsoft.com/office/drawing/2014/main" id="{43F06B38-1704-4050-929D-F4AB75004A81}"/>
                    </a:ext>
                  </a:extLst>
                </p:cNvPr>
                <p:cNvSpPr>
                  <a:spLocks/>
                </p:cNvSpPr>
                <p:nvPr/>
              </p:nvSpPr>
              <p:spPr bwMode="auto">
                <a:xfrm>
                  <a:off x="380" y="1649"/>
                  <a:ext cx="570" cy="409"/>
                </a:xfrm>
                <a:custGeom>
                  <a:avLst/>
                  <a:gdLst>
                    <a:gd name="T0" fmla="*/ 50 w 570"/>
                    <a:gd name="T1" fmla="*/ 0 h 409"/>
                    <a:gd name="T2" fmla="*/ 40 w 570"/>
                    <a:gd name="T3" fmla="*/ 2 h 409"/>
                    <a:gd name="T4" fmla="*/ 30 w 570"/>
                    <a:gd name="T5" fmla="*/ 4 h 409"/>
                    <a:gd name="T6" fmla="*/ 14 w 570"/>
                    <a:gd name="T7" fmla="*/ 14 h 409"/>
                    <a:gd name="T8" fmla="*/ 4 w 570"/>
                    <a:gd name="T9" fmla="*/ 30 h 409"/>
                    <a:gd name="T10" fmla="*/ 2 w 570"/>
                    <a:gd name="T11" fmla="*/ 40 h 409"/>
                    <a:gd name="T12" fmla="*/ 0 w 570"/>
                    <a:gd name="T13" fmla="*/ 50 h 409"/>
                    <a:gd name="T14" fmla="*/ 0 w 570"/>
                    <a:gd name="T15" fmla="*/ 359 h 409"/>
                    <a:gd name="T16" fmla="*/ 2 w 570"/>
                    <a:gd name="T17" fmla="*/ 369 h 409"/>
                    <a:gd name="T18" fmla="*/ 4 w 570"/>
                    <a:gd name="T19" fmla="*/ 379 h 409"/>
                    <a:gd name="T20" fmla="*/ 14 w 570"/>
                    <a:gd name="T21" fmla="*/ 395 h 409"/>
                    <a:gd name="T22" fmla="*/ 30 w 570"/>
                    <a:gd name="T23" fmla="*/ 405 h 409"/>
                    <a:gd name="T24" fmla="*/ 40 w 570"/>
                    <a:gd name="T25" fmla="*/ 409 h 409"/>
                    <a:gd name="T26" fmla="*/ 50 w 570"/>
                    <a:gd name="T27" fmla="*/ 409 h 409"/>
                    <a:gd name="T28" fmla="*/ 520 w 570"/>
                    <a:gd name="T29" fmla="*/ 409 h 409"/>
                    <a:gd name="T30" fmla="*/ 530 w 570"/>
                    <a:gd name="T31" fmla="*/ 409 h 409"/>
                    <a:gd name="T32" fmla="*/ 540 w 570"/>
                    <a:gd name="T33" fmla="*/ 405 h 409"/>
                    <a:gd name="T34" fmla="*/ 556 w 570"/>
                    <a:gd name="T35" fmla="*/ 395 h 409"/>
                    <a:gd name="T36" fmla="*/ 566 w 570"/>
                    <a:gd name="T37" fmla="*/ 379 h 409"/>
                    <a:gd name="T38" fmla="*/ 570 w 570"/>
                    <a:gd name="T39" fmla="*/ 369 h 409"/>
                    <a:gd name="T40" fmla="*/ 570 w 570"/>
                    <a:gd name="T41" fmla="*/ 359 h 409"/>
                    <a:gd name="T42" fmla="*/ 570 w 570"/>
                    <a:gd name="T43" fmla="*/ 50 h 409"/>
                    <a:gd name="T44" fmla="*/ 570 w 570"/>
                    <a:gd name="T45" fmla="*/ 40 h 409"/>
                    <a:gd name="T46" fmla="*/ 566 w 570"/>
                    <a:gd name="T47" fmla="*/ 30 h 409"/>
                    <a:gd name="T48" fmla="*/ 556 w 570"/>
                    <a:gd name="T49" fmla="*/ 14 h 409"/>
                    <a:gd name="T50" fmla="*/ 540 w 570"/>
                    <a:gd name="T51" fmla="*/ 4 h 409"/>
                    <a:gd name="T52" fmla="*/ 530 w 570"/>
                    <a:gd name="T53" fmla="*/ 2 h 409"/>
                    <a:gd name="T54" fmla="*/ 520 w 570"/>
                    <a:gd name="T55" fmla="*/ 0 h 409"/>
                    <a:gd name="T56" fmla="*/ 50 w 570"/>
                    <a:gd name="T57"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0" h="409">
                      <a:moveTo>
                        <a:pt x="50" y="0"/>
                      </a:moveTo>
                      <a:lnTo>
                        <a:pt x="40" y="2"/>
                      </a:lnTo>
                      <a:lnTo>
                        <a:pt x="30" y="4"/>
                      </a:lnTo>
                      <a:lnTo>
                        <a:pt x="14" y="14"/>
                      </a:lnTo>
                      <a:lnTo>
                        <a:pt x="4" y="30"/>
                      </a:lnTo>
                      <a:lnTo>
                        <a:pt x="2" y="40"/>
                      </a:lnTo>
                      <a:lnTo>
                        <a:pt x="0" y="50"/>
                      </a:lnTo>
                      <a:lnTo>
                        <a:pt x="0" y="359"/>
                      </a:lnTo>
                      <a:lnTo>
                        <a:pt x="2" y="369"/>
                      </a:lnTo>
                      <a:lnTo>
                        <a:pt x="4" y="379"/>
                      </a:lnTo>
                      <a:lnTo>
                        <a:pt x="14" y="395"/>
                      </a:lnTo>
                      <a:lnTo>
                        <a:pt x="30" y="405"/>
                      </a:lnTo>
                      <a:lnTo>
                        <a:pt x="40" y="409"/>
                      </a:lnTo>
                      <a:lnTo>
                        <a:pt x="50" y="409"/>
                      </a:lnTo>
                      <a:lnTo>
                        <a:pt x="520" y="409"/>
                      </a:lnTo>
                      <a:lnTo>
                        <a:pt x="530" y="409"/>
                      </a:lnTo>
                      <a:lnTo>
                        <a:pt x="540" y="405"/>
                      </a:lnTo>
                      <a:lnTo>
                        <a:pt x="556" y="395"/>
                      </a:lnTo>
                      <a:lnTo>
                        <a:pt x="566" y="379"/>
                      </a:lnTo>
                      <a:lnTo>
                        <a:pt x="570" y="369"/>
                      </a:lnTo>
                      <a:lnTo>
                        <a:pt x="570" y="359"/>
                      </a:lnTo>
                      <a:lnTo>
                        <a:pt x="570" y="50"/>
                      </a:lnTo>
                      <a:lnTo>
                        <a:pt x="570" y="40"/>
                      </a:lnTo>
                      <a:lnTo>
                        <a:pt x="566" y="30"/>
                      </a:lnTo>
                      <a:lnTo>
                        <a:pt x="556" y="14"/>
                      </a:lnTo>
                      <a:lnTo>
                        <a:pt x="540" y="4"/>
                      </a:lnTo>
                      <a:lnTo>
                        <a:pt x="530" y="2"/>
                      </a:lnTo>
                      <a:lnTo>
                        <a:pt x="520" y="0"/>
                      </a:lnTo>
                      <a:lnTo>
                        <a:pt x="50" y="0"/>
                      </a:lnTo>
                      <a:close/>
                    </a:path>
                  </a:pathLst>
                </a:custGeom>
                <a:solidFill>
                  <a:srgbClr val="FFF4E4"/>
                </a:solidFill>
                <a:ln w="0">
                  <a:solidFill>
                    <a:srgbClr val="FFFFFF"/>
                  </a:solidFill>
                  <a:prstDash val="solid"/>
                  <a:round/>
                  <a:headEnd/>
                  <a:tailEnd/>
                </a:ln>
              </p:spPr>
              <p:txBody>
                <a:bodyPr/>
                <a:lstStyle/>
                <a:p>
                  <a:endParaRPr lang="en-US"/>
                </a:p>
              </p:txBody>
            </p:sp>
            <p:sp>
              <p:nvSpPr>
                <p:cNvPr id="112" name="Freeform 110">
                  <a:extLst>
                    <a:ext uri="{FF2B5EF4-FFF2-40B4-BE49-F238E27FC236}">
                      <a16:creationId xmlns:a16="http://schemas.microsoft.com/office/drawing/2014/main" id="{3D3A28DC-628F-4262-9783-707E851E2FB4}"/>
                    </a:ext>
                  </a:extLst>
                </p:cNvPr>
                <p:cNvSpPr>
                  <a:spLocks/>
                </p:cNvSpPr>
                <p:nvPr/>
              </p:nvSpPr>
              <p:spPr bwMode="auto">
                <a:xfrm>
                  <a:off x="380" y="1649"/>
                  <a:ext cx="570" cy="409"/>
                </a:xfrm>
                <a:custGeom>
                  <a:avLst/>
                  <a:gdLst>
                    <a:gd name="T0" fmla="*/ 50 w 570"/>
                    <a:gd name="T1" fmla="*/ 0 h 409"/>
                    <a:gd name="T2" fmla="*/ 40 w 570"/>
                    <a:gd name="T3" fmla="*/ 2 h 409"/>
                    <a:gd name="T4" fmla="*/ 30 w 570"/>
                    <a:gd name="T5" fmla="*/ 4 h 409"/>
                    <a:gd name="T6" fmla="*/ 14 w 570"/>
                    <a:gd name="T7" fmla="*/ 14 h 409"/>
                    <a:gd name="T8" fmla="*/ 4 w 570"/>
                    <a:gd name="T9" fmla="*/ 30 h 409"/>
                    <a:gd name="T10" fmla="*/ 2 w 570"/>
                    <a:gd name="T11" fmla="*/ 40 h 409"/>
                    <a:gd name="T12" fmla="*/ 0 w 570"/>
                    <a:gd name="T13" fmla="*/ 50 h 409"/>
                    <a:gd name="T14" fmla="*/ 0 w 570"/>
                    <a:gd name="T15" fmla="*/ 359 h 409"/>
                    <a:gd name="T16" fmla="*/ 2 w 570"/>
                    <a:gd name="T17" fmla="*/ 369 h 409"/>
                    <a:gd name="T18" fmla="*/ 4 w 570"/>
                    <a:gd name="T19" fmla="*/ 379 h 409"/>
                    <a:gd name="T20" fmla="*/ 14 w 570"/>
                    <a:gd name="T21" fmla="*/ 395 h 409"/>
                    <a:gd name="T22" fmla="*/ 30 w 570"/>
                    <a:gd name="T23" fmla="*/ 405 h 409"/>
                    <a:gd name="T24" fmla="*/ 40 w 570"/>
                    <a:gd name="T25" fmla="*/ 409 h 409"/>
                    <a:gd name="T26" fmla="*/ 50 w 570"/>
                    <a:gd name="T27" fmla="*/ 409 h 409"/>
                    <a:gd name="T28" fmla="*/ 520 w 570"/>
                    <a:gd name="T29" fmla="*/ 409 h 409"/>
                    <a:gd name="T30" fmla="*/ 530 w 570"/>
                    <a:gd name="T31" fmla="*/ 409 h 409"/>
                    <a:gd name="T32" fmla="*/ 540 w 570"/>
                    <a:gd name="T33" fmla="*/ 405 h 409"/>
                    <a:gd name="T34" fmla="*/ 556 w 570"/>
                    <a:gd name="T35" fmla="*/ 395 h 409"/>
                    <a:gd name="T36" fmla="*/ 566 w 570"/>
                    <a:gd name="T37" fmla="*/ 379 h 409"/>
                    <a:gd name="T38" fmla="*/ 570 w 570"/>
                    <a:gd name="T39" fmla="*/ 369 h 409"/>
                    <a:gd name="T40" fmla="*/ 570 w 570"/>
                    <a:gd name="T41" fmla="*/ 359 h 409"/>
                    <a:gd name="T42" fmla="*/ 570 w 570"/>
                    <a:gd name="T43" fmla="*/ 50 h 409"/>
                    <a:gd name="T44" fmla="*/ 570 w 570"/>
                    <a:gd name="T45" fmla="*/ 40 h 409"/>
                    <a:gd name="T46" fmla="*/ 566 w 570"/>
                    <a:gd name="T47" fmla="*/ 30 h 409"/>
                    <a:gd name="T48" fmla="*/ 556 w 570"/>
                    <a:gd name="T49" fmla="*/ 14 h 409"/>
                    <a:gd name="T50" fmla="*/ 540 w 570"/>
                    <a:gd name="T51" fmla="*/ 4 h 409"/>
                    <a:gd name="T52" fmla="*/ 530 w 570"/>
                    <a:gd name="T53" fmla="*/ 2 h 409"/>
                    <a:gd name="T54" fmla="*/ 520 w 570"/>
                    <a:gd name="T55" fmla="*/ 0 h 409"/>
                    <a:gd name="T56" fmla="*/ 50 w 570"/>
                    <a:gd name="T57"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0" h="409">
                      <a:moveTo>
                        <a:pt x="50" y="0"/>
                      </a:moveTo>
                      <a:lnTo>
                        <a:pt x="40" y="2"/>
                      </a:lnTo>
                      <a:lnTo>
                        <a:pt x="30" y="4"/>
                      </a:lnTo>
                      <a:lnTo>
                        <a:pt x="14" y="14"/>
                      </a:lnTo>
                      <a:lnTo>
                        <a:pt x="4" y="30"/>
                      </a:lnTo>
                      <a:lnTo>
                        <a:pt x="2" y="40"/>
                      </a:lnTo>
                      <a:lnTo>
                        <a:pt x="0" y="50"/>
                      </a:lnTo>
                      <a:lnTo>
                        <a:pt x="0" y="359"/>
                      </a:lnTo>
                      <a:lnTo>
                        <a:pt x="2" y="369"/>
                      </a:lnTo>
                      <a:lnTo>
                        <a:pt x="4" y="379"/>
                      </a:lnTo>
                      <a:lnTo>
                        <a:pt x="14" y="395"/>
                      </a:lnTo>
                      <a:lnTo>
                        <a:pt x="30" y="405"/>
                      </a:lnTo>
                      <a:lnTo>
                        <a:pt x="40" y="409"/>
                      </a:lnTo>
                      <a:lnTo>
                        <a:pt x="50" y="409"/>
                      </a:lnTo>
                      <a:lnTo>
                        <a:pt x="520" y="409"/>
                      </a:lnTo>
                      <a:lnTo>
                        <a:pt x="530" y="409"/>
                      </a:lnTo>
                      <a:lnTo>
                        <a:pt x="540" y="405"/>
                      </a:lnTo>
                      <a:lnTo>
                        <a:pt x="556" y="395"/>
                      </a:lnTo>
                      <a:lnTo>
                        <a:pt x="566" y="379"/>
                      </a:lnTo>
                      <a:lnTo>
                        <a:pt x="570" y="369"/>
                      </a:lnTo>
                      <a:lnTo>
                        <a:pt x="570" y="359"/>
                      </a:lnTo>
                      <a:lnTo>
                        <a:pt x="570" y="50"/>
                      </a:lnTo>
                      <a:lnTo>
                        <a:pt x="570" y="40"/>
                      </a:lnTo>
                      <a:lnTo>
                        <a:pt x="566" y="30"/>
                      </a:lnTo>
                      <a:lnTo>
                        <a:pt x="556" y="14"/>
                      </a:lnTo>
                      <a:lnTo>
                        <a:pt x="540" y="4"/>
                      </a:lnTo>
                      <a:lnTo>
                        <a:pt x="530" y="2"/>
                      </a:lnTo>
                      <a:lnTo>
                        <a:pt x="520"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Rectangle 111">
                  <a:extLst>
                    <a:ext uri="{FF2B5EF4-FFF2-40B4-BE49-F238E27FC236}">
                      <a16:creationId xmlns:a16="http://schemas.microsoft.com/office/drawing/2014/main" id="{5B4BFFB9-B827-467B-97E0-FA91942E0530}"/>
                    </a:ext>
                  </a:extLst>
                </p:cNvPr>
                <p:cNvSpPr>
                  <a:spLocks noChangeArrowheads="1"/>
                </p:cNvSpPr>
                <p:nvPr/>
              </p:nvSpPr>
              <p:spPr bwMode="auto">
                <a:xfrm>
                  <a:off x="380"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 name="Rectangle 112">
                  <a:extLst>
                    <a:ext uri="{FF2B5EF4-FFF2-40B4-BE49-F238E27FC236}">
                      <a16:creationId xmlns:a16="http://schemas.microsoft.com/office/drawing/2014/main" id="{2993C65C-F298-43B3-AF48-474C9BFB3924}"/>
                    </a:ext>
                  </a:extLst>
                </p:cNvPr>
                <p:cNvSpPr>
                  <a:spLocks noChangeArrowheads="1"/>
                </p:cNvSpPr>
                <p:nvPr/>
              </p:nvSpPr>
              <p:spPr bwMode="auto">
                <a:xfrm>
                  <a:off x="386" y="1649"/>
                  <a:ext cx="8"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 name="Rectangle 113">
                  <a:extLst>
                    <a:ext uri="{FF2B5EF4-FFF2-40B4-BE49-F238E27FC236}">
                      <a16:creationId xmlns:a16="http://schemas.microsoft.com/office/drawing/2014/main" id="{33638DAF-FF14-4317-9D24-A07196239659}"/>
                    </a:ext>
                  </a:extLst>
                </p:cNvPr>
                <p:cNvSpPr>
                  <a:spLocks noChangeArrowheads="1"/>
                </p:cNvSpPr>
                <p:nvPr/>
              </p:nvSpPr>
              <p:spPr bwMode="auto">
                <a:xfrm>
                  <a:off x="394"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 name="Rectangle 114">
                  <a:extLst>
                    <a:ext uri="{FF2B5EF4-FFF2-40B4-BE49-F238E27FC236}">
                      <a16:creationId xmlns:a16="http://schemas.microsoft.com/office/drawing/2014/main" id="{361661D2-F6CF-485E-B29F-BC45655ED3DB}"/>
                    </a:ext>
                  </a:extLst>
                </p:cNvPr>
                <p:cNvSpPr>
                  <a:spLocks noChangeArrowheads="1"/>
                </p:cNvSpPr>
                <p:nvPr/>
              </p:nvSpPr>
              <p:spPr bwMode="auto">
                <a:xfrm>
                  <a:off x="400"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 name="Rectangle 115">
                  <a:extLst>
                    <a:ext uri="{FF2B5EF4-FFF2-40B4-BE49-F238E27FC236}">
                      <a16:creationId xmlns:a16="http://schemas.microsoft.com/office/drawing/2014/main" id="{779B7C3E-13A2-4961-A4E4-235179966C51}"/>
                    </a:ext>
                  </a:extLst>
                </p:cNvPr>
                <p:cNvSpPr>
                  <a:spLocks noChangeArrowheads="1"/>
                </p:cNvSpPr>
                <p:nvPr/>
              </p:nvSpPr>
              <p:spPr bwMode="auto">
                <a:xfrm>
                  <a:off x="406" y="1649"/>
                  <a:ext cx="8" cy="413"/>
                </a:xfrm>
                <a:prstGeom prst="rect">
                  <a:avLst/>
                </a:prstGeom>
                <a:solidFill>
                  <a:srgbClr val="FEF3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 name="Rectangle 116">
                  <a:extLst>
                    <a:ext uri="{FF2B5EF4-FFF2-40B4-BE49-F238E27FC236}">
                      <a16:creationId xmlns:a16="http://schemas.microsoft.com/office/drawing/2014/main" id="{38828A2E-07F3-49DA-AC7F-91E097115E31}"/>
                    </a:ext>
                  </a:extLst>
                </p:cNvPr>
                <p:cNvSpPr>
                  <a:spLocks noChangeArrowheads="1"/>
                </p:cNvSpPr>
                <p:nvPr/>
              </p:nvSpPr>
              <p:spPr bwMode="auto">
                <a:xfrm>
                  <a:off x="414" y="1649"/>
                  <a:ext cx="6" cy="413"/>
                </a:xfrm>
                <a:prstGeom prst="rect">
                  <a:avLst/>
                </a:prstGeom>
                <a:solidFill>
                  <a:srgbClr val="FEF3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Rectangle 117">
                  <a:extLst>
                    <a:ext uri="{FF2B5EF4-FFF2-40B4-BE49-F238E27FC236}">
                      <a16:creationId xmlns:a16="http://schemas.microsoft.com/office/drawing/2014/main" id="{1D7422B5-31CF-4C80-989D-A5C900A4D361}"/>
                    </a:ext>
                  </a:extLst>
                </p:cNvPr>
                <p:cNvSpPr>
                  <a:spLocks noChangeArrowheads="1"/>
                </p:cNvSpPr>
                <p:nvPr/>
              </p:nvSpPr>
              <p:spPr bwMode="auto">
                <a:xfrm>
                  <a:off x="420" y="1649"/>
                  <a:ext cx="6" cy="413"/>
                </a:xfrm>
                <a:prstGeom prst="rect">
                  <a:avLst/>
                </a:prstGeom>
                <a:solidFill>
                  <a:srgbClr val="FEF3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 name="Rectangle 118">
                  <a:extLst>
                    <a:ext uri="{FF2B5EF4-FFF2-40B4-BE49-F238E27FC236}">
                      <a16:creationId xmlns:a16="http://schemas.microsoft.com/office/drawing/2014/main" id="{A2D2994E-ECFC-41FA-B5FA-D0E81450F12B}"/>
                    </a:ext>
                  </a:extLst>
                </p:cNvPr>
                <p:cNvSpPr>
                  <a:spLocks noChangeArrowheads="1"/>
                </p:cNvSpPr>
                <p:nvPr/>
              </p:nvSpPr>
              <p:spPr bwMode="auto">
                <a:xfrm>
                  <a:off x="426" y="1649"/>
                  <a:ext cx="8" cy="413"/>
                </a:xfrm>
                <a:prstGeom prst="rect">
                  <a:avLst/>
                </a:prstGeom>
                <a:solidFill>
                  <a:srgbClr val="FEF2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 name="Rectangle 119">
                  <a:extLst>
                    <a:ext uri="{FF2B5EF4-FFF2-40B4-BE49-F238E27FC236}">
                      <a16:creationId xmlns:a16="http://schemas.microsoft.com/office/drawing/2014/main" id="{50426F37-0A2B-4598-873D-99382F85C3B8}"/>
                    </a:ext>
                  </a:extLst>
                </p:cNvPr>
                <p:cNvSpPr>
                  <a:spLocks noChangeArrowheads="1"/>
                </p:cNvSpPr>
                <p:nvPr/>
              </p:nvSpPr>
              <p:spPr bwMode="auto">
                <a:xfrm>
                  <a:off x="434" y="1649"/>
                  <a:ext cx="6" cy="413"/>
                </a:xfrm>
                <a:prstGeom prst="rect">
                  <a:avLst/>
                </a:prstGeom>
                <a:solidFill>
                  <a:srgbClr val="FEF2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 name="Rectangle 120">
                  <a:extLst>
                    <a:ext uri="{FF2B5EF4-FFF2-40B4-BE49-F238E27FC236}">
                      <a16:creationId xmlns:a16="http://schemas.microsoft.com/office/drawing/2014/main" id="{E28E3441-7F5F-45CB-9282-79AE82316AC9}"/>
                    </a:ext>
                  </a:extLst>
                </p:cNvPr>
                <p:cNvSpPr>
                  <a:spLocks noChangeArrowheads="1"/>
                </p:cNvSpPr>
                <p:nvPr/>
              </p:nvSpPr>
              <p:spPr bwMode="auto">
                <a:xfrm>
                  <a:off x="440" y="1649"/>
                  <a:ext cx="6" cy="413"/>
                </a:xfrm>
                <a:prstGeom prst="rect">
                  <a:avLst/>
                </a:prstGeom>
                <a:solidFill>
                  <a:srgbClr val="FEF2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 name="Rectangle 121">
                  <a:extLst>
                    <a:ext uri="{FF2B5EF4-FFF2-40B4-BE49-F238E27FC236}">
                      <a16:creationId xmlns:a16="http://schemas.microsoft.com/office/drawing/2014/main" id="{65F4BE34-ACAF-4779-AB48-4A402A4F4161}"/>
                    </a:ext>
                  </a:extLst>
                </p:cNvPr>
                <p:cNvSpPr>
                  <a:spLocks noChangeArrowheads="1"/>
                </p:cNvSpPr>
                <p:nvPr/>
              </p:nvSpPr>
              <p:spPr bwMode="auto">
                <a:xfrm>
                  <a:off x="446" y="1649"/>
                  <a:ext cx="8" cy="413"/>
                </a:xfrm>
                <a:prstGeom prst="rect">
                  <a:avLst/>
                </a:prstGeom>
                <a:solidFill>
                  <a:srgbClr val="FEF1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 name="Rectangle 122">
                  <a:extLst>
                    <a:ext uri="{FF2B5EF4-FFF2-40B4-BE49-F238E27FC236}">
                      <a16:creationId xmlns:a16="http://schemas.microsoft.com/office/drawing/2014/main" id="{5424C10E-80A6-4670-B181-09D9BDE81493}"/>
                    </a:ext>
                  </a:extLst>
                </p:cNvPr>
                <p:cNvSpPr>
                  <a:spLocks noChangeArrowheads="1"/>
                </p:cNvSpPr>
                <p:nvPr/>
              </p:nvSpPr>
              <p:spPr bwMode="auto">
                <a:xfrm>
                  <a:off x="454" y="1649"/>
                  <a:ext cx="6" cy="413"/>
                </a:xfrm>
                <a:prstGeom prst="rect">
                  <a:avLst/>
                </a:prstGeom>
                <a:solidFill>
                  <a:srgbClr val="FEF1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 name="Rectangle 123">
                  <a:extLst>
                    <a:ext uri="{FF2B5EF4-FFF2-40B4-BE49-F238E27FC236}">
                      <a16:creationId xmlns:a16="http://schemas.microsoft.com/office/drawing/2014/main" id="{5C10043A-644E-4343-B00A-D931687687AB}"/>
                    </a:ext>
                  </a:extLst>
                </p:cNvPr>
                <p:cNvSpPr>
                  <a:spLocks noChangeArrowheads="1"/>
                </p:cNvSpPr>
                <p:nvPr/>
              </p:nvSpPr>
              <p:spPr bwMode="auto">
                <a:xfrm>
                  <a:off x="460" y="1649"/>
                  <a:ext cx="6" cy="413"/>
                </a:xfrm>
                <a:prstGeom prst="rect">
                  <a:avLst/>
                </a:prstGeom>
                <a:solidFill>
                  <a:srgbClr val="FEF0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 name="Rectangle 124">
                  <a:extLst>
                    <a:ext uri="{FF2B5EF4-FFF2-40B4-BE49-F238E27FC236}">
                      <a16:creationId xmlns:a16="http://schemas.microsoft.com/office/drawing/2014/main" id="{A9A89171-BD90-499B-8D93-800B4A314042}"/>
                    </a:ext>
                  </a:extLst>
                </p:cNvPr>
                <p:cNvSpPr>
                  <a:spLocks noChangeArrowheads="1"/>
                </p:cNvSpPr>
                <p:nvPr/>
              </p:nvSpPr>
              <p:spPr bwMode="auto">
                <a:xfrm>
                  <a:off x="466" y="1649"/>
                  <a:ext cx="8" cy="413"/>
                </a:xfrm>
                <a:prstGeom prst="rect">
                  <a:avLst/>
                </a:prstGeom>
                <a:solidFill>
                  <a:srgbClr val="FEF0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 name="Rectangle 125">
                  <a:extLst>
                    <a:ext uri="{FF2B5EF4-FFF2-40B4-BE49-F238E27FC236}">
                      <a16:creationId xmlns:a16="http://schemas.microsoft.com/office/drawing/2014/main" id="{AB1F1B4D-AB29-4964-9D84-B44F024E8CAF}"/>
                    </a:ext>
                  </a:extLst>
                </p:cNvPr>
                <p:cNvSpPr>
                  <a:spLocks noChangeArrowheads="1"/>
                </p:cNvSpPr>
                <p:nvPr/>
              </p:nvSpPr>
              <p:spPr bwMode="auto">
                <a:xfrm>
                  <a:off x="474" y="1649"/>
                  <a:ext cx="6" cy="413"/>
                </a:xfrm>
                <a:prstGeom prst="rect">
                  <a:avLst/>
                </a:prstGeom>
                <a:solidFill>
                  <a:srgbClr val="FEEF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 name="Rectangle 126">
                  <a:extLst>
                    <a:ext uri="{FF2B5EF4-FFF2-40B4-BE49-F238E27FC236}">
                      <a16:creationId xmlns:a16="http://schemas.microsoft.com/office/drawing/2014/main" id="{4176B294-7842-4699-86E1-33BA06440F2C}"/>
                    </a:ext>
                  </a:extLst>
                </p:cNvPr>
                <p:cNvSpPr>
                  <a:spLocks noChangeArrowheads="1"/>
                </p:cNvSpPr>
                <p:nvPr/>
              </p:nvSpPr>
              <p:spPr bwMode="auto">
                <a:xfrm>
                  <a:off x="480" y="1649"/>
                  <a:ext cx="6" cy="413"/>
                </a:xfrm>
                <a:prstGeom prst="rect">
                  <a:avLst/>
                </a:prstGeom>
                <a:solidFill>
                  <a:srgbClr val="FEEF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 name="Rectangle 127">
                  <a:extLst>
                    <a:ext uri="{FF2B5EF4-FFF2-40B4-BE49-F238E27FC236}">
                      <a16:creationId xmlns:a16="http://schemas.microsoft.com/office/drawing/2014/main" id="{48C11543-0904-4E27-AF7E-0B3B3FF5AB1E}"/>
                    </a:ext>
                  </a:extLst>
                </p:cNvPr>
                <p:cNvSpPr>
                  <a:spLocks noChangeArrowheads="1"/>
                </p:cNvSpPr>
                <p:nvPr/>
              </p:nvSpPr>
              <p:spPr bwMode="auto">
                <a:xfrm>
                  <a:off x="486" y="1649"/>
                  <a:ext cx="8" cy="413"/>
                </a:xfrm>
                <a:prstGeom prst="rect">
                  <a:avLst/>
                </a:prstGeom>
                <a:solidFill>
                  <a:srgbClr val="FEEE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 name="Rectangle 128">
                  <a:extLst>
                    <a:ext uri="{FF2B5EF4-FFF2-40B4-BE49-F238E27FC236}">
                      <a16:creationId xmlns:a16="http://schemas.microsoft.com/office/drawing/2014/main" id="{2B16B1A8-A699-4BF2-B943-C02592D49BA1}"/>
                    </a:ext>
                  </a:extLst>
                </p:cNvPr>
                <p:cNvSpPr>
                  <a:spLocks noChangeArrowheads="1"/>
                </p:cNvSpPr>
                <p:nvPr/>
              </p:nvSpPr>
              <p:spPr bwMode="auto">
                <a:xfrm>
                  <a:off x="494" y="1649"/>
                  <a:ext cx="6" cy="413"/>
                </a:xfrm>
                <a:prstGeom prst="rect">
                  <a:avLst/>
                </a:prstGeom>
                <a:solidFill>
                  <a:srgbClr val="FEEE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 name="Rectangle 129">
                  <a:extLst>
                    <a:ext uri="{FF2B5EF4-FFF2-40B4-BE49-F238E27FC236}">
                      <a16:creationId xmlns:a16="http://schemas.microsoft.com/office/drawing/2014/main" id="{E24E9F18-BFE9-4716-873E-BA7A174AA734}"/>
                    </a:ext>
                  </a:extLst>
                </p:cNvPr>
                <p:cNvSpPr>
                  <a:spLocks noChangeArrowheads="1"/>
                </p:cNvSpPr>
                <p:nvPr/>
              </p:nvSpPr>
              <p:spPr bwMode="auto">
                <a:xfrm>
                  <a:off x="500" y="1649"/>
                  <a:ext cx="6" cy="413"/>
                </a:xfrm>
                <a:prstGeom prst="rect">
                  <a:avLst/>
                </a:prstGeom>
                <a:solidFill>
                  <a:srgbClr val="FEED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 name="Rectangle 130">
                  <a:extLst>
                    <a:ext uri="{FF2B5EF4-FFF2-40B4-BE49-F238E27FC236}">
                      <a16:creationId xmlns:a16="http://schemas.microsoft.com/office/drawing/2014/main" id="{7EA389E2-909B-4478-89C3-652506BCB28B}"/>
                    </a:ext>
                  </a:extLst>
                </p:cNvPr>
                <p:cNvSpPr>
                  <a:spLocks noChangeArrowheads="1"/>
                </p:cNvSpPr>
                <p:nvPr/>
              </p:nvSpPr>
              <p:spPr bwMode="auto">
                <a:xfrm>
                  <a:off x="506" y="1649"/>
                  <a:ext cx="8" cy="413"/>
                </a:xfrm>
                <a:prstGeom prst="rect">
                  <a:avLst/>
                </a:prstGeom>
                <a:solidFill>
                  <a:srgbClr val="FEEC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 name="Rectangle 131">
                  <a:extLst>
                    <a:ext uri="{FF2B5EF4-FFF2-40B4-BE49-F238E27FC236}">
                      <a16:creationId xmlns:a16="http://schemas.microsoft.com/office/drawing/2014/main" id="{06E20F3E-7715-4009-9550-A98CE0CC1E69}"/>
                    </a:ext>
                  </a:extLst>
                </p:cNvPr>
                <p:cNvSpPr>
                  <a:spLocks noChangeArrowheads="1"/>
                </p:cNvSpPr>
                <p:nvPr/>
              </p:nvSpPr>
              <p:spPr bwMode="auto">
                <a:xfrm>
                  <a:off x="514" y="1649"/>
                  <a:ext cx="6" cy="413"/>
                </a:xfrm>
                <a:prstGeom prst="rect">
                  <a:avLst/>
                </a:prstGeom>
                <a:solidFill>
                  <a:srgbClr val="FEEC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 name="Rectangle 132">
                  <a:extLst>
                    <a:ext uri="{FF2B5EF4-FFF2-40B4-BE49-F238E27FC236}">
                      <a16:creationId xmlns:a16="http://schemas.microsoft.com/office/drawing/2014/main" id="{1A185C4F-F82C-4D41-B786-44EDB7C815A4}"/>
                    </a:ext>
                  </a:extLst>
                </p:cNvPr>
                <p:cNvSpPr>
                  <a:spLocks noChangeArrowheads="1"/>
                </p:cNvSpPr>
                <p:nvPr/>
              </p:nvSpPr>
              <p:spPr bwMode="auto">
                <a:xfrm>
                  <a:off x="520" y="1649"/>
                  <a:ext cx="6" cy="413"/>
                </a:xfrm>
                <a:prstGeom prst="rect">
                  <a:avLst/>
                </a:prstGeom>
                <a:solidFill>
                  <a:srgbClr val="FDEB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 name="Rectangle 133">
                  <a:extLst>
                    <a:ext uri="{FF2B5EF4-FFF2-40B4-BE49-F238E27FC236}">
                      <a16:creationId xmlns:a16="http://schemas.microsoft.com/office/drawing/2014/main" id="{7B470CC9-DF74-4C49-9E9A-FB7FCE5F7440}"/>
                    </a:ext>
                  </a:extLst>
                </p:cNvPr>
                <p:cNvSpPr>
                  <a:spLocks noChangeArrowheads="1"/>
                </p:cNvSpPr>
                <p:nvPr/>
              </p:nvSpPr>
              <p:spPr bwMode="auto">
                <a:xfrm>
                  <a:off x="526" y="1649"/>
                  <a:ext cx="8" cy="413"/>
                </a:xfrm>
                <a:prstGeom prst="rect">
                  <a:avLst/>
                </a:prstGeom>
                <a:solidFill>
                  <a:srgbClr val="FDEB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 name="Rectangle 134">
                  <a:extLst>
                    <a:ext uri="{FF2B5EF4-FFF2-40B4-BE49-F238E27FC236}">
                      <a16:creationId xmlns:a16="http://schemas.microsoft.com/office/drawing/2014/main" id="{4DEBC40B-6CFD-48C4-961C-E9C2499E6CA4}"/>
                    </a:ext>
                  </a:extLst>
                </p:cNvPr>
                <p:cNvSpPr>
                  <a:spLocks noChangeArrowheads="1"/>
                </p:cNvSpPr>
                <p:nvPr/>
              </p:nvSpPr>
              <p:spPr bwMode="auto">
                <a:xfrm>
                  <a:off x="534" y="1649"/>
                  <a:ext cx="6" cy="413"/>
                </a:xfrm>
                <a:prstGeom prst="rect">
                  <a:avLst/>
                </a:prstGeom>
                <a:solidFill>
                  <a:srgbClr val="FDEA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 name="Rectangle 135">
                  <a:extLst>
                    <a:ext uri="{FF2B5EF4-FFF2-40B4-BE49-F238E27FC236}">
                      <a16:creationId xmlns:a16="http://schemas.microsoft.com/office/drawing/2014/main" id="{790A298A-BE13-4819-81A5-88FCC00DC498}"/>
                    </a:ext>
                  </a:extLst>
                </p:cNvPr>
                <p:cNvSpPr>
                  <a:spLocks noChangeArrowheads="1"/>
                </p:cNvSpPr>
                <p:nvPr/>
              </p:nvSpPr>
              <p:spPr bwMode="auto">
                <a:xfrm>
                  <a:off x="540" y="1649"/>
                  <a:ext cx="6" cy="413"/>
                </a:xfrm>
                <a:prstGeom prst="rect">
                  <a:avLst/>
                </a:prstGeom>
                <a:solidFill>
                  <a:srgbClr val="FDE9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 name="Rectangle 136">
                  <a:extLst>
                    <a:ext uri="{FF2B5EF4-FFF2-40B4-BE49-F238E27FC236}">
                      <a16:creationId xmlns:a16="http://schemas.microsoft.com/office/drawing/2014/main" id="{426F9D70-5D89-4F64-BD77-56EF4F9811CB}"/>
                    </a:ext>
                  </a:extLst>
                </p:cNvPr>
                <p:cNvSpPr>
                  <a:spLocks noChangeArrowheads="1"/>
                </p:cNvSpPr>
                <p:nvPr/>
              </p:nvSpPr>
              <p:spPr bwMode="auto">
                <a:xfrm>
                  <a:off x="546" y="1649"/>
                  <a:ext cx="8" cy="413"/>
                </a:xfrm>
                <a:prstGeom prst="rect">
                  <a:avLst/>
                </a:prstGeom>
                <a:solidFill>
                  <a:srgbClr val="FDE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 name="Rectangle 137">
                  <a:extLst>
                    <a:ext uri="{FF2B5EF4-FFF2-40B4-BE49-F238E27FC236}">
                      <a16:creationId xmlns:a16="http://schemas.microsoft.com/office/drawing/2014/main" id="{51D53898-C0F6-446F-97E1-22B508BFA99C}"/>
                    </a:ext>
                  </a:extLst>
                </p:cNvPr>
                <p:cNvSpPr>
                  <a:spLocks noChangeArrowheads="1"/>
                </p:cNvSpPr>
                <p:nvPr/>
              </p:nvSpPr>
              <p:spPr bwMode="auto">
                <a:xfrm>
                  <a:off x="554" y="1649"/>
                  <a:ext cx="6" cy="413"/>
                </a:xfrm>
                <a:prstGeom prst="rect">
                  <a:avLst/>
                </a:prstGeom>
                <a:solidFill>
                  <a:srgbClr val="FDE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 name="Rectangle 138">
                  <a:extLst>
                    <a:ext uri="{FF2B5EF4-FFF2-40B4-BE49-F238E27FC236}">
                      <a16:creationId xmlns:a16="http://schemas.microsoft.com/office/drawing/2014/main" id="{8C2697B6-E6F7-4A19-8C34-411FA7237E5E}"/>
                    </a:ext>
                  </a:extLst>
                </p:cNvPr>
                <p:cNvSpPr>
                  <a:spLocks noChangeArrowheads="1"/>
                </p:cNvSpPr>
                <p:nvPr/>
              </p:nvSpPr>
              <p:spPr bwMode="auto">
                <a:xfrm>
                  <a:off x="560" y="1649"/>
                  <a:ext cx="6" cy="413"/>
                </a:xfrm>
                <a:prstGeom prst="rect">
                  <a:avLst/>
                </a:prstGeom>
                <a:solidFill>
                  <a:srgbClr val="FDE7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 name="Rectangle 139">
                  <a:extLst>
                    <a:ext uri="{FF2B5EF4-FFF2-40B4-BE49-F238E27FC236}">
                      <a16:creationId xmlns:a16="http://schemas.microsoft.com/office/drawing/2014/main" id="{268C65EB-164D-4697-ACF1-EB22255A4C9F}"/>
                    </a:ext>
                  </a:extLst>
                </p:cNvPr>
                <p:cNvSpPr>
                  <a:spLocks noChangeArrowheads="1"/>
                </p:cNvSpPr>
                <p:nvPr/>
              </p:nvSpPr>
              <p:spPr bwMode="auto">
                <a:xfrm>
                  <a:off x="566" y="1649"/>
                  <a:ext cx="8" cy="413"/>
                </a:xfrm>
                <a:prstGeom prst="rect">
                  <a:avLst/>
                </a:prstGeom>
                <a:solidFill>
                  <a:srgbClr val="FDE7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 name="Rectangle 140">
                  <a:extLst>
                    <a:ext uri="{FF2B5EF4-FFF2-40B4-BE49-F238E27FC236}">
                      <a16:creationId xmlns:a16="http://schemas.microsoft.com/office/drawing/2014/main" id="{1F8C7817-B503-4C59-A85D-AC2A6662046E}"/>
                    </a:ext>
                  </a:extLst>
                </p:cNvPr>
                <p:cNvSpPr>
                  <a:spLocks noChangeArrowheads="1"/>
                </p:cNvSpPr>
                <p:nvPr/>
              </p:nvSpPr>
              <p:spPr bwMode="auto">
                <a:xfrm>
                  <a:off x="574" y="1649"/>
                  <a:ext cx="6" cy="413"/>
                </a:xfrm>
                <a:prstGeom prst="rect">
                  <a:avLst/>
                </a:prstGeom>
                <a:solidFill>
                  <a:srgbClr val="FDE6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 name="Rectangle 141">
                  <a:extLst>
                    <a:ext uri="{FF2B5EF4-FFF2-40B4-BE49-F238E27FC236}">
                      <a16:creationId xmlns:a16="http://schemas.microsoft.com/office/drawing/2014/main" id="{724AD0B2-7BC2-4DA5-946F-0978F1B644A4}"/>
                    </a:ext>
                  </a:extLst>
                </p:cNvPr>
                <p:cNvSpPr>
                  <a:spLocks noChangeArrowheads="1"/>
                </p:cNvSpPr>
                <p:nvPr/>
              </p:nvSpPr>
              <p:spPr bwMode="auto">
                <a:xfrm>
                  <a:off x="580" y="1649"/>
                  <a:ext cx="6" cy="413"/>
                </a:xfrm>
                <a:prstGeom prst="rect">
                  <a:avLst/>
                </a:prstGeom>
                <a:solidFill>
                  <a:srgbClr val="FDE6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 name="Rectangle 142">
                  <a:extLst>
                    <a:ext uri="{FF2B5EF4-FFF2-40B4-BE49-F238E27FC236}">
                      <a16:creationId xmlns:a16="http://schemas.microsoft.com/office/drawing/2014/main" id="{9DA322A6-E176-4D0C-B35B-C73030E55D7C}"/>
                    </a:ext>
                  </a:extLst>
                </p:cNvPr>
                <p:cNvSpPr>
                  <a:spLocks noChangeArrowheads="1"/>
                </p:cNvSpPr>
                <p:nvPr/>
              </p:nvSpPr>
              <p:spPr bwMode="auto">
                <a:xfrm>
                  <a:off x="586" y="1649"/>
                  <a:ext cx="8" cy="413"/>
                </a:xfrm>
                <a:prstGeom prst="rect">
                  <a:avLst/>
                </a:prstGeom>
                <a:solidFill>
                  <a:srgbClr val="FDE5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 name="Rectangle 143">
                  <a:extLst>
                    <a:ext uri="{FF2B5EF4-FFF2-40B4-BE49-F238E27FC236}">
                      <a16:creationId xmlns:a16="http://schemas.microsoft.com/office/drawing/2014/main" id="{48F684C2-A2B3-4D73-BF86-5AF2CBE052E5}"/>
                    </a:ext>
                  </a:extLst>
                </p:cNvPr>
                <p:cNvSpPr>
                  <a:spLocks noChangeArrowheads="1"/>
                </p:cNvSpPr>
                <p:nvPr/>
              </p:nvSpPr>
              <p:spPr bwMode="auto">
                <a:xfrm>
                  <a:off x="594" y="1649"/>
                  <a:ext cx="6" cy="413"/>
                </a:xfrm>
                <a:prstGeom prst="rect">
                  <a:avLst/>
                </a:prstGeom>
                <a:solidFill>
                  <a:srgbClr val="FDE5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 name="Rectangle 144">
                  <a:extLst>
                    <a:ext uri="{FF2B5EF4-FFF2-40B4-BE49-F238E27FC236}">
                      <a16:creationId xmlns:a16="http://schemas.microsoft.com/office/drawing/2014/main" id="{4AD65E8D-28E5-49C0-9CF0-9E70838D1B7F}"/>
                    </a:ext>
                  </a:extLst>
                </p:cNvPr>
                <p:cNvSpPr>
                  <a:spLocks noChangeArrowheads="1"/>
                </p:cNvSpPr>
                <p:nvPr/>
              </p:nvSpPr>
              <p:spPr bwMode="auto">
                <a:xfrm>
                  <a:off x="600" y="1649"/>
                  <a:ext cx="6" cy="413"/>
                </a:xfrm>
                <a:prstGeom prst="rect">
                  <a:avLst/>
                </a:prstGeom>
                <a:solidFill>
                  <a:srgbClr val="FDE4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 name="Rectangle 145">
                  <a:extLst>
                    <a:ext uri="{FF2B5EF4-FFF2-40B4-BE49-F238E27FC236}">
                      <a16:creationId xmlns:a16="http://schemas.microsoft.com/office/drawing/2014/main" id="{BAEFBE00-9030-4B44-AD05-F08C873E0433}"/>
                    </a:ext>
                  </a:extLst>
                </p:cNvPr>
                <p:cNvSpPr>
                  <a:spLocks noChangeArrowheads="1"/>
                </p:cNvSpPr>
                <p:nvPr/>
              </p:nvSpPr>
              <p:spPr bwMode="auto">
                <a:xfrm>
                  <a:off x="606" y="1649"/>
                  <a:ext cx="8" cy="413"/>
                </a:xfrm>
                <a:prstGeom prst="rect">
                  <a:avLst/>
                </a:prstGeom>
                <a:solidFill>
                  <a:srgbClr val="FDE4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 name="Rectangle 146">
                  <a:extLst>
                    <a:ext uri="{FF2B5EF4-FFF2-40B4-BE49-F238E27FC236}">
                      <a16:creationId xmlns:a16="http://schemas.microsoft.com/office/drawing/2014/main" id="{41DC3692-238A-4B12-BE72-4DAA8925D822}"/>
                    </a:ext>
                  </a:extLst>
                </p:cNvPr>
                <p:cNvSpPr>
                  <a:spLocks noChangeArrowheads="1"/>
                </p:cNvSpPr>
                <p:nvPr/>
              </p:nvSpPr>
              <p:spPr bwMode="auto">
                <a:xfrm>
                  <a:off x="614" y="1649"/>
                  <a:ext cx="6" cy="413"/>
                </a:xfrm>
                <a:prstGeom prst="rect">
                  <a:avLst/>
                </a:prstGeom>
                <a:solidFill>
                  <a:srgbClr val="FDE4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 name="Rectangle 147">
                  <a:extLst>
                    <a:ext uri="{FF2B5EF4-FFF2-40B4-BE49-F238E27FC236}">
                      <a16:creationId xmlns:a16="http://schemas.microsoft.com/office/drawing/2014/main" id="{1715A799-ACF6-457B-998E-9D7E76BA3095}"/>
                    </a:ext>
                  </a:extLst>
                </p:cNvPr>
                <p:cNvSpPr>
                  <a:spLocks noChangeArrowheads="1"/>
                </p:cNvSpPr>
                <p:nvPr/>
              </p:nvSpPr>
              <p:spPr bwMode="auto">
                <a:xfrm>
                  <a:off x="620" y="1649"/>
                  <a:ext cx="6" cy="413"/>
                </a:xfrm>
                <a:prstGeom prst="rect">
                  <a:avLst/>
                </a:prstGeom>
                <a:solidFill>
                  <a:srgbClr val="FDE4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 name="Rectangle 148">
                  <a:extLst>
                    <a:ext uri="{FF2B5EF4-FFF2-40B4-BE49-F238E27FC236}">
                      <a16:creationId xmlns:a16="http://schemas.microsoft.com/office/drawing/2014/main" id="{2EFFDF56-4735-4F14-A81B-3F7E5BE8E461}"/>
                    </a:ext>
                  </a:extLst>
                </p:cNvPr>
                <p:cNvSpPr>
                  <a:spLocks noChangeArrowheads="1"/>
                </p:cNvSpPr>
                <p:nvPr/>
              </p:nvSpPr>
              <p:spPr bwMode="auto">
                <a:xfrm>
                  <a:off x="626" y="1649"/>
                  <a:ext cx="8" cy="413"/>
                </a:xfrm>
                <a:prstGeom prst="rect">
                  <a:avLst/>
                </a:prstGeom>
                <a:solidFill>
                  <a:srgbClr val="FDE3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 name="Rectangle 149">
                  <a:extLst>
                    <a:ext uri="{FF2B5EF4-FFF2-40B4-BE49-F238E27FC236}">
                      <a16:creationId xmlns:a16="http://schemas.microsoft.com/office/drawing/2014/main" id="{F3F3D36F-1D69-4126-B5F3-DF6F8A6D859F}"/>
                    </a:ext>
                  </a:extLst>
                </p:cNvPr>
                <p:cNvSpPr>
                  <a:spLocks noChangeArrowheads="1"/>
                </p:cNvSpPr>
                <p:nvPr/>
              </p:nvSpPr>
              <p:spPr bwMode="auto">
                <a:xfrm>
                  <a:off x="634" y="1649"/>
                  <a:ext cx="6" cy="413"/>
                </a:xfrm>
                <a:prstGeom prst="rect">
                  <a:avLst/>
                </a:prstGeom>
                <a:solidFill>
                  <a:srgbClr val="FDE3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 name="Rectangle 150">
                  <a:extLst>
                    <a:ext uri="{FF2B5EF4-FFF2-40B4-BE49-F238E27FC236}">
                      <a16:creationId xmlns:a16="http://schemas.microsoft.com/office/drawing/2014/main" id="{05EC2EB7-7665-47FD-9E06-92ED58059C70}"/>
                    </a:ext>
                  </a:extLst>
                </p:cNvPr>
                <p:cNvSpPr>
                  <a:spLocks noChangeArrowheads="1"/>
                </p:cNvSpPr>
                <p:nvPr/>
              </p:nvSpPr>
              <p:spPr bwMode="auto">
                <a:xfrm>
                  <a:off x="640" y="1649"/>
                  <a:ext cx="6" cy="413"/>
                </a:xfrm>
                <a:prstGeom prst="rect">
                  <a:avLst/>
                </a:prstGeom>
                <a:solidFill>
                  <a:srgbClr val="FDE3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 name="Rectangle 151">
                  <a:extLst>
                    <a:ext uri="{FF2B5EF4-FFF2-40B4-BE49-F238E27FC236}">
                      <a16:creationId xmlns:a16="http://schemas.microsoft.com/office/drawing/2014/main" id="{618163A1-081A-445A-BCB2-19C132907811}"/>
                    </a:ext>
                  </a:extLst>
                </p:cNvPr>
                <p:cNvSpPr>
                  <a:spLocks noChangeArrowheads="1"/>
                </p:cNvSpPr>
                <p:nvPr/>
              </p:nvSpPr>
              <p:spPr bwMode="auto">
                <a:xfrm>
                  <a:off x="646" y="1649"/>
                  <a:ext cx="8"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 name="Rectangle 152">
                  <a:extLst>
                    <a:ext uri="{FF2B5EF4-FFF2-40B4-BE49-F238E27FC236}">
                      <a16:creationId xmlns:a16="http://schemas.microsoft.com/office/drawing/2014/main" id="{595C09FD-A529-46D2-A9B8-F633DCC8BFDD}"/>
                    </a:ext>
                  </a:extLst>
                </p:cNvPr>
                <p:cNvSpPr>
                  <a:spLocks noChangeArrowheads="1"/>
                </p:cNvSpPr>
                <p:nvPr/>
              </p:nvSpPr>
              <p:spPr bwMode="auto">
                <a:xfrm>
                  <a:off x="654" y="1649"/>
                  <a:ext cx="6"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 name="Rectangle 153">
                  <a:extLst>
                    <a:ext uri="{FF2B5EF4-FFF2-40B4-BE49-F238E27FC236}">
                      <a16:creationId xmlns:a16="http://schemas.microsoft.com/office/drawing/2014/main" id="{B2C2ACB0-C423-4E00-B3E5-A4628D712480}"/>
                    </a:ext>
                  </a:extLst>
                </p:cNvPr>
                <p:cNvSpPr>
                  <a:spLocks noChangeArrowheads="1"/>
                </p:cNvSpPr>
                <p:nvPr/>
              </p:nvSpPr>
              <p:spPr bwMode="auto">
                <a:xfrm>
                  <a:off x="660" y="1649"/>
                  <a:ext cx="8"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 name="Rectangle 154">
                  <a:extLst>
                    <a:ext uri="{FF2B5EF4-FFF2-40B4-BE49-F238E27FC236}">
                      <a16:creationId xmlns:a16="http://schemas.microsoft.com/office/drawing/2014/main" id="{7640890E-B12D-4EAC-BC29-279D9183AA67}"/>
                    </a:ext>
                  </a:extLst>
                </p:cNvPr>
                <p:cNvSpPr>
                  <a:spLocks noChangeArrowheads="1"/>
                </p:cNvSpPr>
                <p:nvPr/>
              </p:nvSpPr>
              <p:spPr bwMode="auto">
                <a:xfrm>
                  <a:off x="668" y="1649"/>
                  <a:ext cx="6"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 name="Rectangle 155">
                  <a:extLst>
                    <a:ext uri="{FF2B5EF4-FFF2-40B4-BE49-F238E27FC236}">
                      <a16:creationId xmlns:a16="http://schemas.microsoft.com/office/drawing/2014/main" id="{A29E2D95-B3F3-4C2B-807C-7C457922FBE1}"/>
                    </a:ext>
                  </a:extLst>
                </p:cNvPr>
                <p:cNvSpPr>
                  <a:spLocks noChangeArrowheads="1"/>
                </p:cNvSpPr>
                <p:nvPr/>
              </p:nvSpPr>
              <p:spPr bwMode="auto">
                <a:xfrm>
                  <a:off x="674" y="1649"/>
                  <a:ext cx="6"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 name="Rectangle 156">
                  <a:extLst>
                    <a:ext uri="{FF2B5EF4-FFF2-40B4-BE49-F238E27FC236}">
                      <a16:creationId xmlns:a16="http://schemas.microsoft.com/office/drawing/2014/main" id="{AA0C4E79-D4C7-4151-BE4F-BB64FE02D8CA}"/>
                    </a:ext>
                  </a:extLst>
                </p:cNvPr>
                <p:cNvSpPr>
                  <a:spLocks noChangeArrowheads="1"/>
                </p:cNvSpPr>
                <p:nvPr/>
              </p:nvSpPr>
              <p:spPr bwMode="auto">
                <a:xfrm>
                  <a:off x="680" y="1649"/>
                  <a:ext cx="8" cy="413"/>
                </a:xfrm>
                <a:prstGeom prst="rect">
                  <a:avLst/>
                </a:prstGeom>
                <a:solidFill>
                  <a:srgbClr val="FDE3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 name="Rectangle 157">
                  <a:extLst>
                    <a:ext uri="{FF2B5EF4-FFF2-40B4-BE49-F238E27FC236}">
                      <a16:creationId xmlns:a16="http://schemas.microsoft.com/office/drawing/2014/main" id="{4602A2B9-F94C-4696-8CE9-B274EDEF95A5}"/>
                    </a:ext>
                  </a:extLst>
                </p:cNvPr>
                <p:cNvSpPr>
                  <a:spLocks noChangeArrowheads="1"/>
                </p:cNvSpPr>
                <p:nvPr/>
              </p:nvSpPr>
              <p:spPr bwMode="auto">
                <a:xfrm>
                  <a:off x="688" y="1649"/>
                  <a:ext cx="6" cy="413"/>
                </a:xfrm>
                <a:prstGeom prst="rect">
                  <a:avLst/>
                </a:prstGeom>
                <a:solidFill>
                  <a:srgbClr val="FDE3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 name="Rectangle 158">
                  <a:extLst>
                    <a:ext uri="{FF2B5EF4-FFF2-40B4-BE49-F238E27FC236}">
                      <a16:creationId xmlns:a16="http://schemas.microsoft.com/office/drawing/2014/main" id="{2E784C0F-9F0D-4E15-9F2C-3BF4E98A4AB3}"/>
                    </a:ext>
                  </a:extLst>
                </p:cNvPr>
                <p:cNvSpPr>
                  <a:spLocks noChangeArrowheads="1"/>
                </p:cNvSpPr>
                <p:nvPr/>
              </p:nvSpPr>
              <p:spPr bwMode="auto">
                <a:xfrm>
                  <a:off x="694" y="1649"/>
                  <a:ext cx="6" cy="413"/>
                </a:xfrm>
                <a:prstGeom prst="rect">
                  <a:avLst/>
                </a:prstGeom>
                <a:solidFill>
                  <a:srgbClr val="FDE3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 name="Rectangle 159">
                  <a:extLst>
                    <a:ext uri="{FF2B5EF4-FFF2-40B4-BE49-F238E27FC236}">
                      <a16:creationId xmlns:a16="http://schemas.microsoft.com/office/drawing/2014/main" id="{63923652-D04F-4F12-8BD7-C26FB50C36A0}"/>
                    </a:ext>
                  </a:extLst>
                </p:cNvPr>
                <p:cNvSpPr>
                  <a:spLocks noChangeArrowheads="1"/>
                </p:cNvSpPr>
                <p:nvPr/>
              </p:nvSpPr>
              <p:spPr bwMode="auto">
                <a:xfrm>
                  <a:off x="700" y="1649"/>
                  <a:ext cx="8" cy="413"/>
                </a:xfrm>
                <a:prstGeom prst="rect">
                  <a:avLst/>
                </a:prstGeom>
                <a:solidFill>
                  <a:srgbClr val="FDE3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 name="Rectangle 160">
                  <a:extLst>
                    <a:ext uri="{FF2B5EF4-FFF2-40B4-BE49-F238E27FC236}">
                      <a16:creationId xmlns:a16="http://schemas.microsoft.com/office/drawing/2014/main" id="{8D62A863-90BB-4E8A-A02B-4BE270F8D8DD}"/>
                    </a:ext>
                  </a:extLst>
                </p:cNvPr>
                <p:cNvSpPr>
                  <a:spLocks noChangeArrowheads="1"/>
                </p:cNvSpPr>
                <p:nvPr/>
              </p:nvSpPr>
              <p:spPr bwMode="auto">
                <a:xfrm>
                  <a:off x="708" y="1649"/>
                  <a:ext cx="6" cy="413"/>
                </a:xfrm>
                <a:prstGeom prst="rect">
                  <a:avLst/>
                </a:prstGeom>
                <a:solidFill>
                  <a:srgbClr val="FDE4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Rectangle 161">
                  <a:extLst>
                    <a:ext uri="{FF2B5EF4-FFF2-40B4-BE49-F238E27FC236}">
                      <a16:creationId xmlns:a16="http://schemas.microsoft.com/office/drawing/2014/main" id="{0DE612DD-B376-4033-8065-5AFB39C9627F}"/>
                    </a:ext>
                  </a:extLst>
                </p:cNvPr>
                <p:cNvSpPr>
                  <a:spLocks noChangeArrowheads="1"/>
                </p:cNvSpPr>
                <p:nvPr/>
              </p:nvSpPr>
              <p:spPr bwMode="auto">
                <a:xfrm>
                  <a:off x="714" y="1649"/>
                  <a:ext cx="6" cy="413"/>
                </a:xfrm>
                <a:prstGeom prst="rect">
                  <a:avLst/>
                </a:prstGeom>
                <a:solidFill>
                  <a:srgbClr val="FDE4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 name="Rectangle 162">
                  <a:extLst>
                    <a:ext uri="{FF2B5EF4-FFF2-40B4-BE49-F238E27FC236}">
                      <a16:creationId xmlns:a16="http://schemas.microsoft.com/office/drawing/2014/main" id="{9B4078C8-132B-4280-9658-215C963DD2A1}"/>
                    </a:ext>
                  </a:extLst>
                </p:cNvPr>
                <p:cNvSpPr>
                  <a:spLocks noChangeArrowheads="1"/>
                </p:cNvSpPr>
                <p:nvPr/>
              </p:nvSpPr>
              <p:spPr bwMode="auto">
                <a:xfrm>
                  <a:off x="720" y="1649"/>
                  <a:ext cx="8" cy="413"/>
                </a:xfrm>
                <a:prstGeom prst="rect">
                  <a:avLst/>
                </a:prstGeom>
                <a:solidFill>
                  <a:srgbClr val="FDE4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 name="Rectangle 163">
                  <a:extLst>
                    <a:ext uri="{FF2B5EF4-FFF2-40B4-BE49-F238E27FC236}">
                      <a16:creationId xmlns:a16="http://schemas.microsoft.com/office/drawing/2014/main" id="{3019899D-1C76-44A6-86F8-76BD80DFAAD0}"/>
                    </a:ext>
                  </a:extLst>
                </p:cNvPr>
                <p:cNvSpPr>
                  <a:spLocks noChangeArrowheads="1"/>
                </p:cNvSpPr>
                <p:nvPr/>
              </p:nvSpPr>
              <p:spPr bwMode="auto">
                <a:xfrm>
                  <a:off x="728" y="1649"/>
                  <a:ext cx="6" cy="413"/>
                </a:xfrm>
                <a:prstGeom prst="rect">
                  <a:avLst/>
                </a:prstGeom>
                <a:solidFill>
                  <a:srgbClr val="FDE4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 name="Rectangle 164">
                  <a:extLst>
                    <a:ext uri="{FF2B5EF4-FFF2-40B4-BE49-F238E27FC236}">
                      <a16:creationId xmlns:a16="http://schemas.microsoft.com/office/drawing/2014/main" id="{6EF7D743-806D-4ADD-A092-057914D7E7E6}"/>
                    </a:ext>
                  </a:extLst>
                </p:cNvPr>
                <p:cNvSpPr>
                  <a:spLocks noChangeArrowheads="1"/>
                </p:cNvSpPr>
                <p:nvPr/>
              </p:nvSpPr>
              <p:spPr bwMode="auto">
                <a:xfrm>
                  <a:off x="734" y="1649"/>
                  <a:ext cx="6" cy="413"/>
                </a:xfrm>
                <a:prstGeom prst="rect">
                  <a:avLst/>
                </a:prstGeom>
                <a:solidFill>
                  <a:srgbClr val="FDE5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 name="Rectangle 165">
                  <a:extLst>
                    <a:ext uri="{FF2B5EF4-FFF2-40B4-BE49-F238E27FC236}">
                      <a16:creationId xmlns:a16="http://schemas.microsoft.com/office/drawing/2014/main" id="{675A726B-DB2C-4190-A1F2-A79E7F45D9A2}"/>
                    </a:ext>
                  </a:extLst>
                </p:cNvPr>
                <p:cNvSpPr>
                  <a:spLocks noChangeArrowheads="1"/>
                </p:cNvSpPr>
                <p:nvPr/>
              </p:nvSpPr>
              <p:spPr bwMode="auto">
                <a:xfrm>
                  <a:off x="740" y="1649"/>
                  <a:ext cx="8" cy="413"/>
                </a:xfrm>
                <a:prstGeom prst="rect">
                  <a:avLst/>
                </a:prstGeom>
                <a:solidFill>
                  <a:srgbClr val="FDE5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 name="Rectangle 166">
                  <a:extLst>
                    <a:ext uri="{FF2B5EF4-FFF2-40B4-BE49-F238E27FC236}">
                      <a16:creationId xmlns:a16="http://schemas.microsoft.com/office/drawing/2014/main" id="{461A6B35-FCD5-4888-9E06-8169E85F2C87}"/>
                    </a:ext>
                  </a:extLst>
                </p:cNvPr>
                <p:cNvSpPr>
                  <a:spLocks noChangeArrowheads="1"/>
                </p:cNvSpPr>
                <p:nvPr/>
              </p:nvSpPr>
              <p:spPr bwMode="auto">
                <a:xfrm>
                  <a:off x="748" y="1649"/>
                  <a:ext cx="6" cy="413"/>
                </a:xfrm>
                <a:prstGeom prst="rect">
                  <a:avLst/>
                </a:prstGeom>
                <a:solidFill>
                  <a:srgbClr val="FDE6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 name="Rectangle 167">
                  <a:extLst>
                    <a:ext uri="{FF2B5EF4-FFF2-40B4-BE49-F238E27FC236}">
                      <a16:creationId xmlns:a16="http://schemas.microsoft.com/office/drawing/2014/main" id="{B41C3A27-656A-4DFC-B611-8C53BFBF4196}"/>
                    </a:ext>
                  </a:extLst>
                </p:cNvPr>
                <p:cNvSpPr>
                  <a:spLocks noChangeArrowheads="1"/>
                </p:cNvSpPr>
                <p:nvPr/>
              </p:nvSpPr>
              <p:spPr bwMode="auto">
                <a:xfrm>
                  <a:off x="754" y="1649"/>
                  <a:ext cx="6" cy="413"/>
                </a:xfrm>
                <a:prstGeom prst="rect">
                  <a:avLst/>
                </a:prstGeom>
                <a:solidFill>
                  <a:srgbClr val="FDE6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 name="Rectangle 168">
                  <a:extLst>
                    <a:ext uri="{FF2B5EF4-FFF2-40B4-BE49-F238E27FC236}">
                      <a16:creationId xmlns:a16="http://schemas.microsoft.com/office/drawing/2014/main" id="{0275F748-0147-4918-AB7E-FF658D4ADDBB}"/>
                    </a:ext>
                  </a:extLst>
                </p:cNvPr>
                <p:cNvSpPr>
                  <a:spLocks noChangeArrowheads="1"/>
                </p:cNvSpPr>
                <p:nvPr/>
              </p:nvSpPr>
              <p:spPr bwMode="auto">
                <a:xfrm>
                  <a:off x="760" y="1649"/>
                  <a:ext cx="8" cy="413"/>
                </a:xfrm>
                <a:prstGeom prst="rect">
                  <a:avLst/>
                </a:prstGeom>
                <a:solidFill>
                  <a:srgbClr val="FDE7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 name="Rectangle 169">
                  <a:extLst>
                    <a:ext uri="{FF2B5EF4-FFF2-40B4-BE49-F238E27FC236}">
                      <a16:creationId xmlns:a16="http://schemas.microsoft.com/office/drawing/2014/main" id="{183D9107-65FF-48D5-A57C-3D6F4A90FF11}"/>
                    </a:ext>
                  </a:extLst>
                </p:cNvPr>
                <p:cNvSpPr>
                  <a:spLocks noChangeArrowheads="1"/>
                </p:cNvSpPr>
                <p:nvPr/>
              </p:nvSpPr>
              <p:spPr bwMode="auto">
                <a:xfrm>
                  <a:off x="768" y="1649"/>
                  <a:ext cx="6" cy="413"/>
                </a:xfrm>
                <a:prstGeom prst="rect">
                  <a:avLst/>
                </a:prstGeom>
                <a:solidFill>
                  <a:srgbClr val="FDE7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 name="Rectangle 170">
                  <a:extLst>
                    <a:ext uri="{FF2B5EF4-FFF2-40B4-BE49-F238E27FC236}">
                      <a16:creationId xmlns:a16="http://schemas.microsoft.com/office/drawing/2014/main" id="{E90F88FC-BFF9-4D2D-BEF6-99E1D432E25D}"/>
                    </a:ext>
                  </a:extLst>
                </p:cNvPr>
                <p:cNvSpPr>
                  <a:spLocks noChangeArrowheads="1"/>
                </p:cNvSpPr>
                <p:nvPr/>
              </p:nvSpPr>
              <p:spPr bwMode="auto">
                <a:xfrm>
                  <a:off x="774" y="1649"/>
                  <a:ext cx="6" cy="413"/>
                </a:xfrm>
                <a:prstGeom prst="rect">
                  <a:avLst/>
                </a:prstGeom>
                <a:solidFill>
                  <a:srgbClr val="FDE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 name="Rectangle 171">
                  <a:extLst>
                    <a:ext uri="{FF2B5EF4-FFF2-40B4-BE49-F238E27FC236}">
                      <a16:creationId xmlns:a16="http://schemas.microsoft.com/office/drawing/2014/main" id="{CB81D09C-3ECA-4984-A449-F5A45A399DD3}"/>
                    </a:ext>
                  </a:extLst>
                </p:cNvPr>
                <p:cNvSpPr>
                  <a:spLocks noChangeArrowheads="1"/>
                </p:cNvSpPr>
                <p:nvPr/>
              </p:nvSpPr>
              <p:spPr bwMode="auto">
                <a:xfrm>
                  <a:off x="780" y="1649"/>
                  <a:ext cx="8" cy="413"/>
                </a:xfrm>
                <a:prstGeom prst="rect">
                  <a:avLst/>
                </a:prstGeom>
                <a:solidFill>
                  <a:srgbClr val="FDE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 name="Rectangle 172">
                  <a:extLst>
                    <a:ext uri="{FF2B5EF4-FFF2-40B4-BE49-F238E27FC236}">
                      <a16:creationId xmlns:a16="http://schemas.microsoft.com/office/drawing/2014/main" id="{F3FBA259-20DA-411E-A42E-2F5D8F37624E}"/>
                    </a:ext>
                  </a:extLst>
                </p:cNvPr>
                <p:cNvSpPr>
                  <a:spLocks noChangeArrowheads="1"/>
                </p:cNvSpPr>
                <p:nvPr/>
              </p:nvSpPr>
              <p:spPr bwMode="auto">
                <a:xfrm>
                  <a:off x="788" y="1649"/>
                  <a:ext cx="6" cy="413"/>
                </a:xfrm>
                <a:prstGeom prst="rect">
                  <a:avLst/>
                </a:prstGeom>
                <a:solidFill>
                  <a:srgbClr val="FDE9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 name="Rectangle 173">
                  <a:extLst>
                    <a:ext uri="{FF2B5EF4-FFF2-40B4-BE49-F238E27FC236}">
                      <a16:creationId xmlns:a16="http://schemas.microsoft.com/office/drawing/2014/main" id="{F2380F2A-6870-4383-8AC6-0E93DA431DAA}"/>
                    </a:ext>
                  </a:extLst>
                </p:cNvPr>
                <p:cNvSpPr>
                  <a:spLocks noChangeArrowheads="1"/>
                </p:cNvSpPr>
                <p:nvPr/>
              </p:nvSpPr>
              <p:spPr bwMode="auto">
                <a:xfrm>
                  <a:off x="794" y="1649"/>
                  <a:ext cx="6" cy="413"/>
                </a:xfrm>
                <a:prstGeom prst="rect">
                  <a:avLst/>
                </a:prstGeom>
                <a:solidFill>
                  <a:srgbClr val="FDEA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 name="Rectangle 174">
                  <a:extLst>
                    <a:ext uri="{FF2B5EF4-FFF2-40B4-BE49-F238E27FC236}">
                      <a16:creationId xmlns:a16="http://schemas.microsoft.com/office/drawing/2014/main" id="{E8AF0E45-F7FA-47F1-BEBB-630C209C5710}"/>
                    </a:ext>
                  </a:extLst>
                </p:cNvPr>
                <p:cNvSpPr>
                  <a:spLocks noChangeArrowheads="1"/>
                </p:cNvSpPr>
                <p:nvPr/>
              </p:nvSpPr>
              <p:spPr bwMode="auto">
                <a:xfrm>
                  <a:off x="800" y="1649"/>
                  <a:ext cx="8" cy="413"/>
                </a:xfrm>
                <a:prstGeom prst="rect">
                  <a:avLst/>
                </a:prstGeom>
                <a:solidFill>
                  <a:srgbClr val="FDEB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 name="Rectangle 175">
                  <a:extLst>
                    <a:ext uri="{FF2B5EF4-FFF2-40B4-BE49-F238E27FC236}">
                      <a16:creationId xmlns:a16="http://schemas.microsoft.com/office/drawing/2014/main" id="{9DA54104-B20F-4440-B07C-15FD25B74ED4}"/>
                    </a:ext>
                  </a:extLst>
                </p:cNvPr>
                <p:cNvSpPr>
                  <a:spLocks noChangeArrowheads="1"/>
                </p:cNvSpPr>
                <p:nvPr/>
              </p:nvSpPr>
              <p:spPr bwMode="auto">
                <a:xfrm>
                  <a:off x="808" y="1649"/>
                  <a:ext cx="6" cy="413"/>
                </a:xfrm>
                <a:prstGeom prst="rect">
                  <a:avLst/>
                </a:prstGeom>
                <a:solidFill>
                  <a:srgbClr val="FEEB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 name="Rectangle 176">
                  <a:extLst>
                    <a:ext uri="{FF2B5EF4-FFF2-40B4-BE49-F238E27FC236}">
                      <a16:creationId xmlns:a16="http://schemas.microsoft.com/office/drawing/2014/main" id="{BA589A38-61E9-4C17-8C5C-A97887D06802}"/>
                    </a:ext>
                  </a:extLst>
                </p:cNvPr>
                <p:cNvSpPr>
                  <a:spLocks noChangeArrowheads="1"/>
                </p:cNvSpPr>
                <p:nvPr/>
              </p:nvSpPr>
              <p:spPr bwMode="auto">
                <a:xfrm>
                  <a:off x="814" y="1649"/>
                  <a:ext cx="6" cy="413"/>
                </a:xfrm>
                <a:prstGeom prst="rect">
                  <a:avLst/>
                </a:prstGeom>
                <a:solidFill>
                  <a:srgbClr val="FEEC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 name="Rectangle 177">
                  <a:extLst>
                    <a:ext uri="{FF2B5EF4-FFF2-40B4-BE49-F238E27FC236}">
                      <a16:creationId xmlns:a16="http://schemas.microsoft.com/office/drawing/2014/main" id="{2250DF9F-8B85-4126-8F5E-5C8C7BDBE8BB}"/>
                    </a:ext>
                  </a:extLst>
                </p:cNvPr>
                <p:cNvSpPr>
                  <a:spLocks noChangeArrowheads="1"/>
                </p:cNvSpPr>
                <p:nvPr/>
              </p:nvSpPr>
              <p:spPr bwMode="auto">
                <a:xfrm>
                  <a:off x="820" y="1649"/>
                  <a:ext cx="8" cy="413"/>
                </a:xfrm>
                <a:prstGeom prst="rect">
                  <a:avLst/>
                </a:prstGeom>
                <a:solidFill>
                  <a:srgbClr val="FEEC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 name="Rectangle 178">
                  <a:extLst>
                    <a:ext uri="{FF2B5EF4-FFF2-40B4-BE49-F238E27FC236}">
                      <a16:creationId xmlns:a16="http://schemas.microsoft.com/office/drawing/2014/main" id="{27B14E72-91DB-4345-9452-FE5D3F322311}"/>
                    </a:ext>
                  </a:extLst>
                </p:cNvPr>
                <p:cNvSpPr>
                  <a:spLocks noChangeArrowheads="1"/>
                </p:cNvSpPr>
                <p:nvPr/>
              </p:nvSpPr>
              <p:spPr bwMode="auto">
                <a:xfrm>
                  <a:off x="828" y="1649"/>
                  <a:ext cx="6" cy="413"/>
                </a:xfrm>
                <a:prstGeom prst="rect">
                  <a:avLst/>
                </a:prstGeom>
                <a:solidFill>
                  <a:srgbClr val="FEED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 name="Rectangle 179">
                  <a:extLst>
                    <a:ext uri="{FF2B5EF4-FFF2-40B4-BE49-F238E27FC236}">
                      <a16:creationId xmlns:a16="http://schemas.microsoft.com/office/drawing/2014/main" id="{22700313-0BFD-492C-A21A-5BA46B3A2AF1}"/>
                    </a:ext>
                  </a:extLst>
                </p:cNvPr>
                <p:cNvSpPr>
                  <a:spLocks noChangeArrowheads="1"/>
                </p:cNvSpPr>
                <p:nvPr/>
              </p:nvSpPr>
              <p:spPr bwMode="auto">
                <a:xfrm>
                  <a:off x="834" y="1649"/>
                  <a:ext cx="6" cy="413"/>
                </a:xfrm>
                <a:prstGeom prst="rect">
                  <a:avLst/>
                </a:prstGeom>
                <a:solidFill>
                  <a:srgbClr val="FEEE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 name="Rectangle 180">
                  <a:extLst>
                    <a:ext uri="{FF2B5EF4-FFF2-40B4-BE49-F238E27FC236}">
                      <a16:creationId xmlns:a16="http://schemas.microsoft.com/office/drawing/2014/main" id="{D6BB3D43-98B5-4213-B7CA-5A38B98DF978}"/>
                    </a:ext>
                  </a:extLst>
                </p:cNvPr>
                <p:cNvSpPr>
                  <a:spLocks noChangeArrowheads="1"/>
                </p:cNvSpPr>
                <p:nvPr/>
              </p:nvSpPr>
              <p:spPr bwMode="auto">
                <a:xfrm>
                  <a:off x="840" y="1649"/>
                  <a:ext cx="8" cy="413"/>
                </a:xfrm>
                <a:prstGeom prst="rect">
                  <a:avLst/>
                </a:prstGeom>
                <a:solidFill>
                  <a:srgbClr val="FEEE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 name="Rectangle 181">
                  <a:extLst>
                    <a:ext uri="{FF2B5EF4-FFF2-40B4-BE49-F238E27FC236}">
                      <a16:creationId xmlns:a16="http://schemas.microsoft.com/office/drawing/2014/main" id="{05898EAF-B259-4281-8817-9EC7E0536D34}"/>
                    </a:ext>
                  </a:extLst>
                </p:cNvPr>
                <p:cNvSpPr>
                  <a:spLocks noChangeArrowheads="1"/>
                </p:cNvSpPr>
                <p:nvPr/>
              </p:nvSpPr>
              <p:spPr bwMode="auto">
                <a:xfrm>
                  <a:off x="848" y="1649"/>
                  <a:ext cx="6" cy="413"/>
                </a:xfrm>
                <a:prstGeom prst="rect">
                  <a:avLst/>
                </a:prstGeom>
                <a:solidFill>
                  <a:srgbClr val="FEEF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 name="Rectangle 182">
                  <a:extLst>
                    <a:ext uri="{FF2B5EF4-FFF2-40B4-BE49-F238E27FC236}">
                      <a16:creationId xmlns:a16="http://schemas.microsoft.com/office/drawing/2014/main" id="{34D6DABD-CB08-4391-9253-B07C1E3BC6EC}"/>
                    </a:ext>
                  </a:extLst>
                </p:cNvPr>
                <p:cNvSpPr>
                  <a:spLocks noChangeArrowheads="1"/>
                </p:cNvSpPr>
                <p:nvPr/>
              </p:nvSpPr>
              <p:spPr bwMode="auto">
                <a:xfrm>
                  <a:off x="854" y="1649"/>
                  <a:ext cx="6" cy="413"/>
                </a:xfrm>
                <a:prstGeom prst="rect">
                  <a:avLst/>
                </a:prstGeom>
                <a:solidFill>
                  <a:srgbClr val="FEEF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 name="Rectangle 183">
                  <a:extLst>
                    <a:ext uri="{FF2B5EF4-FFF2-40B4-BE49-F238E27FC236}">
                      <a16:creationId xmlns:a16="http://schemas.microsoft.com/office/drawing/2014/main" id="{300024A5-6568-4D61-BC55-FB14B3B264F3}"/>
                    </a:ext>
                  </a:extLst>
                </p:cNvPr>
                <p:cNvSpPr>
                  <a:spLocks noChangeArrowheads="1"/>
                </p:cNvSpPr>
                <p:nvPr/>
              </p:nvSpPr>
              <p:spPr bwMode="auto">
                <a:xfrm>
                  <a:off x="860" y="1649"/>
                  <a:ext cx="8" cy="413"/>
                </a:xfrm>
                <a:prstGeom prst="rect">
                  <a:avLst/>
                </a:prstGeom>
                <a:solidFill>
                  <a:srgbClr val="FEF0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 name="Rectangle 184">
                  <a:extLst>
                    <a:ext uri="{FF2B5EF4-FFF2-40B4-BE49-F238E27FC236}">
                      <a16:creationId xmlns:a16="http://schemas.microsoft.com/office/drawing/2014/main" id="{235C4AE8-054D-4BEE-9226-2A9F3BE7DCA2}"/>
                    </a:ext>
                  </a:extLst>
                </p:cNvPr>
                <p:cNvSpPr>
                  <a:spLocks noChangeArrowheads="1"/>
                </p:cNvSpPr>
                <p:nvPr/>
              </p:nvSpPr>
              <p:spPr bwMode="auto">
                <a:xfrm>
                  <a:off x="868" y="1649"/>
                  <a:ext cx="6" cy="413"/>
                </a:xfrm>
                <a:prstGeom prst="rect">
                  <a:avLst/>
                </a:prstGeom>
                <a:solidFill>
                  <a:srgbClr val="FEF0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 name="Rectangle 185">
                  <a:extLst>
                    <a:ext uri="{FF2B5EF4-FFF2-40B4-BE49-F238E27FC236}">
                      <a16:creationId xmlns:a16="http://schemas.microsoft.com/office/drawing/2014/main" id="{7C686335-D5FD-44D8-A8DA-CA4731A3E495}"/>
                    </a:ext>
                  </a:extLst>
                </p:cNvPr>
                <p:cNvSpPr>
                  <a:spLocks noChangeArrowheads="1"/>
                </p:cNvSpPr>
                <p:nvPr/>
              </p:nvSpPr>
              <p:spPr bwMode="auto">
                <a:xfrm>
                  <a:off x="874" y="1649"/>
                  <a:ext cx="6" cy="413"/>
                </a:xfrm>
                <a:prstGeom prst="rect">
                  <a:avLst/>
                </a:prstGeom>
                <a:solidFill>
                  <a:srgbClr val="FEF1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 name="Rectangle 186">
                  <a:extLst>
                    <a:ext uri="{FF2B5EF4-FFF2-40B4-BE49-F238E27FC236}">
                      <a16:creationId xmlns:a16="http://schemas.microsoft.com/office/drawing/2014/main" id="{5E51A751-FF37-4871-BB20-0B058E25D1BC}"/>
                    </a:ext>
                  </a:extLst>
                </p:cNvPr>
                <p:cNvSpPr>
                  <a:spLocks noChangeArrowheads="1"/>
                </p:cNvSpPr>
                <p:nvPr/>
              </p:nvSpPr>
              <p:spPr bwMode="auto">
                <a:xfrm>
                  <a:off x="880" y="1649"/>
                  <a:ext cx="8" cy="413"/>
                </a:xfrm>
                <a:prstGeom prst="rect">
                  <a:avLst/>
                </a:prstGeom>
                <a:solidFill>
                  <a:srgbClr val="FEF1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 name="Rectangle 187">
                  <a:extLst>
                    <a:ext uri="{FF2B5EF4-FFF2-40B4-BE49-F238E27FC236}">
                      <a16:creationId xmlns:a16="http://schemas.microsoft.com/office/drawing/2014/main" id="{55DE7C25-C62F-4C0F-B514-B0ABE0BD35CE}"/>
                    </a:ext>
                  </a:extLst>
                </p:cNvPr>
                <p:cNvSpPr>
                  <a:spLocks noChangeArrowheads="1"/>
                </p:cNvSpPr>
                <p:nvPr/>
              </p:nvSpPr>
              <p:spPr bwMode="auto">
                <a:xfrm>
                  <a:off x="888" y="1649"/>
                  <a:ext cx="6" cy="413"/>
                </a:xfrm>
                <a:prstGeom prst="rect">
                  <a:avLst/>
                </a:prstGeom>
                <a:solidFill>
                  <a:srgbClr val="FEF2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 name="Rectangle 188">
                  <a:extLst>
                    <a:ext uri="{FF2B5EF4-FFF2-40B4-BE49-F238E27FC236}">
                      <a16:creationId xmlns:a16="http://schemas.microsoft.com/office/drawing/2014/main" id="{2EFF3C11-2896-4A48-AF41-65A0FBD8B5BD}"/>
                    </a:ext>
                  </a:extLst>
                </p:cNvPr>
                <p:cNvSpPr>
                  <a:spLocks noChangeArrowheads="1"/>
                </p:cNvSpPr>
                <p:nvPr/>
              </p:nvSpPr>
              <p:spPr bwMode="auto">
                <a:xfrm>
                  <a:off x="894" y="1649"/>
                  <a:ext cx="6" cy="413"/>
                </a:xfrm>
                <a:prstGeom prst="rect">
                  <a:avLst/>
                </a:prstGeom>
                <a:solidFill>
                  <a:srgbClr val="FEF2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 name="Rectangle 189">
                  <a:extLst>
                    <a:ext uri="{FF2B5EF4-FFF2-40B4-BE49-F238E27FC236}">
                      <a16:creationId xmlns:a16="http://schemas.microsoft.com/office/drawing/2014/main" id="{CC28D20B-7605-47FA-9449-7611D3F41B19}"/>
                    </a:ext>
                  </a:extLst>
                </p:cNvPr>
                <p:cNvSpPr>
                  <a:spLocks noChangeArrowheads="1"/>
                </p:cNvSpPr>
                <p:nvPr/>
              </p:nvSpPr>
              <p:spPr bwMode="auto">
                <a:xfrm>
                  <a:off x="900" y="1649"/>
                  <a:ext cx="8" cy="413"/>
                </a:xfrm>
                <a:prstGeom prst="rect">
                  <a:avLst/>
                </a:prstGeom>
                <a:solidFill>
                  <a:srgbClr val="FEF2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 name="Rectangle 190">
                  <a:extLst>
                    <a:ext uri="{FF2B5EF4-FFF2-40B4-BE49-F238E27FC236}">
                      <a16:creationId xmlns:a16="http://schemas.microsoft.com/office/drawing/2014/main" id="{D0586675-63D6-4EBA-A37E-E540E5AA9287}"/>
                    </a:ext>
                  </a:extLst>
                </p:cNvPr>
                <p:cNvSpPr>
                  <a:spLocks noChangeArrowheads="1"/>
                </p:cNvSpPr>
                <p:nvPr/>
              </p:nvSpPr>
              <p:spPr bwMode="auto">
                <a:xfrm>
                  <a:off x="908" y="1649"/>
                  <a:ext cx="6" cy="413"/>
                </a:xfrm>
                <a:prstGeom prst="rect">
                  <a:avLst/>
                </a:prstGeom>
                <a:solidFill>
                  <a:srgbClr val="FEF3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 name="Rectangle 191">
                  <a:extLst>
                    <a:ext uri="{FF2B5EF4-FFF2-40B4-BE49-F238E27FC236}">
                      <a16:creationId xmlns:a16="http://schemas.microsoft.com/office/drawing/2014/main" id="{9159F95D-7A76-4FFC-8854-F45648892378}"/>
                    </a:ext>
                  </a:extLst>
                </p:cNvPr>
                <p:cNvSpPr>
                  <a:spLocks noChangeArrowheads="1"/>
                </p:cNvSpPr>
                <p:nvPr/>
              </p:nvSpPr>
              <p:spPr bwMode="auto">
                <a:xfrm>
                  <a:off x="914" y="1649"/>
                  <a:ext cx="6" cy="413"/>
                </a:xfrm>
                <a:prstGeom prst="rect">
                  <a:avLst/>
                </a:prstGeom>
                <a:solidFill>
                  <a:srgbClr val="FEF3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 name="Rectangle 192">
                  <a:extLst>
                    <a:ext uri="{FF2B5EF4-FFF2-40B4-BE49-F238E27FC236}">
                      <a16:creationId xmlns:a16="http://schemas.microsoft.com/office/drawing/2014/main" id="{99A139EF-453D-462F-B240-7500D0A7CCB2}"/>
                    </a:ext>
                  </a:extLst>
                </p:cNvPr>
                <p:cNvSpPr>
                  <a:spLocks noChangeArrowheads="1"/>
                </p:cNvSpPr>
                <p:nvPr/>
              </p:nvSpPr>
              <p:spPr bwMode="auto">
                <a:xfrm>
                  <a:off x="920" y="1649"/>
                  <a:ext cx="8" cy="413"/>
                </a:xfrm>
                <a:prstGeom prst="rect">
                  <a:avLst/>
                </a:prstGeom>
                <a:solidFill>
                  <a:srgbClr val="FEF3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 name="Rectangle 193">
                  <a:extLst>
                    <a:ext uri="{FF2B5EF4-FFF2-40B4-BE49-F238E27FC236}">
                      <a16:creationId xmlns:a16="http://schemas.microsoft.com/office/drawing/2014/main" id="{252CE85C-0A8B-4B84-A1D3-589EBF363AE4}"/>
                    </a:ext>
                  </a:extLst>
                </p:cNvPr>
                <p:cNvSpPr>
                  <a:spLocks noChangeArrowheads="1"/>
                </p:cNvSpPr>
                <p:nvPr/>
              </p:nvSpPr>
              <p:spPr bwMode="auto">
                <a:xfrm>
                  <a:off x="928"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 name="Rectangle 194">
                  <a:extLst>
                    <a:ext uri="{FF2B5EF4-FFF2-40B4-BE49-F238E27FC236}">
                      <a16:creationId xmlns:a16="http://schemas.microsoft.com/office/drawing/2014/main" id="{83FDC5B1-81E2-4A85-A825-BDA808499F85}"/>
                    </a:ext>
                  </a:extLst>
                </p:cNvPr>
                <p:cNvSpPr>
                  <a:spLocks noChangeArrowheads="1"/>
                </p:cNvSpPr>
                <p:nvPr/>
              </p:nvSpPr>
              <p:spPr bwMode="auto">
                <a:xfrm>
                  <a:off x="934" y="1649"/>
                  <a:ext cx="6"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Rectangle 195">
                  <a:extLst>
                    <a:ext uri="{FF2B5EF4-FFF2-40B4-BE49-F238E27FC236}">
                      <a16:creationId xmlns:a16="http://schemas.microsoft.com/office/drawing/2014/main" id="{497BD125-4EBA-429C-9FBD-D0E4F7B5CC01}"/>
                    </a:ext>
                  </a:extLst>
                </p:cNvPr>
                <p:cNvSpPr>
                  <a:spLocks noChangeArrowheads="1"/>
                </p:cNvSpPr>
                <p:nvPr/>
              </p:nvSpPr>
              <p:spPr bwMode="auto">
                <a:xfrm>
                  <a:off x="940" y="1649"/>
                  <a:ext cx="8" cy="413"/>
                </a:xfrm>
                <a:prstGeom prst="rect">
                  <a:avLst/>
                </a:prstGeom>
                <a:solidFill>
                  <a:srgbClr val="FEF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 name="Rectangle 196">
                  <a:extLst>
                    <a:ext uri="{FF2B5EF4-FFF2-40B4-BE49-F238E27FC236}">
                      <a16:creationId xmlns:a16="http://schemas.microsoft.com/office/drawing/2014/main" id="{881365A1-EB5B-47AC-8595-A13B60B934E9}"/>
                    </a:ext>
                  </a:extLst>
                </p:cNvPr>
                <p:cNvSpPr>
                  <a:spLocks noChangeArrowheads="1"/>
                </p:cNvSpPr>
                <p:nvPr/>
              </p:nvSpPr>
              <p:spPr bwMode="auto">
                <a:xfrm>
                  <a:off x="948" y="1649"/>
                  <a:ext cx="6" cy="413"/>
                </a:xfrm>
                <a:prstGeom prst="rect">
                  <a:avLst/>
                </a:prstGeom>
                <a:solidFill>
                  <a:srgbClr val="FFF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24" name="Freeform 197">
                <a:extLst>
                  <a:ext uri="{FF2B5EF4-FFF2-40B4-BE49-F238E27FC236}">
                    <a16:creationId xmlns:a16="http://schemas.microsoft.com/office/drawing/2014/main" id="{4C7DA0D1-A02F-4E14-92EC-ADCEA5793089}"/>
                  </a:ext>
                </a:extLst>
              </p:cNvPr>
              <p:cNvSpPr>
                <a:spLocks/>
              </p:cNvSpPr>
              <p:nvPr/>
            </p:nvSpPr>
            <p:spPr bwMode="auto">
              <a:xfrm>
                <a:off x="380" y="1649"/>
                <a:ext cx="570" cy="409"/>
              </a:xfrm>
              <a:custGeom>
                <a:avLst/>
                <a:gdLst>
                  <a:gd name="T0" fmla="*/ 50 w 570"/>
                  <a:gd name="T1" fmla="*/ 0 h 409"/>
                  <a:gd name="T2" fmla="*/ 40 w 570"/>
                  <a:gd name="T3" fmla="*/ 2 h 409"/>
                  <a:gd name="T4" fmla="*/ 30 w 570"/>
                  <a:gd name="T5" fmla="*/ 4 h 409"/>
                  <a:gd name="T6" fmla="*/ 14 w 570"/>
                  <a:gd name="T7" fmla="*/ 14 h 409"/>
                  <a:gd name="T8" fmla="*/ 4 w 570"/>
                  <a:gd name="T9" fmla="*/ 30 h 409"/>
                  <a:gd name="T10" fmla="*/ 2 w 570"/>
                  <a:gd name="T11" fmla="*/ 40 h 409"/>
                  <a:gd name="T12" fmla="*/ 0 w 570"/>
                  <a:gd name="T13" fmla="*/ 50 h 409"/>
                  <a:gd name="T14" fmla="*/ 0 w 570"/>
                  <a:gd name="T15" fmla="*/ 359 h 409"/>
                  <a:gd name="T16" fmla="*/ 2 w 570"/>
                  <a:gd name="T17" fmla="*/ 369 h 409"/>
                  <a:gd name="T18" fmla="*/ 4 w 570"/>
                  <a:gd name="T19" fmla="*/ 379 h 409"/>
                  <a:gd name="T20" fmla="*/ 14 w 570"/>
                  <a:gd name="T21" fmla="*/ 395 h 409"/>
                  <a:gd name="T22" fmla="*/ 30 w 570"/>
                  <a:gd name="T23" fmla="*/ 405 h 409"/>
                  <a:gd name="T24" fmla="*/ 40 w 570"/>
                  <a:gd name="T25" fmla="*/ 409 h 409"/>
                  <a:gd name="T26" fmla="*/ 50 w 570"/>
                  <a:gd name="T27" fmla="*/ 409 h 409"/>
                  <a:gd name="T28" fmla="*/ 520 w 570"/>
                  <a:gd name="T29" fmla="*/ 409 h 409"/>
                  <a:gd name="T30" fmla="*/ 530 w 570"/>
                  <a:gd name="T31" fmla="*/ 409 h 409"/>
                  <a:gd name="T32" fmla="*/ 540 w 570"/>
                  <a:gd name="T33" fmla="*/ 405 h 409"/>
                  <a:gd name="T34" fmla="*/ 556 w 570"/>
                  <a:gd name="T35" fmla="*/ 395 h 409"/>
                  <a:gd name="T36" fmla="*/ 566 w 570"/>
                  <a:gd name="T37" fmla="*/ 379 h 409"/>
                  <a:gd name="T38" fmla="*/ 570 w 570"/>
                  <a:gd name="T39" fmla="*/ 369 h 409"/>
                  <a:gd name="T40" fmla="*/ 570 w 570"/>
                  <a:gd name="T41" fmla="*/ 359 h 409"/>
                  <a:gd name="T42" fmla="*/ 570 w 570"/>
                  <a:gd name="T43" fmla="*/ 50 h 409"/>
                  <a:gd name="T44" fmla="*/ 570 w 570"/>
                  <a:gd name="T45" fmla="*/ 40 h 409"/>
                  <a:gd name="T46" fmla="*/ 566 w 570"/>
                  <a:gd name="T47" fmla="*/ 30 h 409"/>
                  <a:gd name="T48" fmla="*/ 556 w 570"/>
                  <a:gd name="T49" fmla="*/ 14 h 409"/>
                  <a:gd name="T50" fmla="*/ 540 w 570"/>
                  <a:gd name="T51" fmla="*/ 4 h 409"/>
                  <a:gd name="T52" fmla="*/ 530 w 570"/>
                  <a:gd name="T53" fmla="*/ 2 h 409"/>
                  <a:gd name="T54" fmla="*/ 520 w 570"/>
                  <a:gd name="T55" fmla="*/ 0 h 409"/>
                  <a:gd name="T56" fmla="*/ 50 w 570"/>
                  <a:gd name="T57"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0" h="409">
                    <a:moveTo>
                      <a:pt x="50" y="0"/>
                    </a:moveTo>
                    <a:lnTo>
                      <a:pt x="40" y="2"/>
                    </a:lnTo>
                    <a:lnTo>
                      <a:pt x="30" y="4"/>
                    </a:lnTo>
                    <a:lnTo>
                      <a:pt x="14" y="14"/>
                    </a:lnTo>
                    <a:lnTo>
                      <a:pt x="4" y="30"/>
                    </a:lnTo>
                    <a:lnTo>
                      <a:pt x="2" y="40"/>
                    </a:lnTo>
                    <a:lnTo>
                      <a:pt x="0" y="50"/>
                    </a:lnTo>
                    <a:lnTo>
                      <a:pt x="0" y="359"/>
                    </a:lnTo>
                    <a:lnTo>
                      <a:pt x="2" y="369"/>
                    </a:lnTo>
                    <a:lnTo>
                      <a:pt x="4" y="379"/>
                    </a:lnTo>
                    <a:lnTo>
                      <a:pt x="14" y="395"/>
                    </a:lnTo>
                    <a:lnTo>
                      <a:pt x="30" y="405"/>
                    </a:lnTo>
                    <a:lnTo>
                      <a:pt x="40" y="409"/>
                    </a:lnTo>
                    <a:lnTo>
                      <a:pt x="50" y="409"/>
                    </a:lnTo>
                    <a:lnTo>
                      <a:pt x="520" y="409"/>
                    </a:lnTo>
                    <a:lnTo>
                      <a:pt x="530" y="409"/>
                    </a:lnTo>
                    <a:lnTo>
                      <a:pt x="540" y="405"/>
                    </a:lnTo>
                    <a:lnTo>
                      <a:pt x="556" y="395"/>
                    </a:lnTo>
                    <a:lnTo>
                      <a:pt x="566" y="379"/>
                    </a:lnTo>
                    <a:lnTo>
                      <a:pt x="570" y="369"/>
                    </a:lnTo>
                    <a:lnTo>
                      <a:pt x="570" y="359"/>
                    </a:lnTo>
                    <a:lnTo>
                      <a:pt x="570" y="50"/>
                    </a:lnTo>
                    <a:lnTo>
                      <a:pt x="570" y="40"/>
                    </a:lnTo>
                    <a:lnTo>
                      <a:pt x="566" y="30"/>
                    </a:lnTo>
                    <a:lnTo>
                      <a:pt x="556" y="14"/>
                    </a:lnTo>
                    <a:lnTo>
                      <a:pt x="540" y="4"/>
                    </a:lnTo>
                    <a:lnTo>
                      <a:pt x="530" y="2"/>
                    </a:lnTo>
                    <a:lnTo>
                      <a:pt x="520" y="0"/>
                    </a:lnTo>
                    <a:lnTo>
                      <a:pt x="5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 name="Freeform 198">
              <a:extLst>
                <a:ext uri="{FF2B5EF4-FFF2-40B4-BE49-F238E27FC236}">
                  <a16:creationId xmlns:a16="http://schemas.microsoft.com/office/drawing/2014/main" id="{F2A8A7FD-B949-4EEF-AFDB-FCF01EF85F49}"/>
                </a:ext>
              </a:extLst>
            </p:cNvPr>
            <p:cNvSpPr>
              <a:spLocks/>
            </p:cNvSpPr>
            <p:nvPr/>
          </p:nvSpPr>
          <p:spPr bwMode="auto">
            <a:xfrm>
              <a:off x="2754" y="850"/>
              <a:ext cx="506" cy="361"/>
            </a:xfrm>
            <a:custGeom>
              <a:avLst/>
              <a:gdLst>
                <a:gd name="T0" fmla="*/ 44 w 506"/>
                <a:gd name="T1" fmla="*/ 0 h 361"/>
                <a:gd name="T2" fmla="*/ 26 w 506"/>
                <a:gd name="T3" fmla="*/ 4 h 361"/>
                <a:gd name="T4" fmla="*/ 12 w 506"/>
                <a:gd name="T5" fmla="*/ 14 h 361"/>
                <a:gd name="T6" fmla="*/ 4 w 506"/>
                <a:gd name="T7" fmla="*/ 28 h 361"/>
                <a:gd name="T8" fmla="*/ 0 w 506"/>
                <a:gd name="T9" fmla="*/ 44 h 361"/>
                <a:gd name="T10" fmla="*/ 0 w 506"/>
                <a:gd name="T11" fmla="*/ 317 h 361"/>
                <a:gd name="T12" fmla="*/ 4 w 506"/>
                <a:gd name="T13" fmla="*/ 335 h 361"/>
                <a:gd name="T14" fmla="*/ 12 w 506"/>
                <a:gd name="T15" fmla="*/ 349 h 361"/>
                <a:gd name="T16" fmla="*/ 26 w 506"/>
                <a:gd name="T17" fmla="*/ 357 h 361"/>
                <a:gd name="T18" fmla="*/ 44 w 506"/>
                <a:gd name="T19" fmla="*/ 361 h 361"/>
                <a:gd name="T20" fmla="*/ 462 w 506"/>
                <a:gd name="T21" fmla="*/ 361 h 361"/>
                <a:gd name="T22" fmla="*/ 480 w 506"/>
                <a:gd name="T23" fmla="*/ 357 h 361"/>
                <a:gd name="T24" fmla="*/ 494 w 506"/>
                <a:gd name="T25" fmla="*/ 349 h 361"/>
                <a:gd name="T26" fmla="*/ 502 w 506"/>
                <a:gd name="T27" fmla="*/ 335 h 361"/>
                <a:gd name="T28" fmla="*/ 506 w 506"/>
                <a:gd name="T29" fmla="*/ 317 h 361"/>
                <a:gd name="T30" fmla="*/ 506 w 506"/>
                <a:gd name="T31" fmla="*/ 44 h 361"/>
                <a:gd name="T32" fmla="*/ 502 w 506"/>
                <a:gd name="T33" fmla="*/ 28 h 361"/>
                <a:gd name="T34" fmla="*/ 494 w 506"/>
                <a:gd name="T35" fmla="*/ 14 h 361"/>
                <a:gd name="T36" fmla="*/ 480 w 506"/>
                <a:gd name="T37" fmla="*/ 4 h 361"/>
                <a:gd name="T38" fmla="*/ 462 w 506"/>
                <a:gd name="T39" fmla="*/ 0 h 361"/>
                <a:gd name="T40" fmla="*/ 44 w 506"/>
                <a:gd name="T41"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6" h="361">
                  <a:moveTo>
                    <a:pt x="44" y="0"/>
                  </a:moveTo>
                  <a:lnTo>
                    <a:pt x="26" y="4"/>
                  </a:lnTo>
                  <a:lnTo>
                    <a:pt x="12" y="14"/>
                  </a:lnTo>
                  <a:lnTo>
                    <a:pt x="4" y="28"/>
                  </a:lnTo>
                  <a:lnTo>
                    <a:pt x="0" y="44"/>
                  </a:lnTo>
                  <a:lnTo>
                    <a:pt x="0" y="317"/>
                  </a:lnTo>
                  <a:lnTo>
                    <a:pt x="4" y="335"/>
                  </a:lnTo>
                  <a:lnTo>
                    <a:pt x="12" y="349"/>
                  </a:lnTo>
                  <a:lnTo>
                    <a:pt x="26" y="357"/>
                  </a:lnTo>
                  <a:lnTo>
                    <a:pt x="44" y="361"/>
                  </a:lnTo>
                  <a:lnTo>
                    <a:pt x="462" y="361"/>
                  </a:lnTo>
                  <a:lnTo>
                    <a:pt x="480" y="357"/>
                  </a:lnTo>
                  <a:lnTo>
                    <a:pt x="494" y="349"/>
                  </a:lnTo>
                  <a:lnTo>
                    <a:pt x="502" y="335"/>
                  </a:lnTo>
                  <a:lnTo>
                    <a:pt x="506" y="317"/>
                  </a:lnTo>
                  <a:lnTo>
                    <a:pt x="506" y="44"/>
                  </a:lnTo>
                  <a:lnTo>
                    <a:pt x="502" y="28"/>
                  </a:lnTo>
                  <a:lnTo>
                    <a:pt x="494" y="14"/>
                  </a:lnTo>
                  <a:lnTo>
                    <a:pt x="480" y="4"/>
                  </a:lnTo>
                  <a:lnTo>
                    <a:pt x="462" y="0"/>
                  </a:lnTo>
                  <a:lnTo>
                    <a:pt x="44" y="0"/>
                  </a:lnTo>
                  <a:close/>
                </a:path>
              </a:pathLst>
            </a:custGeom>
            <a:solidFill>
              <a:srgbClr val="6699FF"/>
            </a:solidFill>
            <a:ln w="12700">
              <a:solidFill>
                <a:srgbClr val="000000"/>
              </a:solidFill>
              <a:prstDash val="solid"/>
              <a:round/>
              <a:headEnd/>
              <a:tailEnd/>
            </a:ln>
          </p:spPr>
          <p:txBody>
            <a:bodyPr/>
            <a:lstStyle/>
            <a:p>
              <a:endParaRPr lang="en-US"/>
            </a:p>
          </p:txBody>
        </p:sp>
        <p:sp>
          <p:nvSpPr>
            <p:cNvPr id="20" name="Rectangle 199">
              <a:extLst>
                <a:ext uri="{FF2B5EF4-FFF2-40B4-BE49-F238E27FC236}">
                  <a16:creationId xmlns:a16="http://schemas.microsoft.com/office/drawing/2014/main" id="{192D1E83-C845-41E7-BE63-519FE7F5BC48}"/>
                </a:ext>
              </a:extLst>
            </p:cNvPr>
            <p:cNvSpPr>
              <a:spLocks noChangeArrowheads="1"/>
            </p:cNvSpPr>
            <p:nvPr/>
          </p:nvSpPr>
          <p:spPr bwMode="auto">
            <a:xfrm>
              <a:off x="3268" y="1271"/>
              <a:ext cx="14" cy="6"/>
            </a:xfrm>
            <a:prstGeom prst="rect">
              <a:avLst/>
            </a:prstGeom>
            <a:solidFill>
              <a:srgbClr val="CECECE"/>
            </a:solidFill>
            <a:ln w="12700">
              <a:solidFill>
                <a:srgbClr val="000000"/>
              </a:solidFill>
              <a:miter lim="800000"/>
              <a:headEnd/>
              <a:tailEnd/>
            </a:ln>
          </p:spPr>
          <p:txBody>
            <a:bodyPr/>
            <a:lstStyle/>
            <a:p>
              <a:endParaRPr lang="en-US"/>
            </a:p>
          </p:txBody>
        </p:sp>
        <p:sp>
          <p:nvSpPr>
            <p:cNvPr id="21" name="Rectangle 200">
              <a:extLst>
                <a:ext uri="{FF2B5EF4-FFF2-40B4-BE49-F238E27FC236}">
                  <a16:creationId xmlns:a16="http://schemas.microsoft.com/office/drawing/2014/main" id="{D5100A7F-7744-4B41-9DE1-1C0E07FE4014}"/>
                </a:ext>
              </a:extLst>
            </p:cNvPr>
            <p:cNvSpPr>
              <a:spLocks noChangeArrowheads="1"/>
            </p:cNvSpPr>
            <p:nvPr/>
          </p:nvSpPr>
          <p:spPr bwMode="auto">
            <a:xfrm>
              <a:off x="2812" y="968"/>
              <a:ext cx="406"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 name="Rectangle 201">
              <a:extLst>
                <a:ext uri="{FF2B5EF4-FFF2-40B4-BE49-F238E27FC236}">
                  <a16:creationId xmlns:a16="http://schemas.microsoft.com/office/drawing/2014/main" id="{8A055A53-C995-473C-B916-469C124DF916}"/>
                </a:ext>
              </a:extLst>
            </p:cNvPr>
            <p:cNvSpPr>
              <a:spLocks noChangeArrowheads="1"/>
            </p:cNvSpPr>
            <p:nvPr/>
          </p:nvSpPr>
          <p:spPr bwMode="auto">
            <a:xfrm>
              <a:off x="2804" y="960"/>
              <a:ext cx="406"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784" name="Oval 204">
            <a:extLst>
              <a:ext uri="{FF2B5EF4-FFF2-40B4-BE49-F238E27FC236}">
                <a16:creationId xmlns:a16="http://schemas.microsoft.com/office/drawing/2014/main" id="{117884A2-6164-42A2-BFEE-4ACADCD0C18F}"/>
              </a:ext>
            </a:extLst>
          </p:cNvPr>
          <p:cNvSpPr>
            <a:spLocks noChangeArrowheads="1"/>
          </p:cNvSpPr>
          <p:nvPr/>
        </p:nvSpPr>
        <p:spPr bwMode="auto">
          <a:xfrm>
            <a:off x="2649734" y="1011125"/>
            <a:ext cx="381000" cy="304800"/>
          </a:xfrm>
          <a:prstGeom prst="ellipse">
            <a:avLst/>
          </a:prstGeom>
          <a:solidFill>
            <a:srgbClr val="0066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30000"/>
              </a:spcBef>
            </a:pPr>
            <a:r>
              <a:rPr lang="en-US" altLang="en-US" sz="1800" b="1" dirty="0">
                <a:solidFill>
                  <a:schemeClr val="bg1"/>
                </a:solidFill>
                <a:latin typeface="Arial" panose="020B0604020202020204" pitchFamily="34" charset="0"/>
                <a:ea typeface="Arial Unicode MS" pitchFamily="34" charset="-128"/>
              </a:rPr>
              <a:t>2</a:t>
            </a:r>
          </a:p>
        </p:txBody>
      </p:sp>
      <p:sp>
        <p:nvSpPr>
          <p:cNvPr id="788" name="Rectangle 6">
            <a:extLst>
              <a:ext uri="{FF2B5EF4-FFF2-40B4-BE49-F238E27FC236}">
                <a16:creationId xmlns:a16="http://schemas.microsoft.com/office/drawing/2014/main" id="{0BE72564-32AA-43F2-94EE-A277B5D2A297}"/>
              </a:ext>
            </a:extLst>
          </p:cNvPr>
          <p:cNvSpPr>
            <a:spLocks noChangeArrowheads="1"/>
          </p:cNvSpPr>
          <p:nvPr/>
        </p:nvSpPr>
        <p:spPr bwMode="auto">
          <a:xfrm>
            <a:off x="2630438" y="859667"/>
            <a:ext cx="6056362" cy="1623646"/>
          </a:xfrm>
          <a:prstGeom prst="rect">
            <a:avLst/>
          </a:prstGeom>
          <a:solidFill>
            <a:srgbClr val="FFFF66">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90" name="Picture 212">
            <a:extLst>
              <a:ext uri="{FF2B5EF4-FFF2-40B4-BE49-F238E27FC236}">
                <a16:creationId xmlns:a16="http://schemas.microsoft.com/office/drawing/2014/main" id="{98D08788-20BA-4C3E-8977-E29DA8036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3104603" y="944781"/>
            <a:ext cx="1219200" cy="12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1" name="AutoShape 202">
            <a:extLst>
              <a:ext uri="{FF2B5EF4-FFF2-40B4-BE49-F238E27FC236}">
                <a16:creationId xmlns:a16="http://schemas.microsoft.com/office/drawing/2014/main" id="{E57F2C96-C88B-4D7E-81E5-FEF355385D54}"/>
              </a:ext>
            </a:extLst>
          </p:cNvPr>
          <p:cNvSpPr>
            <a:spLocks noChangeArrowheads="1"/>
          </p:cNvSpPr>
          <p:nvPr/>
        </p:nvSpPr>
        <p:spPr bwMode="auto">
          <a:xfrm>
            <a:off x="4404383" y="1217186"/>
            <a:ext cx="1082017" cy="533400"/>
          </a:xfrm>
          <a:prstGeom prst="rightArrow">
            <a:avLst>
              <a:gd name="adj1" fmla="val 50000"/>
              <a:gd name="adj2" fmla="val 150000"/>
            </a:avLst>
          </a:prstGeom>
          <a:solidFill>
            <a:srgbClr val="FF81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92" name="Picture 7">
            <a:extLst>
              <a:ext uri="{FF2B5EF4-FFF2-40B4-BE49-F238E27FC236}">
                <a16:creationId xmlns:a16="http://schemas.microsoft.com/office/drawing/2014/main" id="{F0CEA467-8DE3-476B-8C03-6A6A0D6D52D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233608"/>
            <a:ext cx="900332" cy="65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3" name="AutoShape 202">
            <a:extLst>
              <a:ext uri="{FF2B5EF4-FFF2-40B4-BE49-F238E27FC236}">
                <a16:creationId xmlns:a16="http://schemas.microsoft.com/office/drawing/2014/main" id="{4CB3EA0A-94A9-4EB2-8D34-23BC7019BCD4}"/>
              </a:ext>
            </a:extLst>
          </p:cNvPr>
          <p:cNvSpPr>
            <a:spLocks noChangeArrowheads="1"/>
          </p:cNvSpPr>
          <p:nvPr/>
        </p:nvSpPr>
        <p:spPr bwMode="auto">
          <a:xfrm>
            <a:off x="6386732" y="1217186"/>
            <a:ext cx="1082017" cy="533400"/>
          </a:xfrm>
          <a:prstGeom prst="rightArrow">
            <a:avLst>
              <a:gd name="adj1" fmla="val 50000"/>
              <a:gd name="adj2" fmla="val 150000"/>
            </a:avLst>
          </a:prstGeom>
          <a:solidFill>
            <a:srgbClr val="FF81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94" name="Picture 212">
            <a:extLst>
              <a:ext uri="{FF2B5EF4-FFF2-40B4-BE49-F238E27FC236}">
                <a16:creationId xmlns:a16="http://schemas.microsoft.com/office/drawing/2014/main" id="{62C72CF4-1A40-4972-B1EE-841F81E89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7548180" y="984930"/>
            <a:ext cx="1138620" cy="12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5" name="Rectangle 794">
            <a:extLst>
              <a:ext uri="{FF2B5EF4-FFF2-40B4-BE49-F238E27FC236}">
                <a16:creationId xmlns:a16="http://schemas.microsoft.com/office/drawing/2014/main" id="{1EA88754-3D9E-4D72-B8CA-406F34262DCE}"/>
              </a:ext>
            </a:extLst>
          </p:cNvPr>
          <p:cNvSpPr/>
          <p:nvPr/>
        </p:nvSpPr>
        <p:spPr>
          <a:xfrm>
            <a:off x="0" y="2621664"/>
            <a:ext cx="8511346" cy="769441"/>
          </a:xfrm>
          <a:prstGeom prst="rect">
            <a:avLst/>
          </a:prstGeom>
        </p:spPr>
        <p:txBody>
          <a:bodyPr wrap="square">
            <a:spAutoFit/>
          </a:bodyPr>
          <a:lstStyle/>
          <a:p>
            <a:pPr eaLnBrk="0" hangingPunct="0"/>
            <a:r>
              <a:rPr lang="en-US" altLang="en-US" sz="2400" b="1" dirty="0">
                <a:solidFill>
                  <a:schemeClr val="accent2"/>
                </a:solidFill>
                <a:latin typeface="Arial" panose="020B0604020202020204" pitchFamily="34" charset="0"/>
                <a:cs typeface="Arial"/>
              </a:rPr>
              <a:t>Asset transfers can be one of the following scenarios:</a:t>
            </a:r>
          </a:p>
          <a:p>
            <a:pPr eaLnBrk="0" hangingPunct="0"/>
            <a:endParaRPr lang="en-US" altLang="en-US" sz="2000" b="1" dirty="0">
              <a:solidFill>
                <a:srgbClr val="FF0033"/>
              </a:solidFill>
              <a:latin typeface="Arial" panose="020B0604020202020204" pitchFamily="34" charset="0"/>
            </a:endParaRPr>
          </a:p>
        </p:txBody>
      </p:sp>
      <p:sp>
        <p:nvSpPr>
          <p:cNvPr id="797" name="Text Box 208">
            <a:extLst>
              <a:ext uri="{FF2B5EF4-FFF2-40B4-BE49-F238E27FC236}">
                <a16:creationId xmlns:a16="http://schemas.microsoft.com/office/drawing/2014/main" id="{E2939EC0-B5E3-4864-99E6-1B9ED727D4E0}"/>
              </a:ext>
            </a:extLst>
          </p:cNvPr>
          <p:cNvSpPr txBox="1">
            <a:spLocks noChangeArrowheads="1"/>
          </p:cNvSpPr>
          <p:nvPr/>
        </p:nvSpPr>
        <p:spPr bwMode="auto">
          <a:xfrm>
            <a:off x="-10244" y="3170394"/>
            <a:ext cx="4629150" cy="366713"/>
          </a:xfrm>
          <a:prstGeom prst="rect">
            <a:avLst/>
          </a:prstGeom>
          <a:noFill/>
          <a:ln>
            <a:noFill/>
          </a:ln>
          <a:effectLst/>
          <a:extLst>
            <a:ext uri="{909E8E84-426E-40DD-AFC4-6F175D3DCCD1}">
              <a14:hiddenFill xmlns:a14="http://schemas.microsoft.com/office/drawing/2010/main">
                <a:solidFill>
                  <a:srgbClr val="FF81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a:spcBef>
                <a:spcPct val="30000"/>
              </a:spcBef>
            </a:pPr>
            <a:r>
              <a:rPr lang="en-US" altLang="en-US" sz="1800" b="1" u="sng" dirty="0">
                <a:solidFill>
                  <a:schemeClr val="tx1"/>
                </a:solidFill>
                <a:latin typeface="Arial" panose="020B0604020202020204" pitchFamily="34" charset="0"/>
                <a:ea typeface="Arial Unicode MS" pitchFamily="34" charset="-128"/>
              </a:rPr>
              <a:t>Transfer within Company Code (ABUMN)</a:t>
            </a:r>
          </a:p>
        </p:txBody>
      </p:sp>
      <p:sp>
        <p:nvSpPr>
          <p:cNvPr id="798" name="Rectangle 797">
            <a:extLst>
              <a:ext uri="{FF2B5EF4-FFF2-40B4-BE49-F238E27FC236}">
                <a16:creationId xmlns:a16="http://schemas.microsoft.com/office/drawing/2014/main" id="{60D73650-3591-4107-8A14-3FE58B8CEB97}"/>
              </a:ext>
            </a:extLst>
          </p:cNvPr>
          <p:cNvSpPr/>
          <p:nvPr/>
        </p:nvSpPr>
        <p:spPr>
          <a:xfrm>
            <a:off x="68130" y="3787457"/>
            <a:ext cx="8511346" cy="769441"/>
          </a:xfrm>
          <a:prstGeom prst="rect">
            <a:avLst/>
          </a:prstGeom>
        </p:spPr>
        <p:txBody>
          <a:bodyPr wrap="square">
            <a:spAutoFit/>
          </a:bodyPr>
          <a:lstStyle/>
          <a:p>
            <a:pPr eaLnBrk="0" hangingPunct="0"/>
            <a:r>
              <a:rPr lang="en-US" altLang="en-US" sz="2400" b="1" dirty="0">
                <a:latin typeface="Arial" panose="020B0604020202020204" pitchFamily="34" charset="0"/>
              </a:rPr>
              <a:t>1.  </a:t>
            </a:r>
            <a:r>
              <a:rPr lang="en-US" altLang="en-US" sz="2000" b="1" dirty="0">
                <a:latin typeface="Arial" panose="020B0604020202020204" pitchFamily="34" charset="0"/>
              </a:rPr>
              <a:t>Transfer within same Company Code</a:t>
            </a:r>
            <a:endParaRPr lang="en-US" altLang="en-US" sz="2000" b="1" dirty="0">
              <a:solidFill>
                <a:srgbClr val="FF0033"/>
              </a:solidFill>
              <a:latin typeface="Arial" panose="020B0604020202020204" pitchFamily="34" charset="0"/>
            </a:endParaRPr>
          </a:p>
          <a:p>
            <a:pPr eaLnBrk="0" hangingPunct="0"/>
            <a:r>
              <a:rPr lang="en-US" altLang="en-US" sz="2000" b="1" dirty="0">
                <a:latin typeface="Arial" panose="020B0604020202020204" pitchFamily="34" charset="0"/>
              </a:rPr>
              <a:t>     E.g. From one asset class to another            </a:t>
            </a:r>
          </a:p>
        </p:txBody>
      </p:sp>
      <p:sp>
        <p:nvSpPr>
          <p:cNvPr id="799" name="Text Box 209">
            <a:extLst>
              <a:ext uri="{FF2B5EF4-FFF2-40B4-BE49-F238E27FC236}">
                <a16:creationId xmlns:a16="http://schemas.microsoft.com/office/drawing/2014/main" id="{5F3C0B8C-E844-4DE4-B695-886095C9D9A9}"/>
              </a:ext>
            </a:extLst>
          </p:cNvPr>
          <p:cNvSpPr txBox="1">
            <a:spLocks noChangeArrowheads="1"/>
          </p:cNvSpPr>
          <p:nvPr/>
        </p:nvSpPr>
        <p:spPr bwMode="auto">
          <a:xfrm>
            <a:off x="41019" y="4633694"/>
            <a:ext cx="3638550" cy="366712"/>
          </a:xfrm>
          <a:prstGeom prst="rect">
            <a:avLst/>
          </a:prstGeom>
          <a:noFill/>
          <a:ln>
            <a:noFill/>
          </a:ln>
          <a:effectLst/>
          <a:extLst>
            <a:ext uri="{909E8E84-426E-40DD-AFC4-6F175D3DCCD1}">
              <a14:hiddenFill xmlns:a14="http://schemas.microsoft.com/office/drawing/2010/main">
                <a:solidFill>
                  <a:srgbClr val="FF81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a:spcBef>
                <a:spcPct val="30000"/>
              </a:spcBef>
            </a:pPr>
            <a:r>
              <a:rPr lang="en-US" altLang="en-US" sz="1800" b="1" u="sng" dirty="0">
                <a:solidFill>
                  <a:schemeClr val="tx1"/>
                </a:solidFill>
                <a:latin typeface="Arial" panose="020B0604020202020204" pitchFamily="34" charset="0"/>
                <a:ea typeface="Arial Unicode MS" pitchFamily="34" charset="-128"/>
              </a:rPr>
              <a:t>Intercompany Transfer (ABT1N)</a:t>
            </a:r>
          </a:p>
        </p:txBody>
      </p:sp>
      <p:sp>
        <p:nvSpPr>
          <p:cNvPr id="800" name="Oval 203">
            <a:extLst>
              <a:ext uri="{FF2B5EF4-FFF2-40B4-BE49-F238E27FC236}">
                <a16:creationId xmlns:a16="http://schemas.microsoft.com/office/drawing/2014/main" id="{E13578FD-5407-41F7-98FA-DC609A67A75C}"/>
              </a:ext>
            </a:extLst>
          </p:cNvPr>
          <p:cNvSpPr>
            <a:spLocks noChangeArrowheads="1"/>
          </p:cNvSpPr>
          <p:nvPr/>
        </p:nvSpPr>
        <p:spPr bwMode="auto">
          <a:xfrm>
            <a:off x="3432794" y="2235689"/>
            <a:ext cx="381000" cy="209843"/>
          </a:xfrm>
          <a:prstGeom prst="ellipse">
            <a:avLst/>
          </a:prstGeom>
          <a:solidFill>
            <a:srgbClr val="0066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30000"/>
              </a:spcBef>
            </a:pPr>
            <a:r>
              <a:rPr lang="en-US" altLang="en-US" b="1" dirty="0">
                <a:solidFill>
                  <a:schemeClr val="bg1"/>
                </a:solidFill>
                <a:latin typeface="Arial" panose="020B0604020202020204" pitchFamily="34" charset="0"/>
                <a:ea typeface="Arial Unicode MS" pitchFamily="34" charset="-128"/>
              </a:rPr>
              <a:t>A</a:t>
            </a:r>
            <a:endParaRPr lang="en-US" altLang="en-US" sz="1800" b="1" dirty="0">
              <a:solidFill>
                <a:schemeClr val="bg1"/>
              </a:solidFill>
              <a:latin typeface="Arial" panose="020B0604020202020204" pitchFamily="34" charset="0"/>
              <a:ea typeface="Arial Unicode MS" pitchFamily="34" charset="-128"/>
            </a:endParaRPr>
          </a:p>
        </p:txBody>
      </p:sp>
      <p:sp>
        <p:nvSpPr>
          <p:cNvPr id="802" name="Oval 203">
            <a:extLst>
              <a:ext uri="{FF2B5EF4-FFF2-40B4-BE49-F238E27FC236}">
                <a16:creationId xmlns:a16="http://schemas.microsoft.com/office/drawing/2014/main" id="{AEF12C08-B3E0-4864-BDDA-E07A3FA98F0F}"/>
              </a:ext>
            </a:extLst>
          </p:cNvPr>
          <p:cNvSpPr>
            <a:spLocks noChangeArrowheads="1"/>
          </p:cNvSpPr>
          <p:nvPr/>
        </p:nvSpPr>
        <p:spPr bwMode="auto">
          <a:xfrm>
            <a:off x="7926990" y="2278345"/>
            <a:ext cx="381000" cy="209843"/>
          </a:xfrm>
          <a:prstGeom prst="ellipse">
            <a:avLst/>
          </a:prstGeom>
          <a:solidFill>
            <a:srgbClr val="0066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30000"/>
              </a:spcBef>
            </a:pPr>
            <a:r>
              <a:rPr lang="en-US" altLang="en-US" sz="1800" b="1" dirty="0">
                <a:solidFill>
                  <a:schemeClr val="bg1"/>
                </a:solidFill>
                <a:latin typeface="Arial" panose="020B0604020202020204" pitchFamily="34" charset="0"/>
                <a:ea typeface="Arial Unicode MS" pitchFamily="34" charset="-128"/>
              </a:rPr>
              <a:t>B</a:t>
            </a:r>
          </a:p>
        </p:txBody>
      </p:sp>
    </p:spTree>
    <p:extLst>
      <p:ext uri="{BB962C8B-B14F-4D97-AF65-F5344CB8AC3E}">
        <p14:creationId xmlns:p14="http://schemas.microsoft.com/office/powerpoint/2010/main" val="3655115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B70F-0297-4317-862D-0B3DF431204A}"/>
              </a:ext>
            </a:extLst>
          </p:cNvPr>
          <p:cNvSpPr>
            <a:spLocks noGrp="1"/>
          </p:cNvSpPr>
          <p:nvPr>
            <p:ph type="title"/>
          </p:nvPr>
        </p:nvSpPr>
        <p:spPr/>
        <p:txBody>
          <a:bodyPr>
            <a:normAutofit fontScale="90000"/>
          </a:bodyPr>
          <a:lstStyle/>
          <a:p>
            <a:pPr rtl="1">
              <a:spcBef>
                <a:spcPct val="30000"/>
              </a:spcBef>
            </a:pPr>
            <a:r>
              <a:rPr lang="en-US" altLang="en-US" sz="3200" u="sng" dirty="0">
                <a:solidFill>
                  <a:schemeClr val="tx1"/>
                </a:solidFill>
                <a:latin typeface="Arial" panose="020B0604020202020204" pitchFamily="34" charset="0"/>
                <a:ea typeface="Arial Unicode MS" pitchFamily="34" charset="-128"/>
              </a:rPr>
              <a:t>Transfer within Company Code (ABUMN)</a:t>
            </a:r>
          </a:p>
        </p:txBody>
      </p:sp>
      <p:sp>
        <p:nvSpPr>
          <p:cNvPr id="4" name="Rectangle 3">
            <a:extLst>
              <a:ext uri="{FF2B5EF4-FFF2-40B4-BE49-F238E27FC236}">
                <a16:creationId xmlns:a16="http://schemas.microsoft.com/office/drawing/2014/main" id="{324F67F2-3A6C-4CE7-BC7A-9DD2AE0D9BD4}"/>
              </a:ext>
            </a:extLst>
          </p:cNvPr>
          <p:cNvSpPr/>
          <p:nvPr/>
        </p:nvSpPr>
        <p:spPr>
          <a:xfrm>
            <a:off x="457200" y="824167"/>
            <a:ext cx="8511346" cy="400110"/>
          </a:xfrm>
          <a:prstGeom prst="rect">
            <a:avLst/>
          </a:prstGeom>
        </p:spPr>
        <p:txBody>
          <a:bodyPr wrap="square">
            <a:spAutoFit/>
          </a:bodyPr>
          <a:lstStyle/>
          <a:p>
            <a:r>
              <a:rPr lang="en-US" altLang="en-US" sz="2000" b="1" dirty="0">
                <a:solidFill>
                  <a:schemeClr val="accent2"/>
                </a:solidFill>
                <a:cs typeface="Arial"/>
              </a:rPr>
              <a:t>Transfer within the same Company Code</a:t>
            </a:r>
            <a:endParaRPr lang="en-US" sz="2000" b="1" dirty="0">
              <a:solidFill>
                <a:schemeClr val="accent2"/>
              </a:solidFill>
              <a:cs typeface="Arial"/>
            </a:endParaRPr>
          </a:p>
        </p:txBody>
      </p:sp>
      <p:pic>
        <p:nvPicPr>
          <p:cNvPr id="3" name="Picture 2">
            <a:extLst>
              <a:ext uri="{FF2B5EF4-FFF2-40B4-BE49-F238E27FC236}">
                <a16:creationId xmlns:a16="http://schemas.microsoft.com/office/drawing/2014/main" id="{F67419C0-D502-4A32-84FB-FEFD58424647}"/>
              </a:ext>
            </a:extLst>
          </p:cNvPr>
          <p:cNvPicPr>
            <a:picLocks noChangeAspect="1"/>
          </p:cNvPicPr>
          <p:nvPr/>
        </p:nvPicPr>
        <p:blipFill>
          <a:blip r:embed="rId2"/>
          <a:stretch>
            <a:fillRect/>
          </a:stretch>
        </p:blipFill>
        <p:spPr>
          <a:xfrm>
            <a:off x="457200" y="1390650"/>
            <a:ext cx="8229599" cy="4714728"/>
          </a:xfrm>
          <a:prstGeom prst="rect">
            <a:avLst/>
          </a:prstGeom>
        </p:spPr>
      </p:pic>
    </p:spTree>
    <p:extLst>
      <p:ext uri="{BB962C8B-B14F-4D97-AF65-F5344CB8AC3E}">
        <p14:creationId xmlns:p14="http://schemas.microsoft.com/office/powerpoint/2010/main" val="1518005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B70F-0297-4317-862D-0B3DF431204A}"/>
              </a:ext>
            </a:extLst>
          </p:cNvPr>
          <p:cNvSpPr>
            <a:spLocks noGrp="1"/>
          </p:cNvSpPr>
          <p:nvPr>
            <p:ph type="title"/>
          </p:nvPr>
        </p:nvSpPr>
        <p:spPr/>
        <p:txBody>
          <a:bodyPr>
            <a:normAutofit fontScale="90000"/>
          </a:bodyPr>
          <a:lstStyle/>
          <a:p>
            <a:pPr rtl="1">
              <a:spcBef>
                <a:spcPct val="30000"/>
              </a:spcBef>
            </a:pPr>
            <a:r>
              <a:rPr lang="en-US" altLang="en-US" sz="3200" u="sng" dirty="0">
                <a:solidFill>
                  <a:schemeClr val="tx1"/>
                </a:solidFill>
                <a:latin typeface="Arial" panose="020B0604020202020204" pitchFamily="34" charset="0"/>
                <a:ea typeface="Arial Unicode MS" pitchFamily="34" charset="-128"/>
              </a:rPr>
              <a:t>Intercompany Transfer (ABT1N)</a:t>
            </a:r>
          </a:p>
        </p:txBody>
      </p:sp>
      <p:sp>
        <p:nvSpPr>
          <p:cNvPr id="4" name="Rectangle 3">
            <a:extLst>
              <a:ext uri="{FF2B5EF4-FFF2-40B4-BE49-F238E27FC236}">
                <a16:creationId xmlns:a16="http://schemas.microsoft.com/office/drawing/2014/main" id="{324F67F2-3A6C-4CE7-BC7A-9DD2AE0D9BD4}"/>
              </a:ext>
            </a:extLst>
          </p:cNvPr>
          <p:cNvSpPr/>
          <p:nvPr/>
        </p:nvSpPr>
        <p:spPr>
          <a:xfrm>
            <a:off x="457200" y="967374"/>
            <a:ext cx="8511346" cy="400110"/>
          </a:xfrm>
          <a:prstGeom prst="rect">
            <a:avLst/>
          </a:prstGeom>
        </p:spPr>
        <p:txBody>
          <a:bodyPr wrap="square">
            <a:spAutoFit/>
          </a:bodyPr>
          <a:lstStyle/>
          <a:p>
            <a:r>
              <a:rPr lang="en-US" altLang="en-US" sz="2000" b="1" dirty="0">
                <a:solidFill>
                  <a:schemeClr val="accent2"/>
                </a:solidFill>
                <a:cs typeface="Arial"/>
              </a:rPr>
              <a:t>Inter-company transfers between companies in SAP</a:t>
            </a:r>
            <a:endParaRPr lang="en-US" sz="2000" b="1" dirty="0">
              <a:solidFill>
                <a:schemeClr val="accent2"/>
              </a:solidFill>
              <a:cs typeface="Arial"/>
            </a:endParaRPr>
          </a:p>
        </p:txBody>
      </p:sp>
      <p:pic>
        <p:nvPicPr>
          <p:cNvPr id="3" name="Picture 2">
            <a:extLst>
              <a:ext uri="{FF2B5EF4-FFF2-40B4-BE49-F238E27FC236}">
                <a16:creationId xmlns:a16="http://schemas.microsoft.com/office/drawing/2014/main" id="{9027E8B0-6726-41D0-9E65-67B1DA70C534}"/>
              </a:ext>
            </a:extLst>
          </p:cNvPr>
          <p:cNvPicPr>
            <a:picLocks noChangeAspect="1"/>
          </p:cNvPicPr>
          <p:nvPr/>
        </p:nvPicPr>
        <p:blipFill>
          <a:blip r:embed="rId2"/>
          <a:stretch>
            <a:fillRect/>
          </a:stretch>
        </p:blipFill>
        <p:spPr>
          <a:xfrm>
            <a:off x="457200" y="1465958"/>
            <a:ext cx="8229599" cy="4766030"/>
          </a:xfrm>
          <a:prstGeom prst="rect">
            <a:avLst/>
          </a:prstGeom>
        </p:spPr>
      </p:pic>
    </p:spTree>
    <p:extLst>
      <p:ext uri="{BB962C8B-B14F-4D97-AF65-F5344CB8AC3E}">
        <p14:creationId xmlns:p14="http://schemas.microsoft.com/office/powerpoint/2010/main" val="3853678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endParaRPr lang="en-US" dirty="0"/>
          </a:p>
        </p:txBody>
      </p:sp>
      <p:sp>
        <p:nvSpPr>
          <p:cNvPr id="14" name="Text Placeholder 13"/>
          <p:cNvSpPr>
            <a:spLocks noGrp="1"/>
          </p:cNvSpPr>
          <p:nvPr>
            <p:ph type="body" sz="quarter" idx="19"/>
          </p:nvPr>
        </p:nvSpPr>
        <p:spPr>
          <a:xfrm>
            <a:off x="4547710" y="2552751"/>
            <a:ext cx="4158442" cy="355042"/>
          </a:xfrm>
        </p:spPr>
        <p:txBody>
          <a:bodyPr/>
          <a:lstStyle/>
          <a:p>
            <a:r>
              <a:rPr lang="en-US" dirty="0"/>
              <a:t>Mukesh Kumar	</a:t>
            </a:r>
          </a:p>
        </p:txBody>
      </p:sp>
      <p:sp>
        <p:nvSpPr>
          <p:cNvPr id="15" name="Text Placeholder 14"/>
          <p:cNvSpPr>
            <a:spLocks noGrp="1"/>
          </p:cNvSpPr>
          <p:nvPr>
            <p:ph type="body" sz="quarter" idx="20"/>
          </p:nvPr>
        </p:nvSpPr>
        <p:spPr/>
        <p:txBody>
          <a:bodyPr/>
          <a:lstStyle/>
          <a:p>
            <a:r>
              <a:rPr lang="en-US" i="1" dirty="0"/>
              <a:t>Mukesh.kumar48@wipro.com</a:t>
            </a:r>
          </a:p>
        </p:txBody>
      </p:sp>
      <p:sp>
        <p:nvSpPr>
          <p:cNvPr id="16" name="Text Placeholder 15"/>
          <p:cNvSpPr>
            <a:spLocks noGrp="1"/>
          </p:cNvSpPr>
          <p:nvPr>
            <p:ph type="body" sz="quarter" idx="21"/>
          </p:nvPr>
        </p:nvSpPr>
        <p:spPr>
          <a:xfrm>
            <a:off x="4547710" y="3045213"/>
            <a:ext cx="4158442" cy="355042"/>
          </a:xfrm>
        </p:spPr>
        <p:txBody>
          <a:bodyPr/>
          <a:lstStyle/>
          <a:p>
            <a:r>
              <a:rPr lang="en-US" i="1" dirty="0"/>
              <a:t>Associate SAP FICO, Vertex consultant</a:t>
            </a:r>
          </a:p>
        </p:txBody>
      </p:sp>
    </p:spTree>
    <p:extLst>
      <p:ext uri="{BB962C8B-B14F-4D97-AF65-F5344CB8AC3E}">
        <p14:creationId xmlns:p14="http://schemas.microsoft.com/office/powerpoint/2010/main" val="244661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076AA6-1395-4682-863B-86F6EBDC250F}"/>
              </a:ext>
            </a:extLst>
          </p:cNvPr>
          <p:cNvSpPr>
            <a:spLocks noGrp="1"/>
          </p:cNvSpPr>
          <p:nvPr>
            <p:ph type="pic" sz="quarter" idx="10"/>
          </p:nvPr>
        </p:nvSpPr>
        <p:spPr/>
      </p:sp>
      <p:pic>
        <p:nvPicPr>
          <p:cNvPr id="4" name="Picture 3">
            <a:extLst>
              <a:ext uri="{FF2B5EF4-FFF2-40B4-BE49-F238E27FC236}">
                <a16:creationId xmlns:a16="http://schemas.microsoft.com/office/drawing/2014/main" id="{EAA0155E-FCDD-41B6-8735-5F7FF0A554B0}"/>
              </a:ext>
            </a:extLst>
          </p:cNvPr>
          <p:cNvPicPr>
            <a:picLocks noChangeAspect="1"/>
          </p:cNvPicPr>
          <p:nvPr/>
        </p:nvPicPr>
        <p:blipFill>
          <a:blip r:embed="rId2"/>
          <a:stretch>
            <a:fillRect/>
          </a:stretch>
        </p:blipFill>
        <p:spPr>
          <a:xfrm>
            <a:off x="270220" y="2199861"/>
            <a:ext cx="8391525" cy="4064897"/>
          </a:xfrm>
          <a:prstGeom prst="rect">
            <a:avLst/>
          </a:prstGeom>
        </p:spPr>
      </p:pic>
      <p:sp>
        <p:nvSpPr>
          <p:cNvPr id="5" name="Title 4">
            <a:extLst>
              <a:ext uri="{FF2B5EF4-FFF2-40B4-BE49-F238E27FC236}">
                <a16:creationId xmlns:a16="http://schemas.microsoft.com/office/drawing/2014/main" id="{06C12BF3-649A-4CAD-9318-3A1D9327EDB4}"/>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Chart of Depreciation </a:t>
            </a:r>
          </a:p>
        </p:txBody>
      </p:sp>
      <p:sp>
        <p:nvSpPr>
          <p:cNvPr id="6" name="Rectangle 5">
            <a:extLst>
              <a:ext uri="{FF2B5EF4-FFF2-40B4-BE49-F238E27FC236}">
                <a16:creationId xmlns:a16="http://schemas.microsoft.com/office/drawing/2014/main" id="{517B8788-FFE9-46AF-8347-DBAD14771FF0}"/>
              </a:ext>
            </a:extLst>
          </p:cNvPr>
          <p:cNvSpPr/>
          <p:nvPr/>
        </p:nvSpPr>
        <p:spPr>
          <a:xfrm>
            <a:off x="768626" y="927652"/>
            <a:ext cx="8030817" cy="127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solidFill>
                  <a:schemeClr val="accent2"/>
                </a:solidFill>
                <a:cs typeface="Arial"/>
              </a:rPr>
              <a:t>The chart of depreciation is a list of depreciation areas arranged according to business and legal requirements. The chart of depreciation enables you to manage all rules for the valuation of assets in a particular country or economic region.</a:t>
            </a:r>
          </a:p>
        </p:txBody>
      </p:sp>
      <p:sp>
        <p:nvSpPr>
          <p:cNvPr id="3" name="Rectangle 2">
            <a:extLst>
              <a:ext uri="{FF2B5EF4-FFF2-40B4-BE49-F238E27FC236}">
                <a16:creationId xmlns:a16="http://schemas.microsoft.com/office/drawing/2014/main" id="{9708B747-4694-4EFE-90A7-320C6353D799}"/>
              </a:ext>
            </a:extLst>
          </p:cNvPr>
          <p:cNvSpPr/>
          <p:nvPr/>
        </p:nvSpPr>
        <p:spPr>
          <a:xfrm>
            <a:off x="3578087" y="3193774"/>
            <a:ext cx="834887" cy="278296"/>
          </a:xfrm>
          <a:prstGeom prst="rect">
            <a:avLst/>
          </a:prstGeom>
          <a:ln>
            <a:noFill/>
          </a:ln>
        </p:spPr>
        <p:style>
          <a:lnRef idx="1">
            <a:schemeClr val="accent1"/>
          </a:lnRef>
          <a:fillRef idx="1003">
            <a:schemeClr val="lt2"/>
          </a:fillRef>
          <a:effectRef idx="2">
            <a:schemeClr val="accent1"/>
          </a:effectRef>
          <a:fontRef idx="minor">
            <a:schemeClr val="lt1"/>
          </a:fontRef>
        </p:style>
        <p:txBody>
          <a:bodyPr rtlCol="0" anchor="ctr"/>
          <a:lstStyle/>
          <a:p>
            <a:pPr algn="ctr"/>
            <a:r>
              <a:rPr lang="en-US" dirty="0"/>
              <a:t>INDIA</a:t>
            </a:r>
          </a:p>
        </p:txBody>
      </p:sp>
      <p:sp>
        <p:nvSpPr>
          <p:cNvPr id="7" name="Rectangle 6">
            <a:extLst>
              <a:ext uri="{FF2B5EF4-FFF2-40B4-BE49-F238E27FC236}">
                <a16:creationId xmlns:a16="http://schemas.microsoft.com/office/drawing/2014/main" id="{39B47636-F882-497F-8AD8-A3210C127413}"/>
              </a:ext>
            </a:extLst>
          </p:cNvPr>
          <p:cNvSpPr/>
          <p:nvPr/>
        </p:nvSpPr>
        <p:spPr>
          <a:xfrm>
            <a:off x="6885954" y="3169686"/>
            <a:ext cx="834887" cy="278296"/>
          </a:xfrm>
          <a:prstGeom prst="rect">
            <a:avLst/>
          </a:prstGeom>
          <a:ln>
            <a:noFill/>
          </a:ln>
        </p:spPr>
        <p:style>
          <a:lnRef idx="1">
            <a:schemeClr val="accent1"/>
          </a:lnRef>
          <a:fillRef idx="1003">
            <a:schemeClr val="lt2"/>
          </a:fillRef>
          <a:effectRef idx="2">
            <a:schemeClr val="accent1"/>
          </a:effectRef>
          <a:fontRef idx="minor">
            <a:schemeClr val="lt1"/>
          </a:fontRef>
        </p:style>
        <p:txBody>
          <a:bodyPr rtlCol="0" anchor="ctr"/>
          <a:lstStyle/>
          <a:p>
            <a:pPr algn="ctr"/>
            <a:r>
              <a:rPr lang="en-US" dirty="0"/>
              <a:t>USA</a:t>
            </a:r>
          </a:p>
        </p:txBody>
      </p:sp>
    </p:spTree>
    <p:extLst>
      <p:ext uri="{BB962C8B-B14F-4D97-AF65-F5344CB8AC3E}">
        <p14:creationId xmlns:p14="http://schemas.microsoft.com/office/powerpoint/2010/main" val="121622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2A78D84-51C0-451A-AA0F-4798D26622CE}"/>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Copy Reference Chart of Depreciation</a:t>
            </a:r>
          </a:p>
        </p:txBody>
      </p:sp>
      <p:sp>
        <p:nvSpPr>
          <p:cNvPr id="4" name="Rectangle 3">
            <a:extLst>
              <a:ext uri="{FF2B5EF4-FFF2-40B4-BE49-F238E27FC236}">
                <a16:creationId xmlns:a16="http://schemas.microsoft.com/office/drawing/2014/main" id="{49B805AB-55C1-4B4D-A120-96A4BD110FDC}"/>
              </a:ext>
            </a:extLst>
          </p:cNvPr>
          <p:cNvSpPr/>
          <p:nvPr/>
        </p:nvSpPr>
        <p:spPr>
          <a:xfrm>
            <a:off x="768626" y="927652"/>
            <a:ext cx="8030817" cy="127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IMG&gt;  Financial Accounting &gt;Asset Accounting&gt; Organizational Structures &gt; Copy Reference Chart of Depreciation/Depreciation Areas</a:t>
            </a:r>
          </a:p>
          <a:p>
            <a:endParaRPr lang="en-US" sz="2000" dirty="0">
              <a:solidFill>
                <a:schemeClr val="accent2"/>
              </a:solidFill>
              <a:cs typeface="Arial"/>
            </a:endParaRPr>
          </a:p>
        </p:txBody>
      </p:sp>
      <p:pic>
        <p:nvPicPr>
          <p:cNvPr id="5" name="Picture Placeholder 4">
            <a:extLst>
              <a:ext uri="{FF2B5EF4-FFF2-40B4-BE49-F238E27FC236}">
                <a16:creationId xmlns:a16="http://schemas.microsoft.com/office/drawing/2014/main" id="{F98F0933-F59E-4859-B476-7834E95D283B}"/>
              </a:ext>
            </a:extLst>
          </p:cNvPr>
          <p:cNvPicPr>
            <a:picLocks noGrp="1"/>
          </p:cNvPicPr>
          <p:nvPr>
            <p:ph type="pic" sz="quarter" idx="10"/>
          </p:nvPr>
        </p:nvPicPr>
        <p:blipFill>
          <a:blip r:embed="rId2"/>
          <a:srcRect t="6545" b="6545"/>
          <a:stretch>
            <a:fillRect/>
          </a:stretch>
        </p:blipFill>
        <p:spPr>
          <a:xfrm>
            <a:off x="675860" y="2320269"/>
            <a:ext cx="8123583" cy="4231138"/>
          </a:xfrm>
          <a:prstGeom prst="rect">
            <a:avLst/>
          </a:prstGeom>
        </p:spPr>
      </p:pic>
    </p:spTree>
    <p:extLst>
      <p:ext uri="{BB962C8B-B14F-4D97-AF65-F5344CB8AC3E}">
        <p14:creationId xmlns:p14="http://schemas.microsoft.com/office/powerpoint/2010/main" val="306798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2A78D84-51C0-451A-AA0F-4798D26622CE}"/>
              </a:ext>
            </a:extLst>
          </p:cNvPr>
          <p:cNvSpPr txBox="1">
            <a:spLocks/>
          </p:cNvSpPr>
          <p:nvPr/>
        </p:nvSpPr>
        <p:spPr>
          <a:xfrm>
            <a:off x="460376" y="258604"/>
            <a:ext cx="8229600" cy="548640"/>
          </a:xfrm>
          <a:prstGeom prst="rect">
            <a:avLst/>
          </a:prstGeom>
        </p:spPr>
        <p:txBody>
          <a:bodyPr>
            <a:normAutofit fontScale="85000" lnSpcReduction="10000"/>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Assign Chart of Depreciation to Company Code</a:t>
            </a:r>
          </a:p>
          <a:p>
            <a:endParaRPr lang="en-US" dirty="0"/>
          </a:p>
        </p:txBody>
      </p:sp>
      <p:sp>
        <p:nvSpPr>
          <p:cNvPr id="4" name="Rectangle 3">
            <a:extLst>
              <a:ext uri="{FF2B5EF4-FFF2-40B4-BE49-F238E27FC236}">
                <a16:creationId xmlns:a16="http://schemas.microsoft.com/office/drawing/2014/main" id="{49B805AB-55C1-4B4D-A120-96A4BD110FDC}"/>
              </a:ext>
            </a:extLst>
          </p:cNvPr>
          <p:cNvSpPr/>
          <p:nvPr/>
        </p:nvSpPr>
        <p:spPr>
          <a:xfrm>
            <a:off x="768626" y="927652"/>
            <a:ext cx="8030817" cy="127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IMG&gt;  Financial Accounting &gt;Asset Accounting&gt; Organizational Structures &gt; Assign Chart of Depreciation to Company Code</a:t>
            </a:r>
          </a:p>
          <a:p>
            <a:endParaRPr lang="en-US" sz="2000" dirty="0">
              <a:solidFill>
                <a:schemeClr val="accent2"/>
              </a:solidFill>
              <a:cs typeface="Arial"/>
            </a:endParaRPr>
          </a:p>
        </p:txBody>
      </p:sp>
      <p:sp>
        <p:nvSpPr>
          <p:cNvPr id="6" name="Picture Placeholder 5">
            <a:extLst>
              <a:ext uri="{FF2B5EF4-FFF2-40B4-BE49-F238E27FC236}">
                <a16:creationId xmlns:a16="http://schemas.microsoft.com/office/drawing/2014/main" id="{6DA4A3FD-083F-42D6-BF74-EF6E3B5FDF3A}"/>
              </a:ext>
            </a:extLst>
          </p:cNvPr>
          <p:cNvSpPr>
            <a:spLocks noGrp="1"/>
          </p:cNvSpPr>
          <p:nvPr>
            <p:ph type="pic" sz="quarter" idx="10"/>
          </p:nvPr>
        </p:nvSpPr>
        <p:spPr/>
      </p:sp>
      <p:pic>
        <p:nvPicPr>
          <p:cNvPr id="7" name="Picture 6">
            <a:extLst>
              <a:ext uri="{FF2B5EF4-FFF2-40B4-BE49-F238E27FC236}">
                <a16:creationId xmlns:a16="http://schemas.microsoft.com/office/drawing/2014/main" id="{66EFBBBF-FAC1-4064-9CF7-232889D9E130}"/>
              </a:ext>
            </a:extLst>
          </p:cNvPr>
          <p:cNvPicPr/>
          <p:nvPr/>
        </p:nvPicPr>
        <p:blipFill>
          <a:blip r:embed="rId2"/>
          <a:stretch>
            <a:fillRect/>
          </a:stretch>
        </p:blipFill>
        <p:spPr>
          <a:xfrm>
            <a:off x="768626" y="2320269"/>
            <a:ext cx="8030817" cy="2357748"/>
          </a:xfrm>
          <a:prstGeom prst="rect">
            <a:avLst/>
          </a:prstGeom>
        </p:spPr>
      </p:pic>
    </p:spTree>
    <p:extLst>
      <p:ext uri="{BB962C8B-B14F-4D97-AF65-F5344CB8AC3E}">
        <p14:creationId xmlns:p14="http://schemas.microsoft.com/office/powerpoint/2010/main" val="161910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2A78D84-51C0-451A-AA0F-4798D26622CE}"/>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Specify Account Determination</a:t>
            </a:r>
          </a:p>
          <a:p>
            <a:endParaRPr lang="en-US" dirty="0"/>
          </a:p>
          <a:p>
            <a:endParaRPr lang="en-US" dirty="0"/>
          </a:p>
        </p:txBody>
      </p:sp>
      <p:sp>
        <p:nvSpPr>
          <p:cNvPr id="4" name="Rectangle 3">
            <a:extLst>
              <a:ext uri="{FF2B5EF4-FFF2-40B4-BE49-F238E27FC236}">
                <a16:creationId xmlns:a16="http://schemas.microsoft.com/office/drawing/2014/main" id="{49B805AB-55C1-4B4D-A120-96A4BD110FDC}"/>
              </a:ext>
            </a:extLst>
          </p:cNvPr>
          <p:cNvSpPr/>
          <p:nvPr/>
        </p:nvSpPr>
        <p:spPr>
          <a:xfrm>
            <a:off x="659157" y="2587198"/>
            <a:ext cx="8030817" cy="127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IMG&gt; Financial Accounting&gt;  Asset Accounting &gt; Organizational Structures &gt; Asset Classes&gt; Specify Account Determination</a:t>
            </a:r>
          </a:p>
        </p:txBody>
      </p:sp>
      <p:sp>
        <p:nvSpPr>
          <p:cNvPr id="8" name="Rectangle 7">
            <a:extLst>
              <a:ext uri="{FF2B5EF4-FFF2-40B4-BE49-F238E27FC236}">
                <a16:creationId xmlns:a16="http://schemas.microsoft.com/office/drawing/2014/main" id="{32C49B15-D4D3-47D7-B042-04973CE621E2}"/>
              </a:ext>
            </a:extLst>
          </p:cNvPr>
          <p:cNvSpPr/>
          <p:nvPr/>
        </p:nvSpPr>
        <p:spPr>
          <a:xfrm>
            <a:off x="659157" y="1033473"/>
            <a:ext cx="8030817" cy="12722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In this step, we define the account determinations for Asset Accounting (key and description). The key of an account determination must be stored in the asset class. The G/L accounts will be posted according to the account determination in asset class.</a:t>
            </a:r>
          </a:p>
        </p:txBody>
      </p:sp>
      <p:pic>
        <p:nvPicPr>
          <p:cNvPr id="9" name="Picture 8">
            <a:extLst>
              <a:ext uri="{FF2B5EF4-FFF2-40B4-BE49-F238E27FC236}">
                <a16:creationId xmlns:a16="http://schemas.microsoft.com/office/drawing/2014/main" id="{1DF9BE43-A508-408A-937F-D0591B718738}"/>
              </a:ext>
            </a:extLst>
          </p:cNvPr>
          <p:cNvPicPr/>
          <p:nvPr/>
        </p:nvPicPr>
        <p:blipFill>
          <a:blip r:embed="rId2"/>
          <a:stretch>
            <a:fillRect/>
          </a:stretch>
        </p:blipFill>
        <p:spPr>
          <a:xfrm>
            <a:off x="659157" y="4100970"/>
            <a:ext cx="8030817" cy="2143125"/>
          </a:xfrm>
          <a:prstGeom prst="rect">
            <a:avLst/>
          </a:prstGeom>
        </p:spPr>
      </p:pic>
    </p:spTree>
    <p:extLst>
      <p:ext uri="{BB962C8B-B14F-4D97-AF65-F5344CB8AC3E}">
        <p14:creationId xmlns:p14="http://schemas.microsoft.com/office/powerpoint/2010/main" val="287720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631335B-BD82-44C2-8C20-C794A66A811D}"/>
              </a:ext>
            </a:extLst>
          </p:cNvPr>
          <p:cNvSpPr>
            <a:spLocks noGrp="1"/>
          </p:cNvSpPr>
          <p:nvPr>
            <p:ph type="pic" sz="quarter" idx="10"/>
          </p:nvPr>
        </p:nvSpPr>
        <p:spPr/>
      </p:sp>
      <p:sp>
        <p:nvSpPr>
          <p:cNvPr id="3" name="Title 4">
            <a:extLst>
              <a:ext uri="{FF2B5EF4-FFF2-40B4-BE49-F238E27FC236}">
                <a16:creationId xmlns:a16="http://schemas.microsoft.com/office/drawing/2014/main" id="{E3DBC80C-4129-4616-A62D-26859071FC25}"/>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Create Screen Layout Rules</a:t>
            </a:r>
          </a:p>
          <a:p>
            <a:endParaRPr lang="en-US" dirty="0"/>
          </a:p>
          <a:p>
            <a:endParaRPr lang="en-US" dirty="0"/>
          </a:p>
        </p:txBody>
      </p:sp>
      <p:sp>
        <p:nvSpPr>
          <p:cNvPr id="4" name="Rectangle 3">
            <a:extLst>
              <a:ext uri="{FF2B5EF4-FFF2-40B4-BE49-F238E27FC236}">
                <a16:creationId xmlns:a16="http://schemas.microsoft.com/office/drawing/2014/main" id="{4D0E6B1E-07A4-4E78-8235-F6DE6D5FCBAB}"/>
              </a:ext>
            </a:extLst>
          </p:cNvPr>
          <p:cNvSpPr/>
          <p:nvPr/>
        </p:nvSpPr>
        <p:spPr>
          <a:xfrm>
            <a:off x="659157" y="1033473"/>
            <a:ext cx="8030817" cy="12722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The screen layout specifies the status of the fields in the asset master record. You use the screen layout to determine if fields are required entry or optional entry fields, or if they are suppressed completely.</a:t>
            </a:r>
          </a:p>
        </p:txBody>
      </p:sp>
      <p:sp>
        <p:nvSpPr>
          <p:cNvPr id="5" name="Rectangle 4">
            <a:extLst>
              <a:ext uri="{FF2B5EF4-FFF2-40B4-BE49-F238E27FC236}">
                <a16:creationId xmlns:a16="http://schemas.microsoft.com/office/drawing/2014/main" id="{93B9FB7C-373E-4807-94A2-51B0DFBA6458}"/>
              </a:ext>
            </a:extLst>
          </p:cNvPr>
          <p:cNvSpPr/>
          <p:nvPr/>
        </p:nvSpPr>
        <p:spPr>
          <a:xfrm>
            <a:off x="659157" y="2520232"/>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Accounting&gt;  Asset Accounting &gt; Organizational Structures &gt; Asset Classes&gt; Create Screen Layout Rules</a:t>
            </a:r>
          </a:p>
          <a:p>
            <a:endParaRPr lang="en-US" sz="2000" dirty="0">
              <a:solidFill>
                <a:schemeClr val="accent2"/>
              </a:solidFill>
              <a:cs typeface="Arial"/>
            </a:endParaRPr>
          </a:p>
        </p:txBody>
      </p:sp>
      <p:pic>
        <p:nvPicPr>
          <p:cNvPr id="6" name="Picture 5">
            <a:extLst>
              <a:ext uri="{FF2B5EF4-FFF2-40B4-BE49-F238E27FC236}">
                <a16:creationId xmlns:a16="http://schemas.microsoft.com/office/drawing/2014/main" id="{2FE015B0-5DB0-40A2-B6F2-D9324C88E144}"/>
              </a:ext>
            </a:extLst>
          </p:cNvPr>
          <p:cNvPicPr/>
          <p:nvPr/>
        </p:nvPicPr>
        <p:blipFill>
          <a:blip r:embed="rId2"/>
          <a:stretch>
            <a:fillRect/>
          </a:stretch>
        </p:blipFill>
        <p:spPr>
          <a:xfrm>
            <a:off x="659156" y="3932722"/>
            <a:ext cx="8030817" cy="2409825"/>
          </a:xfrm>
          <a:prstGeom prst="rect">
            <a:avLst/>
          </a:prstGeom>
        </p:spPr>
      </p:pic>
    </p:spTree>
    <p:extLst>
      <p:ext uri="{BB962C8B-B14F-4D97-AF65-F5344CB8AC3E}">
        <p14:creationId xmlns:p14="http://schemas.microsoft.com/office/powerpoint/2010/main" val="339309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9A6070-BAA2-435C-AD3D-0B72189DA723}"/>
              </a:ext>
            </a:extLst>
          </p:cNvPr>
          <p:cNvSpPr>
            <a:spLocks noGrp="1"/>
          </p:cNvSpPr>
          <p:nvPr>
            <p:ph type="pic" sz="quarter" idx="10"/>
          </p:nvPr>
        </p:nvSpPr>
        <p:spPr>
          <a:xfrm>
            <a:off x="0" y="0"/>
            <a:ext cx="9144000" cy="6551407"/>
          </a:xfrm>
        </p:spPr>
      </p:sp>
      <p:sp>
        <p:nvSpPr>
          <p:cNvPr id="4" name="Title 4">
            <a:extLst>
              <a:ext uri="{FF2B5EF4-FFF2-40B4-BE49-F238E27FC236}">
                <a16:creationId xmlns:a16="http://schemas.microsoft.com/office/drawing/2014/main" id="{2D5C7D0D-9A17-44AA-89DB-26895EF13DDA}"/>
              </a:ext>
            </a:extLst>
          </p:cNvPr>
          <p:cNvSpPr txBox="1">
            <a:spLocks/>
          </p:cNvSpPr>
          <p:nvPr/>
        </p:nvSpPr>
        <p:spPr>
          <a:xfrm>
            <a:off x="460376" y="258604"/>
            <a:ext cx="8229600" cy="548640"/>
          </a:xfrm>
          <a:prstGeom prst="rect">
            <a:avLst/>
          </a:prstGeom>
        </p:spPr>
        <p:txBody>
          <a:bodyPr>
            <a:normAutofit/>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lang="en-US" dirty="0"/>
              <a:t>Define Number Range Interval</a:t>
            </a:r>
          </a:p>
          <a:p>
            <a:endParaRPr lang="en-US" dirty="0"/>
          </a:p>
          <a:p>
            <a:endParaRPr lang="en-US" dirty="0"/>
          </a:p>
        </p:txBody>
      </p:sp>
      <p:sp>
        <p:nvSpPr>
          <p:cNvPr id="5" name="Rectangle 4">
            <a:extLst>
              <a:ext uri="{FF2B5EF4-FFF2-40B4-BE49-F238E27FC236}">
                <a16:creationId xmlns:a16="http://schemas.microsoft.com/office/drawing/2014/main" id="{3CC45D34-EA5A-4DD7-B3BE-26C702F32805}"/>
              </a:ext>
            </a:extLst>
          </p:cNvPr>
          <p:cNvSpPr/>
          <p:nvPr/>
        </p:nvSpPr>
        <p:spPr>
          <a:xfrm>
            <a:off x="659157" y="1033473"/>
            <a:ext cx="8030817" cy="12722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accent2"/>
                </a:solidFill>
                <a:cs typeface="Arial"/>
              </a:rPr>
              <a:t>In this step, we define the number ranges for the company code for assigning the main asset number. </a:t>
            </a:r>
          </a:p>
        </p:txBody>
      </p:sp>
      <p:sp>
        <p:nvSpPr>
          <p:cNvPr id="6" name="Rectangle 5">
            <a:extLst>
              <a:ext uri="{FF2B5EF4-FFF2-40B4-BE49-F238E27FC236}">
                <a16:creationId xmlns:a16="http://schemas.microsoft.com/office/drawing/2014/main" id="{36B25566-E791-4D31-BCFD-FCB3BEA36A2A}"/>
              </a:ext>
            </a:extLst>
          </p:cNvPr>
          <p:cNvSpPr/>
          <p:nvPr/>
        </p:nvSpPr>
        <p:spPr>
          <a:xfrm>
            <a:off x="659157" y="2520232"/>
            <a:ext cx="8030817" cy="1203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accent2"/>
                </a:solidFill>
                <a:cs typeface="Arial"/>
              </a:rPr>
              <a:t>Path: </a:t>
            </a:r>
            <a:r>
              <a:rPr lang="en-US" sz="2000" dirty="0">
                <a:solidFill>
                  <a:schemeClr val="accent2"/>
                </a:solidFill>
                <a:cs typeface="Arial"/>
              </a:rPr>
              <a:t>IMG &gt; Financial Accounting&gt;  Asset Accounting &gt; Organizational Structures &gt; Asset Classes &gt; Define Number Range Interval</a:t>
            </a:r>
          </a:p>
          <a:p>
            <a:endParaRPr lang="en-US" sz="2000" dirty="0">
              <a:solidFill>
                <a:schemeClr val="accent2"/>
              </a:solidFill>
              <a:cs typeface="Arial"/>
            </a:endParaRPr>
          </a:p>
        </p:txBody>
      </p:sp>
      <p:pic>
        <p:nvPicPr>
          <p:cNvPr id="7" name="Picture 6">
            <a:extLst>
              <a:ext uri="{FF2B5EF4-FFF2-40B4-BE49-F238E27FC236}">
                <a16:creationId xmlns:a16="http://schemas.microsoft.com/office/drawing/2014/main" id="{B76522C7-400E-4A24-A19B-266DF414FDA0}"/>
              </a:ext>
            </a:extLst>
          </p:cNvPr>
          <p:cNvPicPr/>
          <p:nvPr/>
        </p:nvPicPr>
        <p:blipFill>
          <a:blip r:embed="rId2"/>
          <a:stretch>
            <a:fillRect/>
          </a:stretch>
        </p:blipFill>
        <p:spPr>
          <a:xfrm>
            <a:off x="659156" y="3938412"/>
            <a:ext cx="8030817" cy="1826284"/>
          </a:xfrm>
          <a:prstGeom prst="rect">
            <a:avLst/>
          </a:prstGeom>
        </p:spPr>
      </p:pic>
    </p:spTree>
    <p:extLst>
      <p:ext uri="{BB962C8B-B14F-4D97-AF65-F5344CB8AC3E}">
        <p14:creationId xmlns:p14="http://schemas.microsoft.com/office/powerpoint/2010/main" val="3603353271"/>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orate_Presentation_Template_2015_Confidential_4-3.pptx" id="{2D74EC4A-EE62-464C-BBBD-43B26BCB3349}" vid="{1E0DC03B-5F79-4DC3-9A72-4319C25146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1482</TotalTime>
  <Words>1519</Words>
  <Application>Microsoft Office PowerPoint</Application>
  <PresentationFormat>On-screen Show (4:3)</PresentationFormat>
  <Paragraphs>151</Paragraphs>
  <Slides>37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Arial Unicode MS</vt:lpstr>
      <vt:lpstr>Calibri</vt:lpstr>
      <vt:lpstr>Gill Sans MT</vt:lpstr>
      <vt:lpstr>Webdings</vt:lpstr>
      <vt:lpstr>Wingdings</vt:lpstr>
      <vt:lpstr>Wipro 2014 PPT Theme</vt:lpstr>
      <vt:lpstr>Asset Accounting</vt:lpstr>
      <vt:lpstr>Overview:  Asset Accounting</vt:lpstr>
      <vt:lpstr>Overview:  Asset Accounting Posting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Depreciation Key</vt:lpstr>
      <vt:lpstr>Define Depreciation Key</vt:lpstr>
      <vt:lpstr>Define Depreciation Key</vt:lpstr>
      <vt:lpstr>PowerPoint Presentation</vt:lpstr>
      <vt:lpstr>PowerPoint Presentation</vt:lpstr>
      <vt:lpstr>PowerPoint Presentation</vt:lpstr>
      <vt:lpstr>PowerPoint Presentation</vt:lpstr>
      <vt:lpstr>PowerPoint Presentation</vt:lpstr>
      <vt:lpstr>PowerPoint Presentation</vt:lpstr>
      <vt:lpstr>Master Data</vt:lpstr>
      <vt:lpstr>Master Data</vt:lpstr>
      <vt:lpstr>Depreciation Run</vt:lpstr>
      <vt:lpstr>Depreciation Run</vt:lpstr>
      <vt:lpstr>Asset Acquisitions </vt:lpstr>
      <vt:lpstr>Asset Acquisitions</vt:lpstr>
      <vt:lpstr>Asset Transfer</vt:lpstr>
      <vt:lpstr>Transfer within Company Code (ABUMN)</vt:lpstr>
      <vt:lpstr>Intercompany Transfer (ABT1N)</vt:lpstr>
      <vt:lpstr>PowerPoint Presentation</vt:lpstr>
    </vt:vector>
  </TitlesOfParts>
  <Company>Wipro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Quotation for Procurement</dc:title>
  <dc:creator>Anubhav Garg (WT01 - BAS)</dc:creator>
  <cp:lastModifiedBy>Mukesh Kumar (BAS)</cp:lastModifiedBy>
  <cp:revision>84</cp:revision>
  <dcterms:created xsi:type="dcterms:W3CDTF">2015-09-14T06:23:35Z</dcterms:created>
  <dcterms:modified xsi:type="dcterms:W3CDTF">2018-02-22T10:00:33Z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MU292181@wipro.com</vt:lpwstr>
  </property>
  <property fmtid="{D5CDD505-2E9C-101B-9397-08002B2CF9AE}" pid="6" name="MSIP_Label_b9a70571-31c6-4603-80c1-ef2fb871a62a_SetDate">
    <vt:lpwstr>2018-02-16T13:09:37.8834347+05:30</vt:lpwstr>
  </property>
  <property fmtid="{D5CDD505-2E9C-101B-9397-08002B2CF9AE}" pid="7" name="MSIP_Label_b9a70571-31c6-4603-80c1-ef2fb871a62a_Name">
    <vt:lpwstr>Internal</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vt:lpwstr>
  </property>
</Properties>
</file>