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24"/>
  </p:notesMasterIdLst>
  <p:sldIdLst>
    <p:sldId id="256" r:id="rId2"/>
    <p:sldId id="299" r:id="rId3"/>
    <p:sldId id="290" r:id="rId4"/>
    <p:sldId id="298" r:id="rId5"/>
    <p:sldId id="277" r:id="rId6"/>
    <p:sldId id="288" r:id="rId7"/>
    <p:sldId id="289" r:id="rId8"/>
    <p:sldId id="291" r:id="rId9"/>
    <p:sldId id="287" r:id="rId10"/>
    <p:sldId id="292" r:id="rId11"/>
    <p:sldId id="293" r:id="rId12"/>
    <p:sldId id="278" r:id="rId13"/>
    <p:sldId id="282" r:id="rId14"/>
    <p:sldId id="284" r:id="rId15"/>
    <p:sldId id="281" r:id="rId16"/>
    <p:sldId id="283" r:id="rId17"/>
    <p:sldId id="286" r:id="rId18"/>
    <p:sldId id="294" r:id="rId19"/>
    <p:sldId id="295" r:id="rId20"/>
    <p:sldId id="296" r:id="rId21"/>
    <p:sldId id="297" r:id="rId22"/>
    <p:sldId id="28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79536" autoAdjust="0"/>
  </p:normalViewPr>
  <p:slideViewPr>
    <p:cSldViewPr snapToGrid="0">
      <p:cViewPr varScale="1">
        <p:scale>
          <a:sx n="92" d="100"/>
          <a:sy n="92" d="100"/>
        </p:scale>
        <p:origin x="1374" y="90"/>
      </p:cViewPr>
      <p:guideLst>
        <p:guide orient="horz" pos="2160"/>
        <p:guide pos="5232"/>
      </p:guideLst>
    </p:cSldViewPr>
  </p:slideViewPr>
  <p:notesTextViewPr>
    <p:cViewPr>
      <p:scale>
        <a:sx n="1" d="1"/>
        <a:sy n="1" d="1"/>
      </p:scale>
      <p:origin x="0" y="0"/>
    </p:cViewPr>
  </p:notesTextViewPr>
  <p:sorterViewPr>
    <p:cViewPr>
      <p:scale>
        <a:sx n="41" d="100"/>
        <a:sy n="4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8/26/2016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Headings </a:t>
            </a:r>
          </a:p>
          <a:p>
            <a:r>
              <a:rPr lang="en-US" baseline="0" dirty="0" smtClean="0"/>
              <a:t>(Font size for the title of the PPT can vary between 30-34, Arial Headings,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18, Arial Headings</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DBDA5EBE-E194-4A8A-BBBE-6B90DE9885F5}" type="slidenum">
              <a:rPr lang="en-US" smtClean="0"/>
              <a:t>1</a:t>
            </a:fld>
            <a:endParaRPr lang="en-US"/>
          </a:p>
        </p:txBody>
      </p:sp>
    </p:spTree>
    <p:extLst>
      <p:ext uri="{BB962C8B-B14F-4D97-AF65-F5344CB8AC3E}">
        <p14:creationId xmlns:p14="http://schemas.microsoft.com/office/powerpoint/2010/main" val="91975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11</a:t>
            </a:fld>
            <a:endParaRPr lang="en-US"/>
          </a:p>
        </p:txBody>
      </p:sp>
    </p:spTree>
    <p:extLst>
      <p:ext uri="{BB962C8B-B14F-4D97-AF65-F5344CB8AC3E}">
        <p14:creationId xmlns:p14="http://schemas.microsoft.com/office/powerpoint/2010/main" val="2080909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 with customer logo</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Section heading – Arial Headings, 34, Bold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Sub head – Arial Headings, 18, normal</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Sub Head – Arial Headings, normal, 18 font size, should not exceed beyond 1 line</a:t>
            </a:r>
          </a:p>
        </p:txBody>
      </p:sp>
      <p:sp>
        <p:nvSpPr>
          <p:cNvPr id="4" name="Slide Number Placeholder 3"/>
          <p:cNvSpPr>
            <a:spLocks noGrp="1"/>
          </p:cNvSpPr>
          <p:nvPr>
            <p:ph type="sldNum" sz="quarter" idx="10"/>
          </p:nvPr>
        </p:nvSpPr>
        <p:spPr/>
        <p:txBody>
          <a:bodyPr/>
          <a:lstStyle/>
          <a:p>
            <a:fld id="{DBDA5EBE-E194-4A8A-BBBE-6B90DE9885F5}" type="slidenum">
              <a:rPr lang="en-US" smtClean="0"/>
              <a:t>12</a:t>
            </a:fld>
            <a:endParaRPr lang="en-US"/>
          </a:p>
        </p:txBody>
      </p:sp>
    </p:spTree>
    <p:extLst>
      <p:ext uri="{BB962C8B-B14F-4D97-AF65-F5344CB8AC3E}">
        <p14:creationId xmlns:p14="http://schemas.microsoft.com/office/powerpoint/2010/main" val="1776739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3</a:t>
            </a:fld>
            <a:endParaRPr lang="en-US"/>
          </a:p>
        </p:txBody>
      </p:sp>
    </p:spTree>
    <p:extLst>
      <p:ext uri="{BB962C8B-B14F-4D97-AF65-F5344CB8AC3E}">
        <p14:creationId xmlns:p14="http://schemas.microsoft.com/office/powerpoint/2010/main" val="352593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4</a:t>
            </a:fld>
            <a:endParaRPr lang="en-US"/>
          </a:p>
        </p:txBody>
      </p:sp>
    </p:spTree>
    <p:extLst>
      <p:ext uri="{BB962C8B-B14F-4D97-AF65-F5344CB8AC3E}">
        <p14:creationId xmlns:p14="http://schemas.microsoft.com/office/powerpoint/2010/main" val="185115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5</a:t>
            </a:fld>
            <a:endParaRPr lang="en-US"/>
          </a:p>
        </p:txBody>
      </p:sp>
    </p:spTree>
    <p:extLst>
      <p:ext uri="{BB962C8B-B14F-4D97-AF65-F5344CB8AC3E}">
        <p14:creationId xmlns:p14="http://schemas.microsoft.com/office/powerpoint/2010/main" val="223587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6</a:t>
            </a:fld>
            <a:endParaRPr lang="en-US"/>
          </a:p>
        </p:txBody>
      </p:sp>
    </p:spTree>
    <p:extLst>
      <p:ext uri="{BB962C8B-B14F-4D97-AF65-F5344CB8AC3E}">
        <p14:creationId xmlns:p14="http://schemas.microsoft.com/office/powerpoint/2010/main" val="1886965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7</a:t>
            </a:fld>
            <a:endParaRPr lang="en-US"/>
          </a:p>
        </p:txBody>
      </p:sp>
    </p:spTree>
    <p:extLst>
      <p:ext uri="{BB962C8B-B14F-4D97-AF65-F5344CB8AC3E}">
        <p14:creationId xmlns:p14="http://schemas.microsoft.com/office/powerpoint/2010/main" val="162199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8</a:t>
            </a:fld>
            <a:endParaRPr lang="en-US"/>
          </a:p>
        </p:txBody>
      </p:sp>
    </p:spTree>
    <p:extLst>
      <p:ext uri="{BB962C8B-B14F-4D97-AF65-F5344CB8AC3E}">
        <p14:creationId xmlns:p14="http://schemas.microsoft.com/office/powerpoint/2010/main" val="153082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9</a:t>
            </a:fld>
            <a:endParaRPr lang="en-US"/>
          </a:p>
        </p:txBody>
      </p:sp>
    </p:spTree>
    <p:extLst>
      <p:ext uri="{BB962C8B-B14F-4D97-AF65-F5344CB8AC3E}">
        <p14:creationId xmlns:p14="http://schemas.microsoft.com/office/powerpoint/2010/main" val="38686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Section breaker slide</a:t>
            </a:r>
          </a:p>
          <a:p>
            <a:r>
              <a:rPr lang="en-US" sz="1200" b="0" i="0" u="none" strike="noStrike" kern="1200" baseline="0" dirty="0" smtClean="0">
                <a:solidFill>
                  <a:schemeClr val="tx1"/>
                </a:solidFill>
                <a:latin typeface="+mn-lt"/>
                <a:ea typeface="+mn-ea"/>
                <a:cs typeface="+mn-cs"/>
              </a:rPr>
              <a:t>Used for a section heading. You may add a sub heading not exceeding one line also here</a:t>
            </a:r>
          </a:p>
          <a:p>
            <a:r>
              <a:rPr lang="en-US" sz="1200" b="0" i="0" u="none" strike="noStrike" kern="1200" baseline="0" dirty="0" smtClean="0">
                <a:solidFill>
                  <a:schemeClr val="tx1"/>
                </a:solidFill>
                <a:latin typeface="+mn-lt"/>
                <a:ea typeface="+mn-ea"/>
                <a:cs typeface="+mn-cs"/>
              </a:rPr>
              <a:t>Section heading – Arial Headings, bold, 34 font size, should not exceed beyond 1 line</a:t>
            </a:r>
          </a:p>
          <a:p>
            <a:r>
              <a:rPr lang="en-US" sz="1200" b="0" i="0" u="none" strike="noStrike" kern="1200" baseline="0" dirty="0" smtClean="0">
                <a:solidFill>
                  <a:schemeClr val="tx1"/>
                </a:solidFill>
                <a:latin typeface="+mn-lt"/>
                <a:ea typeface="+mn-ea"/>
                <a:cs typeface="+mn-cs"/>
              </a:rPr>
              <a:t>Sub Head – Arial Headings, normal, 18 font size, should not exceed beyond 1 line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10</a:t>
            </a:fld>
            <a:endParaRPr lang="en-US"/>
          </a:p>
        </p:txBody>
      </p:sp>
    </p:spTree>
    <p:extLst>
      <p:ext uri="{BB962C8B-B14F-4D97-AF65-F5344CB8AC3E}">
        <p14:creationId xmlns:p14="http://schemas.microsoft.com/office/powerpoint/2010/main" val="4142560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6"/>
            <a:ext cx="4114800" cy="155448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2814000"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76691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775285"/>
            <a:ext cx="2590800" cy="3873500"/>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dirty="0"/>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2964607"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1"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0"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1"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79"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6551407"/>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2014</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help.sap.com/erp2005_ehp_07/helpdata/en/1f/86cb53f0f67314e10000000a174cb4/frameset.ht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help.sap.com/erp2005_ehp_07/helpdata/en/68/87cb53f0f67314e10000000a174cb4/frameset.ht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hyperlink" Target="http://help.sap.com/saphelp_reinsurance70/helpdata/en/de/192c97f901acf1aaf0001a64d371ba/content.htm" TargetMode="External"/><Relationship Id="rId2" Type="http://schemas.openxmlformats.org/officeDocument/2006/relationships/hyperlink" Target="http://help.sap.com/saphelp_reinsurance70/helpdata/en/de/192c63d190ecf1aaf0001a64d371ba/content.htm" TargetMode="External"/><Relationship Id="rId1" Type="http://schemas.openxmlformats.org/officeDocument/2006/relationships/slideLayout" Target="../slideLayouts/slideLayout23.xml"/><Relationship Id="rId5" Type="http://schemas.openxmlformats.org/officeDocument/2006/relationships/hyperlink" Target="http://help.sap.com/saphelp_reinsurance70/helpdata/en/e1/c7929e2a2049f1871e001a64d371ba/content.htm" TargetMode="External"/><Relationship Id="rId4" Type="http://schemas.openxmlformats.org/officeDocument/2006/relationships/hyperlink" Target="http://help.sap.com/saphelp_reinsurance70/helpdata/en/df/d86df33a534ef18446001a64d371ba/content.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package" Target="../embeddings/Microsoft_Word_Document1.doc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47710" y="2074206"/>
            <a:ext cx="4114800" cy="1554480"/>
          </a:xfrm>
        </p:spPr>
        <p:txBody>
          <a:bodyPr/>
          <a:lstStyle/>
          <a:p>
            <a:r>
              <a:rPr lang="en-US" dirty="0" smtClean="0">
                <a:solidFill>
                  <a:schemeClr val="tx1"/>
                </a:solidFill>
              </a:rPr>
              <a:t>SAP FICA</a:t>
            </a:r>
            <a:endParaRPr lang="en-US" dirty="0">
              <a:solidFill>
                <a:schemeClr val="tx1"/>
              </a:solidFill>
            </a:endParaRPr>
          </a:p>
        </p:txBody>
      </p:sp>
      <p:sp>
        <p:nvSpPr>
          <p:cNvPr id="3" name="Subtitle 2"/>
          <p:cNvSpPr>
            <a:spLocks noGrp="1"/>
          </p:cNvSpPr>
          <p:nvPr>
            <p:ph type="subTitle" idx="1"/>
          </p:nvPr>
        </p:nvSpPr>
        <p:spPr>
          <a:xfrm>
            <a:off x="4547710" y="3627409"/>
            <a:ext cx="4114800" cy="320040"/>
          </a:xfrm>
        </p:spPr>
        <p:txBody>
          <a:bodyPr/>
          <a:lstStyle/>
          <a:p>
            <a:r>
              <a:rPr lang="en-US" dirty="0" smtClean="0"/>
              <a:t>Sridharamurthy. S	</a:t>
            </a:r>
            <a:endParaRPr lang="en-US" dirty="0"/>
          </a:p>
        </p:txBody>
      </p:sp>
      <p:sp>
        <p:nvSpPr>
          <p:cNvPr id="4" name="Text Placeholder 3"/>
          <p:cNvSpPr>
            <a:spLocks noGrp="1"/>
          </p:cNvSpPr>
          <p:nvPr>
            <p:ph type="body" sz="quarter" idx="10"/>
          </p:nvPr>
        </p:nvSpPr>
        <p:spPr>
          <a:xfrm>
            <a:off x="4549775" y="4087536"/>
            <a:ext cx="4114800" cy="320040"/>
          </a:xfrm>
        </p:spPr>
        <p:txBody>
          <a:bodyPr/>
          <a:lstStyle/>
          <a:p>
            <a:r>
              <a:rPr lang="en-US" dirty="0" smtClean="0"/>
              <a:t>Architect</a:t>
            </a:r>
            <a:endParaRPr lang="en-US" dirty="0"/>
          </a:p>
        </p:txBody>
      </p:sp>
    </p:spTree>
    <p:extLst>
      <p:ext uri="{BB962C8B-B14F-4D97-AF65-F5344CB8AC3E}">
        <p14:creationId xmlns:p14="http://schemas.microsoft.com/office/powerpoint/2010/main" val="2450973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377190"/>
            <a:ext cx="4560570" cy="707886"/>
          </a:xfrm>
          <a:prstGeom prst="rect">
            <a:avLst/>
          </a:prstGeom>
          <a:noFill/>
        </p:spPr>
        <p:txBody>
          <a:bodyPr wrap="square" rtlCol="0">
            <a:spAutoFit/>
          </a:bodyPr>
          <a:lstStyle>
            <a:defPPr>
              <a:defRPr lang="en-US"/>
            </a:defPPr>
            <a:lvl1pPr>
              <a:defRPr sz="2000" b="1" u="sng"/>
            </a:lvl1pPr>
          </a:lstStyle>
          <a:p>
            <a:r>
              <a:rPr lang="en-US" dirty="0"/>
              <a:t>SAP </a:t>
            </a:r>
            <a:r>
              <a:rPr lang="en-US" dirty="0" smtClean="0"/>
              <a:t>IS Insurance - Snapshot</a:t>
            </a:r>
            <a:endParaRPr lang="en-US" dirty="0"/>
          </a:p>
          <a:p>
            <a:endParaRPr lang="en-US" dirty="0"/>
          </a:p>
        </p:txBody>
      </p:sp>
      <p:sp>
        <p:nvSpPr>
          <p:cNvPr id="4" name="TextBox 3"/>
          <p:cNvSpPr txBox="1"/>
          <p:nvPr/>
        </p:nvSpPr>
        <p:spPr>
          <a:xfrm>
            <a:off x="2321313" y="1962614"/>
            <a:ext cx="6124433" cy="1754326"/>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chemeClr val="tx1">
                    <a:lumMod val="50000"/>
                    <a:lumOff val="50000"/>
                  </a:schemeClr>
                </a:solidFill>
              </a:rPr>
              <a:t>SAP Claims Management</a:t>
            </a:r>
          </a:p>
          <a:p>
            <a:pPr marL="285750" indent="-285750">
              <a:buFont typeface="Wingdings" panose="05000000000000000000" pitchFamily="2" charset="2"/>
              <a:buChar char="Ø"/>
            </a:pPr>
            <a:r>
              <a:rPr lang="en-US" dirty="0">
                <a:solidFill>
                  <a:schemeClr val="tx1">
                    <a:lumMod val="50000"/>
                    <a:lumOff val="50000"/>
                  </a:schemeClr>
                </a:solidFill>
              </a:rPr>
              <a:t>SAP Policy Management</a:t>
            </a:r>
          </a:p>
          <a:p>
            <a:pPr marL="285750" indent="-285750">
              <a:buFont typeface="Wingdings" panose="05000000000000000000" pitchFamily="2" charset="2"/>
              <a:buChar char="Ø"/>
            </a:pPr>
            <a:r>
              <a:rPr lang="en-US" dirty="0">
                <a:solidFill>
                  <a:schemeClr val="tx1">
                    <a:lumMod val="50000"/>
                    <a:lumOff val="50000"/>
                  </a:schemeClr>
                </a:solidFill>
              </a:rPr>
              <a:t>SAP Collections and Disbursement</a:t>
            </a:r>
          </a:p>
          <a:p>
            <a:pPr marL="285750" indent="-285750">
              <a:buFont typeface="Wingdings" panose="05000000000000000000" pitchFamily="2" charset="2"/>
              <a:buChar char="Ø"/>
            </a:pPr>
            <a:r>
              <a:rPr lang="en-US" dirty="0">
                <a:solidFill>
                  <a:schemeClr val="tx1">
                    <a:lumMod val="50000"/>
                    <a:lumOff val="50000"/>
                  </a:schemeClr>
                </a:solidFill>
              </a:rPr>
              <a:t>SAP Product and Quotation Management for Insurance</a:t>
            </a:r>
          </a:p>
          <a:p>
            <a:pPr marL="285750" indent="-285750">
              <a:buFont typeface="Wingdings" panose="05000000000000000000" pitchFamily="2" charset="2"/>
              <a:buChar char="Ø"/>
            </a:pPr>
            <a:r>
              <a:rPr lang="en-US" dirty="0">
                <a:solidFill>
                  <a:schemeClr val="tx1">
                    <a:lumMod val="50000"/>
                    <a:lumOff val="50000"/>
                  </a:schemeClr>
                </a:solidFill>
              </a:rPr>
              <a:t>SAP Reinsurance</a:t>
            </a:r>
          </a:p>
          <a:p>
            <a:pPr marL="285750" indent="-285750">
              <a:buFont typeface="Wingdings" panose="05000000000000000000" pitchFamily="2" charset="2"/>
              <a:buChar char="Ø"/>
            </a:pPr>
            <a:r>
              <a:rPr lang="en-US" dirty="0">
                <a:solidFill>
                  <a:schemeClr val="tx1">
                    <a:lumMod val="50000"/>
                    <a:lumOff val="50000"/>
                  </a:schemeClr>
                </a:solidFill>
              </a:rPr>
              <a:t>SAP Insurance Products</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044707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 y="1443841"/>
            <a:ext cx="7452360" cy="3293209"/>
          </a:xfrm>
          <a:prstGeom prst="rect">
            <a:avLst/>
          </a:prstGeom>
        </p:spPr>
        <p:txBody>
          <a:bodyPr wrap="square">
            <a:spAutoFit/>
          </a:bodyPr>
          <a:lstStyle/>
          <a:p>
            <a:pPr lvl="0" algn="just"/>
            <a:r>
              <a:rPr lang="en-US" sz="1600" dirty="0" smtClean="0"/>
              <a:t>The</a:t>
            </a:r>
            <a:r>
              <a:rPr lang="en-US" sz="1600" dirty="0"/>
              <a:t> Claims Management component enables efficient and transparent processing of </a:t>
            </a:r>
            <a:r>
              <a:rPr lang="en-US" sz="1600" u="sng" dirty="0">
                <a:hlinkClick r:id="rId3" tooltip="Go to document: claims"/>
              </a:rPr>
              <a:t>claims</a:t>
            </a:r>
            <a:r>
              <a:rPr lang="en-US" sz="1600" dirty="0"/>
              <a:t> and </a:t>
            </a:r>
            <a:r>
              <a:rPr lang="en-US" sz="1600" u="sng" dirty="0">
                <a:hlinkClick r:id="rId4" tooltip="Go to document: claim bundles"/>
              </a:rPr>
              <a:t>claim bundles</a:t>
            </a:r>
            <a:r>
              <a:rPr lang="en-US" sz="1600" dirty="0"/>
              <a:t> for the following areas:</a:t>
            </a:r>
          </a:p>
          <a:p>
            <a:pPr lvl="0" algn="just" fontAlgn="base"/>
            <a:endParaRPr lang="en-US" sz="1600" dirty="0" smtClean="0"/>
          </a:p>
          <a:p>
            <a:pPr lvl="0" algn="just" fontAlgn="base"/>
            <a:r>
              <a:rPr lang="en-US" sz="1600" dirty="0" smtClean="0"/>
              <a:t>P </a:t>
            </a:r>
            <a:r>
              <a:rPr lang="en-US" sz="1600" dirty="0"/>
              <a:t>&amp; C insurance, including the following lines</a:t>
            </a:r>
          </a:p>
          <a:p>
            <a:pPr algn="just" fontAlgn="base"/>
            <a:r>
              <a:rPr lang="en-US" sz="1600" dirty="0"/>
              <a:t>     Property (home contents)</a:t>
            </a:r>
          </a:p>
          <a:p>
            <a:pPr algn="just" fontAlgn="base"/>
            <a:r>
              <a:rPr lang="en-US" sz="1600" dirty="0"/>
              <a:t>      Liability</a:t>
            </a:r>
          </a:p>
          <a:p>
            <a:pPr algn="just" fontAlgn="base"/>
            <a:r>
              <a:rPr lang="en-US" sz="1600" dirty="0"/>
              <a:t>      Automobile</a:t>
            </a:r>
          </a:p>
          <a:p>
            <a:pPr lvl="0" algn="just" fontAlgn="base"/>
            <a:endParaRPr lang="en-US" sz="1600" dirty="0" smtClean="0"/>
          </a:p>
          <a:p>
            <a:pPr lvl="0" algn="just" fontAlgn="base"/>
            <a:r>
              <a:rPr lang="en-US" sz="1600" dirty="0" smtClean="0"/>
              <a:t>Health </a:t>
            </a:r>
            <a:r>
              <a:rPr lang="en-US" sz="1600" dirty="0"/>
              <a:t>insurance</a:t>
            </a:r>
          </a:p>
          <a:p>
            <a:pPr algn="just" fontAlgn="base"/>
            <a:r>
              <a:rPr lang="en-US" sz="1600" dirty="0"/>
              <a:t>       Private health insurance</a:t>
            </a:r>
          </a:p>
          <a:p>
            <a:pPr algn="just" fontAlgn="base"/>
            <a:r>
              <a:rPr lang="en-US" sz="1600" dirty="0"/>
              <a:t>       Statutory health insurance</a:t>
            </a:r>
          </a:p>
          <a:p>
            <a:pPr lvl="0" algn="just" fontAlgn="base"/>
            <a:endParaRPr lang="en-US" sz="1600" dirty="0" smtClean="0"/>
          </a:p>
          <a:p>
            <a:pPr lvl="0" algn="just" fontAlgn="base"/>
            <a:r>
              <a:rPr lang="en-US" sz="1600" dirty="0" smtClean="0"/>
              <a:t>Life </a:t>
            </a:r>
            <a:r>
              <a:rPr lang="en-US" sz="1600" dirty="0"/>
              <a:t>insurance</a:t>
            </a:r>
          </a:p>
        </p:txBody>
      </p:sp>
      <p:sp>
        <p:nvSpPr>
          <p:cNvPr id="3" name="TextBox 2"/>
          <p:cNvSpPr txBox="1"/>
          <p:nvPr/>
        </p:nvSpPr>
        <p:spPr>
          <a:xfrm>
            <a:off x="822960" y="377190"/>
            <a:ext cx="4560570" cy="707886"/>
          </a:xfrm>
          <a:prstGeom prst="rect">
            <a:avLst/>
          </a:prstGeom>
          <a:noFill/>
        </p:spPr>
        <p:txBody>
          <a:bodyPr wrap="square" rtlCol="0">
            <a:spAutoFit/>
          </a:bodyPr>
          <a:lstStyle>
            <a:defPPr>
              <a:defRPr lang="en-US"/>
            </a:defPPr>
            <a:lvl1pPr>
              <a:defRPr sz="2000" b="1" u="sng"/>
            </a:lvl1pPr>
          </a:lstStyle>
          <a:p>
            <a:r>
              <a:rPr lang="en-US" dirty="0"/>
              <a:t>SAP Claims Management</a:t>
            </a:r>
          </a:p>
          <a:p>
            <a:endParaRPr lang="en-US" dirty="0"/>
          </a:p>
        </p:txBody>
      </p:sp>
    </p:spTree>
    <p:extLst>
      <p:ext uri="{BB962C8B-B14F-4D97-AF65-F5344CB8AC3E}">
        <p14:creationId xmlns:p14="http://schemas.microsoft.com/office/powerpoint/2010/main" val="1711284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950" y="1222742"/>
            <a:ext cx="7795260" cy="5047536"/>
          </a:xfrm>
          <a:prstGeom prst="rect">
            <a:avLst/>
          </a:prstGeom>
        </p:spPr>
        <p:txBody>
          <a:bodyPr wrap="square">
            <a:spAutoFit/>
          </a:bodyPr>
          <a:lstStyle/>
          <a:p>
            <a:pPr algn="just" fontAlgn="base"/>
            <a:r>
              <a:rPr lang="en-US" sz="1400" dirty="0"/>
              <a:t>You can manage insurance contracts with SAP Policy Management (FS-PM). You can map the whole life cycle of a contract, starting from the creation of an application, through policy issuance and ongoing contract maintenance, right up to the termination of the contract</a:t>
            </a:r>
            <a:r>
              <a:rPr lang="en-US" sz="1400" dirty="0" smtClean="0"/>
              <a:t>.</a:t>
            </a:r>
          </a:p>
          <a:p>
            <a:pPr algn="just" fontAlgn="base"/>
            <a:endParaRPr lang="en-US" sz="1400" dirty="0"/>
          </a:p>
          <a:p>
            <a:pPr algn="just" fontAlgn="base"/>
            <a:r>
              <a:rPr lang="en-US" sz="1400" dirty="0"/>
              <a:t>You can edit the following business processes:</a:t>
            </a:r>
          </a:p>
          <a:p>
            <a:pPr lvl="0" algn="just" fontAlgn="base"/>
            <a:r>
              <a:rPr lang="en-US" sz="1400" dirty="0" smtClean="0"/>
              <a:t>                 New </a:t>
            </a:r>
            <a:r>
              <a:rPr lang="en-US" sz="1400" dirty="0"/>
              <a:t>Business</a:t>
            </a:r>
          </a:p>
          <a:p>
            <a:pPr lvl="0" algn="just" fontAlgn="base"/>
            <a:r>
              <a:rPr lang="en-US" sz="1400" dirty="0" smtClean="0"/>
              <a:t>                 Inquiry</a:t>
            </a:r>
            <a:endParaRPr lang="en-US" sz="1400" dirty="0"/>
          </a:p>
          <a:p>
            <a:pPr lvl="0" algn="just" fontAlgn="base"/>
            <a:r>
              <a:rPr lang="en-US" sz="1400" dirty="0" smtClean="0"/>
              <a:t>                 Change</a:t>
            </a:r>
            <a:endParaRPr lang="en-US" sz="1400" dirty="0"/>
          </a:p>
          <a:p>
            <a:pPr lvl="0" algn="just" fontAlgn="base"/>
            <a:r>
              <a:rPr lang="en-US" sz="1400" dirty="0" smtClean="0"/>
              <a:t>                 Universal </a:t>
            </a:r>
            <a:r>
              <a:rPr lang="en-US" sz="1400" dirty="0"/>
              <a:t>Change</a:t>
            </a:r>
          </a:p>
          <a:p>
            <a:pPr lvl="0" algn="just" fontAlgn="base"/>
            <a:r>
              <a:rPr lang="en-US" sz="1400" dirty="0" smtClean="0"/>
              <a:t>                 Reversal</a:t>
            </a:r>
            <a:endParaRPr lang="en-US" sz="1400" dirty="0"/>
          </a:p>
          <a:p>
            <a:pPr lvl="0" algn="just" fontAlgn="base"/>
            <a:r>
              <a:rPr lang="en-US" sz="1400" dirty="0" smtClean="0"/>
              <a:t>                 Reset</a:t>
            </a:r>
          </a:p>
          <a:p>
            <a:pPr lvl="0" algn="just" fontAlgn="base"/>
            <a:endParaRPr lang="en-US" sz="1400" dirty="0"/>
          </a:p>
          <a:p>
            <a:pPr algn="just" fontAlgn="base"/>
            <a:r>
              <a:rPr lang="en-US" sz="1400" dirty="0"/>
              <a:t>In various business transactions, you can execute scheduled and unscheduled processing activities on contracts. Examples of scheduled processing activities are premium debit entries, adjustments, correspondence, and contract extensions. Examples of unscheduled processing activities are changes to the sum insured or to the payment frequency</a:t>
            </a:r>
            <a:r>
              <a:rPr lang="en-US" sz="1400" dirty="0" smtClean="0"/>
              <a:t>.</a:t>
            </a:r>
          </a:p>
          <a:p>
            <a:pPr algn="just" fontAlgn="base"/>
            <a:endParaRPr lang="en-US" sz="1400" dirty="0"/>
          </a:p>
          <a:p>
            <a:pPr algn="just" fontAlgn="base"/>
            <a:r>
              <a:rPr lang="en-US" sz="1400" dirty="0"/>
              <a:t>SAP Policy Management is connected to a product engine. In the product engine, you can define your own specific products and product model, as well as rules for calculations and plausibility checks</a:t>
            </a:r>
            <a:r>
              <a:rPr lang="en-US" sz="1400" dirty="0" smtClean="0"/>
              <a:t>.</a:t>
            </a:r>
          </a:p>
          <a:p>
            <a:pPr algn="just" fontAlgn="base"/>
            <a:endParaRPr lang="en-US" sz="1400" dirty="0"/>
          </a:p>
          <a:p>
            <a:pPr algn="just" fontAlgn="base"/>
            <a:r>
              <a:rPr lang="en-US" sz="1400" dirty="0"/>
              <a:t>The standard delivery of SAP Policy Management provides sample values for the Life and P&amp;C, Liability and Personal Accident Insurance (P&amp;C/Non-Life) lines of business.</a:t>
            </a:r>
          </a:p>
        </p:txBody>
      </p:sp>
      <p:sp>
        <p:nvSpPr>
          <p:cNvPr id="3" name="TextBox 2"/>
          <p:cNvSpPr txBox="1"/>
          <p:nvPr/>
        </p:nvSpPr>
        <p:spPr>
          <a:xfrm>
            <a:off x="742950" y="320040"/>
            <a:ext cx="4640580" cy="400110"/>
          </a:xfrm>
          <a:prstGeom prst="rect">
            <a:avLst/>
          </a:prstGeom>
          <a:noFill/>
        </p:spPr>
        <p:txBody>
          <a:bodyPr wrap="square" rtlCol="0">
            <a:spAutoFit/>
          </a:bodyPr>
          <a:lstStyle>
            <a:defPPr>
              <a:defRPr lang="en-US"/>
            </a:defPPr>
            <a:lvl1pPr>
              <a:defRPr sz="2000" b="1" u="sng"/>
            </a:lvl1pPr>
          </a:lstStyle>
          <a:p>
            <a:r>
              <a:rPr lang="en-US" dirty="0"/>
              <a:t>SAP Policy Management</a:t>
            </a:r>
          </a:p>
        </p:txBody>
      </p:sp>
    </p:spTree>
    <p:extLst>
      <p:ext uri="{BB962C8B-B14F-4D97-AF65-F5344CB8AC3E}">
        <p14:creationId xmlns:p14="http://schemas.microsoft.com/office/powerpoint/2010/main" val="532255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2930" y="1626721"/>
            <a:ext cx="7829550" cy="1600438"/>
          </a:xfrm>
          <a:prstGeom prst="rect">
            <a:avLst/>
          </a:prstGeom>
        </p:spPr>
        <p:txBody>
          <a:bodyPr wrap="square">
            <a:spAutoFit/>
          </a:bodyPr>
          <a:lstStyle/>
          <a:p>
            <a:pPr fontAlgn="base"/>
            <a:r>
              <a:rPr lang="en-US" sz="1400" dirty="0"/>
              <a:t>You can use Collections/Disbursements for Insurance , you can perform all collection and disbursement tasks across different lines of business. These tasks include open item accounting, payment processing, incoming payment processing, correspondence, and dunning. You can also map broker accounting and coinsurance business.</a:t>
            </a:r>
          </a:p>
          <a:p>
            <a:pPr fontAlgn="base"/>
            <a:r>
              <a:rPr lang="en-US" sz="1400" dirty="0"/>
              <a:t> </a:t>
            </a:r>
          </a:p>
          <a:p>
            <a:pPr fontAlgn="base"/>
            <a:r>
              <a:rPr lang="en-US" sz="1400" dirty="0"/>
              <a:t>SAP Insurance Collections/Disbursements provides you with all necessary functions for </a:t>
            </a:r>
            <a:r>
              <a:rPr lang="en-US" sz="1400" dirty="0" err="1"/>
              <a:t>subledger</a:t>
            </a:r>
            <a:r>
              <a:rPr lang="en-US" sz="1400" dirty="0"/>
              <a:t> accounting in insurance business.</a:t>
            </a:r>
          </a:p>
        </p:txBody>
      </p:sp>
      <p:sp>
        <p:nvSpPr>
          <p:cNvPr id="7" name="TextBox 6"/>
          <p:cNvSpPr txBox="1"/>
          <p:nvPr/>
        </p:nvSpPr>
        <p:spPr>
          <a:xfrm>
            <a:off x="582930" y="548640"/>
            <a:ext cx="5817870" cy="400110"/>
          </a:xfrm>
          <a:prstGeom prst="rect">
            <a:avLst/>
          </a:prstGeom>
          <a:noFill/>
        </p:spPr>
        <p:txBody>
          <a:bodyPr wrap="square" rtlCol="0">
            <a:spAutoFit/>
          </a:bodyPr>
          <a:lstStyle>
            <a:defPPr>
              <a:defRPr lang="en-US"/>
            </a:defPPr>
            <a:lvl1pPr>
              <a:defRPr sz="2000" b="1" u="sng"/>
            </a:lvl1pPr>
          </a:lstStyle>
          <a:p>
            <a:r>
              <a:rPr lang="en-US" dirty="0"/>
              <a:t>SAP Collections and Disbursements</a:t>
            </a:r>
          </a:p>
        </p:txBody>
      </p:sp>
    </p:spTree>
    <p:extLst>
      <p:ext uri="{BB962C8B-B14F-4D97-AF65-F5344CB8AC3E}">
        <p14:creationId xmlns:p14="http://schemas.microsoft.com/office/powerpoint/2010/main" val="1897347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0090" y="1720840"/>
            <a:ext cx="7566660" cy="1600438"/>
          </a:xfrm>
          <a:prstGeom prst="rect">
            <a:avLst/>
          </a:prstGeom>
        </p:spPr>
        <p:txBody>
          <a:bodyPr wrap="square">
            <a:spAutoFit/>
          </a:bodyPr>
          <a:lstStyle/>
          <a:p>
            <a:pPr fontAlgn="base"/>
            <a:r>
              <a:rPr lang="en-US" sz="1400" dirty="0"/>
              <a:t>Incentive and Sales Force Management provides the instruments and methods to enable you to achieve your sales targets quickly, easily and cost-effectively</a:t>
            </a:r>
            <a:r>
              <a:rPr lang="en-US" sz="1400" dirty="0" smtClean="0"/>
              <a:t>.</a:t>
            </a:r>
          </a:p>
          <a:p>
            <a:pPr fontAlgn="base"/>
            <a:endParaRPr lang="en-US" sz="1400" dirty="0"/>
          </a:p>
          <a:p>
            <a:pPr fontAlgn="base"/>
            <a:r>
              <a:rPr lang="en-US" sz="1400" dirty="0"/>
              <a:t>Its integrated approach helps companies to manage their sales team effectively. The possibility to define clear and transparent models and to introduce new products or distribution channels in a short period of time translates into sales activities that are fully aligned with your corporate strategy.</a:t>
            </a:r>
          </a:p>
        </p:txBody>
      </p:sp>
      <p:sp>
        <p:nvSpPr>
          <p:cNvPr id="6" name="TextBox 5"/>
          <p:cNvSpPr txBox="1"/>
          <p:nvPr/>
        </p:nvSpPr>
        <p:spPr>
          <a:xfrm>
            <a:off x="720090" y="617220"/>
            <a:ext cx="5646420" cy="400110"/>
          </a:xfrm>
          <a:prstGeom prst="rect">
            <a:avLst/>
          </a:prstGeom>
          <a:noFill/>
        </p:spPr>
        <p:txBody>
          <a:bodyPr wrap="square" rtlCol="0">
            <a:spAutoFit/>
          </a:bodyPr>
          <a:lstStyle>
            <a:defPPr>
              <a:defRPr lang="en-US"/>
            </a:defPPr>
            <a:lvl1pPr>
              <a:defRPr sz="2000" b="1" u="sng"/>
            </a:lvl1pPr>
          </a:lstStyle>
          <a:p>
            <a:r>
              <a:rPr lang="en-US" dirty="0"/>
              <a:t>SAP Incentive and Sales Force Management</a:t>
            </a:r>
          </a:p>
        </p:txBody>
      </p:sp>
    </p:spTree>
    <p:extLst>
      <p:ext uri="{BB962C8B-B14F-4D97-AF65-F5344CB8AC3E}">
        <p14:creationId xmlns:p14="http://schemas.microsoft.com/office/powerpoint/2010/main" val="3926406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8660" y="1388745"/>
            <a:ext cx="7326630" cy="3108543"/>
          </a:xfrm>
          <a:prstGeom prst="rect">
            <a:avLst/>
          </a:prstGeom>
        </p:spPr>
        <p:txBody>
          <a:bodyPr wrap="square">
            <a:spAutoFit/>
          </a:bodyPr>
          <a:lstStyle/>
          <a:p>
            <a:pPr fontAlgn="base"/>
            <a:r>
              <a:rPr lang="en-US" sz="1400" dirty="0"/>
              <a:t>SAP Product and Quotation Management for Insurance (FS-PQM) consists of the following </a:t>
            </a:r>
            <a:r>
              <a:rPr lang="en-US" sz="1400" dirty="0" smtClean="0"/>
              <a:t>components:</a:t>
            </a:r>
          </a:p>
          <a:p>
            <a:pPr fontAlgn="base"/>
            <a:endParaRPr lang="en-US" sz="1400" b="1" dirty="0"/>
          </a:p>
          <a:p>
            <a:pPr fontAlgn="base"/>
            <a:r>
              <a:rPr lang="en-US" sz="1400" b="1" dirty="0" smtClean="0"/>
              <a:t>SAP </a:t>
            </a:r>
            <a:r>
              <a:rPr lang="en-US" sz="1400" b="1" dirty="0"/>
              <a:t>Product Lifecycle Management for Insurance (FS-PRO):</a:t>
            </a:r>
            <a:endParaRPr lang="en-US" sz="1400" dirty="0"/>
          </a:p>
          <a:p>
            <a:pPr fontAlgn="base"/>
            <a:r>
              <a:rPr lang="en-US" sz="1400" b="1" dirty="0"/>
              <a:t> </a:t>
            </a:r>
            <a:endParaRPr lang="en-US" sz="1400" dirty="0"/>
          </a:p>
          <a:p>
            <a:pPr fontAlgn="base"/>
            <a:r>
              <a:rPr lang="en-US" sz="1400" b="1" dirty="0"/>
              <a:t> </a:t>
            </a:r>
            <a:r>
              <a:rPr lang="en-US" sz="1400" b="1" dirty="0" smtClean="0"/>
              <a:t>           </a:t>
            </a:r>
            <a:r>
              <a:rPr lang="en-US" sz="1400" dirty="0" smtClean="0"/>
              <a:t>FS-PRO </a:t>
            </a:r>
            <a:r>
              <a:rPr lang="en-US" sz="1400" dirty="0"/>
              <a:t>provides insurers with a 360° view of product information throughout their enterprise, while promoting agility by externalizing all product data and rules in a central repository. </a:t>
            </a:r>
          </a:p>
          <a:p>
            <a:pPr fontAlgn="base"/>
            <a:r>
              <a:rPr lang="en-US" sz="1400" dirty="0"/>
              <a:t> </a:t>
            </a:r>
          </a:p>
          <a:p>
            <a:pPr lvl="0" fontAlgn="base"/>
            <a:r>
              <a:rPr lang="en-US" sz="1400" b="1" dirty="0"/>
              <a:t>SAP Underwriting for Insurance (FS-QUO):</a:t>
            </a:r>
            <a:endParaRPr lang="en-US" sz="1400" dirty="0"/>
          </a:p>
          <a:p>
            <a:pPr fontAlgn="base"/>
            <a:r>
              <a:rPr lang="en-US" sz="1400" dirty="0"/>
              <a:t> </a:t>
            </a:r>
          </a:p>
          <a:p>
            <a:pPr fontAlgn="base"/>
            <a:r>
              <a:rPr lang="en-US" sz="1400" b="1" dirty="0"/>
              <a:t> </a:t>
            </a:r>
            <a:r>
              <a:rPr lang="en-US" sz="1400" b="1" dirty="0" smtClean="0"/>
              <a:t>           </a:t>
            </a:r>
            <a:r>
              <a:rPr lang="en-US" sz="1400" dirty="0" smtClean="0"/>
              <a:t>FS-QUO </a:t>
            </a:r>
            <a:r>
              <a:rPr lang="en-US" sz="1400" dirty="0"/>
              <a:t>provides a product-driven, agile quotation and underwriting solution that separates product information and business process. FS-QUO, a single solution for all lines of business (Property &amp; Casualty and Life)</a:t>
            </a:r>
          </a:p>
        </p:txBody>
      </p:sp>
      <p:sp>
        <p:nvSpPr>
          <p:cNvPr id="6" name="TextBox 5"/>
          <p:cNvSpPr txBox="1"/>
          <p:nvPr/>
        </p:nvSpPr>
        <p:spPr>
          <a:xfrm>
            <a:off x="708660" y="411480"/>
            <a:ext cx="5875019" cy="707886"/>
          </a:xfrm>
          <a:prstGeom prst="rect">
            <a:avLst/>
          </a:prstGeom>
          <a:noFill/>
        </p:spPr>
        <p:txBody>
          <a:bodyPr wrap="square" rtlCol="0">
            <a:spAutoFit/>
          </a:bodyPr>
          <a:lstStyle>
            <a:defPPr>
              <a:defRPr lang="en-US"/>
            </a:defPPr>
            <a:lvl1pPr>
              <a:defRPr sz="2000" b="1" u="sng"/>
            </a:lvl1pPr>
          </a:lstStyle>
          <a:p>
            <a:r>
              <a:rPr lang="en-US" dirty="0"/>
              <a:t>SAP Product and Quotation Management for Insurance</a:t>
            </a:r>
          </a:p>
        </p:txBody>
      </p:sp>
    </p:spTree>
    <p:extLst>
      <p:ext uri="{BB962C8B-B14F-4D97-AF65-F5344CB8AC3E}">
        <p14:creationId xmlns:p14="http://schemas.microsoft.com/office/powerpoint/2010/main" val="4263573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0080" y="1410266"/>
            <a:ext cx="7418070" cy="3323987"/>
          </a:xfrm>
          <a:prstGeom prst="rect">
            <a:avLst/>
          </a:prstGeom>
        </p:spPr>
        <p:txBody>
          <a:bodyPr wrap="square">
            <a:spAutoFit/>
          </a:bodyPr>
          <a:lstStyle/>
          <a:p>
            <a:pPr fontAlgn="base"/>
            <a:r>
              <a:rPr lang="en-US" sz="1400" dirty="0"/>
              <a:t>The following business functions are available</a:t>
            </a:r>
            <a:r>
              <a:rPr lang="en-US" sz="1400" dirty="0" smtClean="0"/>
              <a:t>:</a:t>
            </a:r>
          </a:p>
          <a:p>
            <a:pPr fontAlgn="base"/>
            <a:endParaRPr lang="en-US" sz="1400" dirty="0"/>
          </a:p>
          <a:p>
            <a:pPr fontAlgn="base"/>
            <a:r>
              <a:rPr lang="en-US" sz="1400" dirty="0" smtClean="0">
                <a:hlinkClick r:id="rId2"/>
              </a:rPr>
              <a:t>Refinement </a:t>
            </a:r>
            <a:r>
              <a:rPr lang="en-US" sz="1400" dirty="0">
                <a:hlinkClick r:id="rId2"/>
              </a:rPr>
              <a:t>of FS-RI Accounting Technique</a:t>
            </a:r>
            <a:r>
              <a:rPr lang="en-US" sz="1400" dirty="0"/>
              <a:t>: This business function comprises several new features t hat relate mainly to additional </a:t>
            </a:r>
            <a:r>
              <a:rPr lang="en-US" sz="1400" dirty="0" err="1"/>
              <a:t>func</a:t>
            </a:r>
            <a:r>
              <a:rPr lang="en-US" sz="1400" dirty="0"/>
              <a:t> </a:t>
            </a:r>
            <a:r>
              <a:rPr lang="en-US" sz="1400" dirty="0" err="1"/>
              <a:t>tions</a:t>
            </a:r>
            <a:r>
              <a:rPr lang="en-US" sz="1400" dirty="0"/>
              <a:t> in the account and to a more detailed display of posting figures</a:t>
            </a:r>
            <a:r>
              <a:rPr lang="en-US" sz="1400" dirty="0" smtClean="0"/>
              <a:t>.</a:t>
            </a:r>
          </a:p>
          <a:p>
            <a:pPr fontAlgn="base"/>
            <a:endParaRPr lang="en-US" sz="1400" dirty="0"/>
          </a:p>
          <a:p>
            <a:pPr fontAlgn="base"/>
            <a:r>
              <a:rPr lang="en-US" sz="1400" dirty="0" smtClean="0">
                <a:hlinkClick r:id="rId3"/>
              </a:rPr>
              <a:t>FS-RI</a:t>
            </a:r>
            <a:r>
              <a:rPr lang="en-US" sz="1400" dirty="0">
                <a:hlinkClick r:id="rId3"/>
              </a:rPr>
              <a:t>: P2R Interface</a:t>
            </a:r>
            <a:r>
              <a:rPr lang="en-US" sz="1400" dirty="0"/>
              <a:t>: This business function provides you with a closed interface adjusted to your primary insurance business that connects the primary insurance system. You no longer need to connect the primary insurance system through individual BAPIs</a:t>
            </a:r>
            <a:r>
              <a:rPr lang="en-US" sz="1400" dirty="0" smtClean="0"/>
              <a:t>.</a:t>
            </a:r>
          </a:p>
          <a:p>
            <a:pPr fontAlgn="base"/>
            <a:endParaRPr lang="en-US" sz="1400" dirty="0">
              <a:hlinkClick r:id="rId4"/>
            </a:endParaRPr>
          </a:p>
          <a:p>
            <a:pPr fontAlgn="base"/>
            <a:r>
              <a:rPr lang="en-US" sz="1400" dirty="0" smtClean="0">
                <a:hlinkClick r:id="rId4"/>
              </a:rPr>
              <a:t>Extended </a:t>
            </a:r>
            <a:r>
              <a:rPr lang="en-US" sz="1400" dirty="0">
                <a:hlinkClick r:id="rId4"/>
              </a:rPr>
              <a:t>Business Services</a:t>
            </a:r>
            <a:r>
              <a:rPr lang="en-US" sz="1400" dirty="0"/>
              <a:t>: This </a:t>
            </a:r>
            <a:r>
              <a:rPr lang="en-US" sz="1400" dirty="0" smtClean="0"/>
              <a:t>business </a:t>
            </a:r>
            <a:r>
              <a:rPr lang="en-US" sz="1400" dirty="0"/>
              <a:t>s function provides you with several new features from different areas</a:t>
            </a:r>
            <a:r>
              <a:rPr lang="en-US" sz="1400" dirty="0" smtClean="0"/>
              <a:t>.</a:t>
            </a:r>
          </a:p>
          <a:p>
            <a:pPr fontAlgn="base"/>
            <a:endParaRPr lang="en-US" sz="1400" dirty="0"/>
          </a:p>
          <a:p>
            <a:pPr fontAlgn="base"/>
            <a:r>
              <a:rPr lang="en-US" sz="1400" dirty="0" smtClean="0">
                <a:hlinkClick r:id="rId5"/>
              </a:rPr>
              <a:t>Flexibility </a:t>
            </a:r>
            <a:r>
              <a:rPr lang="en-US" sz="1400" dirty="0">
                <a:hlinkClick r:id="rId5"/>
              </a:rPr>
              <a:t>of Core Reinsurance Processes</a:t>
            </a:r>
            <a:r>
              <a:rPr lang="en-US" sz="1400" dirty="0"/>
              <a:t>: This </a:t>
            </a:r>
            <a:r>
              <a:rPr lang="en-US" sz="1400" dirty="0" smtClean="0"/>
              <a:t>busines</a:t>
            </a:r>
            <a:r>
              <a:rPr lang="en-US" sz="1400" dirty="0"/>
              <a:t>s</a:t>
            </a:r>
            <a:r>
              <a:rPr lang="en-US" sz="1400" dirty="0" smtClean="0"/>
              <a:t> </a:t>
            </a:r>
            <a:r>
              <a:rPr lang="en-US" sz="1400" dirty="0"/>
              <a:t>function provides you with several new features from different areas.</a:t>
            </a:r>
          </a:p>
        </p:txBody>
      </p:sp>
      <p:sp>
        <p:nvSpPr>
          <p:cNvPr id="6" name="Rectangle 5"/>
          <p:cNvSpPr/>
          <p:nvPr/>
        </p:nvSpPr>
        <p:spPr>
          <a:xfrm>
            <a:off x="640081" y="608759"/>
            <a:ext cx="5050654" cy="400110"/>
          </a:xfrm>
          <a:prstGeom prst="rect">
            <a:avLst/>
          </a:prstGeom>
          <a:noFill/>
        </p:spPr>
        <p:txBody>
          <a:bodyPr wrap="square" rtlCol="0">
            <a:spAutoFit/>
          </a:bodyPr>
          <a:lstStyle/>
          <a:p>
            <a:r>
              <a:rPr lang="en-US" sz="2000" b="1" u="sng" dirty="0"/>
              <a:t>SAP Reinsurance Management (FS-RI) </a:t>
            </a:r>
          </a:p>
        </p:txBody>
      </p:sp>
    </p:spTree>
    <p:extLst>
      <p:ext uri="{BB962C8B-B14F-4D97-AF65-F5344CB8AC3E}">
        <p14:creationId xmlns:p14="http://schemas.microsoft.com/office/powerpoint/2010/main" val="3589343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48145" y="1463464"/>
            <a:ext cx="7338951" cy="1815882"/>
          </a:xfrm>
          <a:prstGeom prst="rect">
            <a:avLst/>
          </a:prstGeom>
        </p:spPr>
        <p:txBody>
          <a:bodyPr wrap="square">
            <a:spAutoFit/>
          </a:bodyPr>
          <a:lstStyle/>
          <a:p>
            <a:pPr lvl="0" algn="just" fontAlgn="base"/>
            <a:r>
              <a:rPr lang="en-US" sz="1400" b="1" dirty="0"/>
              <a:t>SAP Insurance Analyzer</a:t>
            </a:r>
          </a:p>
          <a:p>
            <a:pPr algn="just" fontAlgn="base"/>
            <a:r>
              <a:rPr lang="en-US" sz="1400" b="1" dirty="0"/>
              <a:t> </a:t>
            </a:r>
          </a:p>
          <a:p>
            <a:pPr algn="just" fontAlgn="base"/>
            <a:r>
              <a:rPr lang="en-US" sz="1400" b="1" dirty="0"/>
              <a:t>SAP Accounting for Insurance Contracts</a:t>
            </a:r>
            <a:r>
              <a:rPr lang="en-US" sz="1400" b="1" dirty="0" smtClean="0"/>
              <a:t>.</a:t>
            </a:r>
          </a:p>
          <a:p>
            <a:pPr algn="just" fontAlgn="base"/>
            <a:endParaRPr lang="en-US" sz="1400" b="1" dirty="0"/>
          </a:p>
          <a:p>
            <a:pPr lvl="0" algn="just" fontAlgn="base"/>
            <a:r>
              <a:rPr lang="en-US" sz="1400" b="1" dirty="0" smtClean="0"/>
              <a:t>SAP </a:t>
            </a:r>
            <a:r>
              <a:rPr lang="en-US" sz="1400" b="1" dirty="0"/>
              <a:t>Fraud Management</a:t>
            </a:r>
          </a:p>
          <a:p>
            <a:pPr algn="just" fontAlgn="base"/>
            <a:r>
              <a:rPr lang="en-US" sz="1400" dirty="0"/>
              <a:t> </a:t>
            </a:r>
          </a:p>
          <a:p>
            <a:pPr algn="just" fontAlgn="base"/>
            <a:r>
              <a:rPr lang="en-US" sz="1400" dirty="0"/>
              <a:t>SAP Fraud Management helps Insurance companies to optimize their combined ratio by identifying claim frauds and avoid payments on illegitimate claim requests.</a:t>
            </a:r>
          </a:p>
        </p:txBody>
      </p:sp>
      <p:sp>
        <p:nvSpPr>
          <p:cNvPr id="6" name="TextBox 5"/>
          <p:cNvSpPr txBox="1"/>
          <p:nvPr/>
        </p:nvSpPr>
        <p:spPr>
          <a:xfrm>
            <a:off x="748145" y="605639"/>
            <a:ext cx="5094515" cy="400110"/>
          </a:xfrm>
          <a:prstGeom prst="rect">
            <a:avLst/>
          </a:prstGeom>
          <a:noFill/>
        </p:spPr>
        <p:txBody>
          <a:bodyPr wrap="square" rtlCol="0">
            <a:spAutoFit/>
          </a:bodyPr>
          <a:lstStyle/>
          <a:p>
            <a:r>
              <a:rPr lang="en-US" sz="2000" b="1" u="sng" dirty="0" smtClean="0"/>
              <a:t>SAP Insurance Products</a:t>
            </a:r>
          </a:p>
        </p:txBody>
      </p:sp>
      <p:sp>
        <p:nvSpPr>
          <p:cNvPr id="7" name="Rectangle 6"/>
          <p:cNvSpPr/>
          <p:nvPr/>
        </p:nvSpPr>
        <p:spPr>
          <a:xfrm>
            <a:off x="748145" y="3458718"/>
            <a:ext cx="7018317" cy="2246769"/>
          </a:xfrm>
          <a:prstGeom prst="rect">
            <a:avLst/>
          </a:prstGeom>
        </p:spPr>
        <p:txBody>
          <a:bodyPr wrap="square">
            <a:spAutoFit/>
          </a:bodyPr>
          <a:lstStyle/>
          <a:p>
            <a:pPr lvl="0" algn="just" fontAlgn="base"/>
            <a:r>
              <a:rPr lang="en-US" sz="1400" b="1" dirty="0"/>
              <a:t>SAP Policy Management Add-On for Auto Insurance </a:t>
            </a:r>
            <a:endParaRPr lang="en-US" sz="1400" dirty="0"/>
          </a:p>
          <a:p>
            <a:pPr algn="just" fontAlgn="base"/>
            <a:r>
              <a:rPr lang="en-US" sz="1400" b="1" dirty="0"/>
              <a:t> </a:t>
            </a:r>
            <a:endParaRPr lang="en-US" sz="1400" dirty="0"/>
          </a:p>
          <a:p>
            <a:pPr algn="just" fontAlgn="base"/>
            <a:r>
              <a:rPr lang="en-US" sz="1400" dirty="0" smtClean="0"/>
              <a:t>SAP Policy </a:t>
            </a:r>
            <a:r>
              <a:rPr lang="en-US" sz="1400" dirty="0"/>
              <a:t>Management Add-On for Auto Insurance (FS-PM Auto) is the add-on for the </a:t>
            </a:r>
            <a:r>
              <a:rPr lang="en-US" sz="1400" i="1" dirty="0"/>
              <a:t>Auto</a:t>
            </a:r>
            <a:r>
              <a:rPr lang="en-US" sz="1400" dirty="0"/>
              <a:t> line of business and is used to manage auto insurance contracts based on SAP Policy Management (FS-PM</a:t>
            </a:r>
            <a:r>
              <a:rPr lang="en-US" sz="1400" dirty="0" smtClean="0"/>
              <a:t>).</a:t>
            </a:r>
          </a:p>
          <a:p>
            <a:pPr algn="just" fontAlgn="base"/>
            <a:endParaRPr lang="en-US" sz="1400" dirty="0"/>
          </a:p>
          <a:p>
            <a:pPr algn="just" fontAlgn="base"/>
            <a:r>
              <a:rPr lang="en-US" sz="1400" dirty="0"/>
              <a:t>FS-PM Auto enhances existing FS-PM business processes and business transactions to include auto insurance-specific functions. FS-PM Auto also includes the following functions that specifically support the processes used for auto insurance. These functions can be configured for specific countries.</a:t>
            </a:r>
          </a:p>
        </p:txBody>
      </p:sp>
    </p:spTree>
    <p:extLst>
      <p:ext uri="{BB962C8B-B14F-4D97-AF65-F5344CB8AC3E}">
        <p14:creationId xmlns:p14="http://schemas.microsoft.com/office/powerpoint/2010/main" val="1661880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8145" y="605639"/>
            <a:ext cx="5094515" cy="400110"/>
          </a:xfrm>
          <a:prstGeom prst="rect">
            <a:avLst/>
          </a:prstGeom>
          <a:noFill/>
        </p:spPr>
        <p:txBody>
          <a:bodyPr wrap="square" rtlCol="0">
            <a:spAutoFit/>
          </a:bodyPr>
          <a:lstStyle/>
          <a:p>
            <a:r>
              <a:rPr lang="en-US" sz="2000" b="1" u="sng" dirty="0" smtClean="0"/>
              <a:t>Common Terminologies..</a:t>
            </a:r>
          </a:p>
        </p:txBody>
      </p:sp>
      <p:sp>
        <p:nvSpPr>
          <p:cNvPr id="2" name="TextBox 1"/>
          <p:cNvSpPr txBox="1"/>
          <p:nvPr/>
        </p:nvSpPr>
        <p:spPr>
          <a:xfrm>
            <a:off x="2598234" y="2074127"/>
            <a:ext cx="1960793" cy="2031325"/>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tx1">
                    <a:lumMod val="50000"/>
                    <a:lumOff val="50000"/>
                  </a:schemeClr>
                </a:solidFill>
              </a:rPr>
              <a:t>New Business</a:t>
            </a:r>
          </a:p>
          <a:p>
            <a:pPr marL="285750" indent="-285750">
              <a:buFont typeface="Wingdings" panose="05000000000000000000" pitchFamily="2" charset="2"/>
              <a:buChar char="Ø"/>
            </a:pPr>
            <a:r>
              <a:rPr lang="en-US" dirty="0" smtClean="0">
                <a:solidFill>
                  <a:schemeClr val="tx1">
                    <a:lumMod val="50000"/>
                    <a:lumOff val="50000"/>
                  </a:schemeClr>
                </a:solidFill>
              </a:rPr>
              <a:t>Cancellation</a:t>
            </a:r>
          </a:p>
          <a:p>
            <a:pPr marL="285750" indent="-285750">
              <a:buFont typeface="Wingdings" panose="05000000000000000000" pitchFamily="2" charset="2"/>
              <a:buChar char="Ø"/>
            </a:pPr>
            <a:r>
              <a:rPr lang="en-US" dirty="0" smtClean="0">
                <a:solidFill>
                  <a:schemeClr val="tx1">
                    <a:lumMod val="50000"/>
                    <a:lumOff val="50000"/>
                  </a:schemeClr>
                </a:solidFill>
              </a:rPr>
              <a:t>Reinstatement</a:t>
            </a:r>
          </a:p>
          <a:p>
            <a:pPr marL="285750" indent="-285750">
              <a:buFont typeface="Wingdings" panose="05000000000000000000" pitchFamily="2" charset="2"/>
              <a:buChar char="Ø"/>
            </a:pPr>
            <a:r>
              <a:rPr lang="en-US" dirty="0" smtClean="0">
                <a:solidFill>
                  <a:schemeClr val="tx1">
                    <a:lumMod val="50000"/>
                    <a:lumOff val="50000"/>
                  </a:schemeClr>
                </a:solidFill>
              </a:rPr>
              <a:t>Renewal</a:t>
            </a:r>
          </a:p>
          <a:p>
            <a:pPr marL="285750" indent="-285750">
              <a:buFont typeface="Wingdings" panose="05000000000000000000" pitchFamily="2" charset="2"/>
              <a:buChar char="Ø"/>
            </a:pPr>
            <a:r>
              <a:rPr lang="en-US" dirty="0" smtClean="0">
                <a:solidFill>
                  <a:schemeClr val="tx1">
                    <a:lumMod val="50000"/>
                    <a:lumOff val="50000"/>
                  </a:schemeClr>
                </a:solidFill>
              </a:rPr>
              <a:t>Move</a:t>
            </a:r>
          </a:p>
          <a:p>
            <a:endParaRPr lang="en-US" dirty="0" smtClean="0">
              <a:solidFill>
                <a:schemeClr val="tx1">
                  <a:lumMod val="50000"/>
                  <a:lumOff val="50000"/>
                </a:schemeClr>
              </a:solidFill>
            </a:endParaRPr>
          </a:p>
          <a:p>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991630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8145" y="605639"/>
            <a:ext cx="5094515" cy="400110"/>
          </a:xfrm>
          <a:prstGeom prst="rect">
            <a:avLst/>
          </a:prstGeom>
          <a:noFill/>
        </p:spPr>
        <p:txBody>
          <a:bodyPr wrap="square" rtlCol="0">
            <a:spAutoFit/>
          </a:bodyPr>
          <a:lstStyle/>
          <a:p>
            <a:r>
              <a:rPr lang="en-US" sz="2000" b="1" u="sng" dirty="0" smtClean="0"/>
              <a:t>Master Data</a:t>
            </a:r>
          </a:p>
        </p:txBody>
      </p:sp>
      <p:sp>
        <p:nvSpPr>
          <p:cNvPr id="2" name="TextBox 1"/>
          <p:cNvSpPr txBox="1"/>
          <p:nvPr/>
        </p:nvSpPr>
        <p:spPr>
          <a:xfrm>
            <a:off x="2598234" y="2074127"/>
            <a:ext cx="2230162" cy="1477328"/>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tx1">
                    <a:lumMod val="50000"/>
                    <a:lumOff val="50000"/>
                  </a:schemeClr>
                </a:solidFill>
              </a:rPr>
              <a:t>Business Partner</a:t>
            </a:r>
          </a:p>
          <a:p>
            <a:pPr marL="285750" indent="-285750">
              <a:buFont typeface="Wingdings" panose="05000000000000000000" pitchFamily="2" charset="2"/>
              <a:buChar char="Ø"/>
            </a:pPr>
            <a:r>
              <a:rPr lang="en-US" dirty="0" smtClean="0">
                <a:solidFill>
                  <a:schemeClr val="tx1">
                    <a:lumMod val="50000"/>
                    <a:lumOff val="50000"/>
                  </a:schemeClr>
                </a:solidFill>
              </a:rPr>
              <a:t>Contract Account</a:t>
            </a:r>
          </a:p>
          <a:p>
            <a:pPr marL="285750" indent="-285750">
              <a:buFont typeface="Wingdings" panose="05000000000000000000" pitchFamily="2" charset="2"/>
              <a:buChar char="Ø"/>
            </a:pPr>
            <a:r>
              <a:rPr lang="en-US" dirty="0" smtClean="0">
                <a:solidFill>
                  <a:schemeClr val="tx1">
                    <a:lumMod val="50000"/>
                    <a:lumOff val="50000"/>
                  </a:schemeClr>
                </a:solidFill>
              </a:rPr>
              <a:t>Contracts/IO</a:t>
            </a:r>
          </a:p>
          <a:p>
            <a:endParaRPr lang="en-US" dirty="0" smtClean="0">
              <a:solidFill>
                <a:schemeClr val="tx1">
                  <a:lumMod val="50000"/>
                  <a:lumOff val="50000"/>
                </a:schemeClr>
              </a:solidFill>
            </a:endParaRPr>
          </a:p>
          <a:p>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4239854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Introduction</a:t>
            </a:r>
            <a:endParaRPr lang="en-US" dirty="0"/>
          </a:p>
        </p:txBody>
      </p:sp>
    </p:spTree>
    <p:extLst>
      <p:ext uri="{BB962C8B-B14F-4D97-AF65-F5344CB8AC3E}">
        <p14:creationId xmlns:p14="http://schemas.microsoft.com/office/powerpoint/2010/main" val="205435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8145" y="605639"/>
            <a:ext cx="5094515" cy="400110"/>
          </a:xfrm>
          <a:prstGeom prst="rect">
            <a:avLst/>
          </a:prstGeom>
          <a:noFill/>
        </p:spPr>
        <p:txBody>
          <a:bodyPr wrap="square" rtlCol="0">
            <a:spAutoFit/>
          </a:bodyPr>
          <a:lstStyle/>
          <a:p>
            <a:r>
              <a:rPr lang="en-US" sz="2000" b="1" u="sng" dirty="0" smtClean="0"/>
              <a:t>Life Cycle..</a:t>
            </a:r>
          </a:p>
        </p:txBody>
      </p:sp>
      <p:sp>
        <p:nvSpPr>
          <p:cNvPr id="2" name="TextBox 1"/>
          <p:cNvSpPr txBox="1"/>
          <p:nvPr/>
        </p:nvSpPr>
        <p:spPr>
          <a:xfrm>
            <a:off x="2598234" y="2074127"/>
            <a:ext cx="3589444" cy="2585323"/>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tx1">
                    <a:lumMod val="50000"/>
                    <a:lumOff val="50000"/>
                  </a:schemeClr>
                </a:solidFill>
              </a:rPr>
              <a:t>Master Data Creation</a:t>
            </a:r>
          </a:p>
          <a:p>
            <a:pPr marL="285750" indent="-285750">
              <a:buFont typeface="Wingdings" panose="05000000000000000000" pitchFamily="2" charset="2"/>
              <a:buChar char="Ø"/>
            </a:pPr>
            <a:r>
              <a:rPr lang="en-US" dirty="0" smtClean="0">
                <a:solidFill>
                  <a:schemeClr val="tx1">
                    <a:lumMod val="50000"/>
                    <a:lumOff val="50000"/>
                  </a:schemeClr>
                </a:solidFill>
              </a:rPr>
              <a:t>Document Postings</a:t>
            </a:r>
          </a:p>
          <a:p>
            <a:pPr marL="285750" indent="-285750">
              <a:buFont typeface="Wingdings" panose="05000000000000000000" pitchFamily="2" charset="2"/>
              <a:buChar char="Ø"/>
            </a:pPr>
            <a:r>
              <a:rPr lang="en-US" dirty="0" smtClean="0">
                <a:solidFill>
                  <a:schemeClr val="tx1">
                    <a:lumMod val="50000"/>
                    <a:lumOff val="50000"/>
                  </a:schemeClr>
                </a:solidFill>
              </a:rPr>
              <a:t>Invoicing</a:t>
            </a:r>
          </a:p>
          <a:p>
            <a:pPr marL="285750" indent="-285750">
              <a:buFont typeface="Wingdings" panose="05000000000000000000" pitchFamily="2" charset="2"/>
              <a:buChar char="Ø"/>
            </a:pPr>
            <a:r>
              <a:rPr lang="en-US" dirty="0" smtClean="0">
                <a:solidFill>
                  <a:schemeClr val="tx1">
                    <a:lumMod val="50000"/>
                    <a:lumOff val="50000"/>
                  </a:schemeClr>
                </a:solidFill>
              </a:rPr>
              <a:t>Payments(Incoming/Outgoing)</a:t>
            </a:r>
          </a:p>
          <a:p>
            <a:pPr marL="285750" indent="-285750">
              <a:buFont typeface="Wingdings" panose="05000000000000000000" pitchFamily="2" charset="2"/>
              <a:buChar char="Ø"/>
            </a:pPr>
            <a:r>
              <a:rPr lang="en-US" dirty="0" smtClean="0">
                <a:solidFill>
                  <a:schemeClr val="tx1">
                    <a:lumMod val="50000"/>
                    <a:lumOff val="50000"/>
                  </a:schemeClr>
                </a:solidFill>
              </a:rPr>
              <a:t>Dunning</a:t>
            </a:r>
          </a:p>
          <a:p>
            <a:pPr marL="285750" indent="-285750">
              <a:buFont typeface="Wingdings" panose="05000000000000000000" pitchFamily="2" charset="2"/>
              <a:buChar char="Ø"/>
            </a:pPr>
            <a:r>
              <a:rPr lang="en-US" dirty="0" smtClean="0">
                <a:solidFill>
                  <a:schemeClr val="tx1">
                    <a:lumMod val="50000"/>
                    <a:lumOff val="50000"/>
                  </a:schemeClr>
                </a:solidFill>
              </a:rPr>
              <a:t>Sub-ledger to FI</a:t>
            </a:r>
          </a:p>
          <a:p>
            <a:pPr marL="285750" indent="-285750">
              <a:buFont typeface="Wingdings" panose="05000000000000000000" pitchFamily="2" charset="2"/>
              <a:buChar char="Ø"/>
            </a:pPr>
            <a:endParaRPr lang="en-US" dirty="0" smtClean="0">
              <a:solidFill>
                <a:schemeClr val="tx1">
                  <a:lumMod val="50000"/>
                  <a:lumOff val="50000"/>
                </a:schemeClr>
              </a:solidFill>
            </a:endParaRPr>
          </a:p>
          <a:p>
            <a:endParaRPr lang="en-US" dirty="0" smtClean="0">
              <a:solidFill>
                <a:schemeClr val="tx1">
                  <a:lumMod val="50000"/>
                  <a:lumOff val="50000"/>
                </a:schemeClr>
              </a:solidFill>
            </a:endParaRPr>
          </a:p>
          <a:p>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065052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8145" y="605639"/>
            <a:ext cx="5094515" cy="400110"/>
          </a:xfrm>
          <a:prstGeom prst="rect">
            <a:avLst/>
          </a:prstGeom>
          <a:noFill/>
        </p:spPr>
        <p:txBody>
          <a:bodyPr wrap="square" rtlCol="0">
            <a:spAutoFit/>
          </a:bodyPr>
          <a:lstStyle/>
          <a:p>
            <a:r>
              <a:rPr lang="en-US" sz="2000" b="1" u="sng" dirty="0" smtClean="0"/>
              <a:t>SAP FI Global Settings..</a:t>
            </a:r>
          </a:p>
        </p:txBody>
      </p:sp>
      <p:sp>
        <p:nvSpPr>
          <p:cNvPr id="2" name="TextBox 1"/>
          <p:cNvSpPr txBox="1"/>
          <p:nvPr/>
        </p:nvSpPr>
        <p:spPr>
          <a:xfrm>
            <a:off x="2598234" y="2074127"/>
            <a:ext cx="473206" cy="923330"/>
          </a:xfrm>
          <a:prstGeom prst="rect">
            <a:avLst/>
          </a:prstGeom>
          <a:noFill/>
        </p:spPr>
        <p:txBody>
          <a:bodyPr wrap="none" rtlCol="0">
            <a:spAutoFit/>
          </a:bodyPr>
          <a:lstStyle/>
          <a:p>
            <a:pPr marL="285750" indent="-285750">
              <a:buFont typeface="Wingdings" panose="05000000000000000000" pitchFamily="2" charset="2"/>
              <a:buChar char="Ø"/>
            </a:pPr>
            <a:endParaRPr lang="en-US" dirty="0" smtClean="0">
              <a:solidFill>
                <a:schemeClr val="tx1">
                  <a:lumMod val="50000"/>
                  <a:lumOff val="50000"/>
                </a:schemeClr>
              </a:solidFill>
            </a:endParaRPr>
          </a:p>
          <a:p>
            <a:endParaRPr lang="en-US" dirty="0" smtClean="0">
              <a:solidFill>
                <a:schemeClr val="tx1">
                  <a:lumMod val="50000"/>
                  <a:lumOff val="50000"/>
                </a:schemeClr>
              </a:solidFill>
            </a:endParaRPr>
          </a:p>
          <a:p>
            <a:endParaRPr lang="en-US" dirty="0" smtClean="0">
              <a:solidFill>
                <a:schemeClr val="tx1">
                  <a:lumMod val="50000"/>
                  <a:lumOff val="5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55370869"/>
              </p:ext>
            </p:extLst>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spid="_x0000_s1029"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4114800" y="30432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952402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dirty="0" smtClean="0">
                <a:solidFill>
                  <a:schemeClr val="tx1"/>
                </a:solidFill>
              </a:rPr>
              <a:t>Thank You</a:t>
            </a:r>
            <a:endParaRPr lang="en-US" sz="2800" dirty="0">
              <a:solidFill>
                <a:schemeClr val="tx1"/>
              </a:solidFill>
            </a:endParaRPr>
          </a:p>
        </p:txBody>
      </p:sp>
    </p:spTree>
    <p:extLst>
      <p:ext uri="{BB962C8B-B14F-4D97-AF65-F5344CB8AC3E}">
        <p14:creationId xmlns:p14="http://schemas.microsoft.com/office/powerpoint/2010/main" val="529275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377190"/>
            <a:ext cx="4560570" cy="400110"/>
          </a:xfrm>
          <a:prstGeom prst="rect">
            <a:avLst/>
          </a:prstGeom>
          <a:noFill/>
        </p:spPr>
        <p:txBody>
          <a:bodyPr wrap="square" rtlCol="0">
            <a:spAutoFit/>
          </a:bodyPr>
          <a:lstStyle>
            <a:defPPr>
              <a:defRPr lang="en-US"/>
            </a:defPPr>
            <a:lvl1pPr>
              <a:defRPr sz="2000" b="1" u="sng"/>
            </a:lvl1pPr>
          </a:lstStyle>
          <a:p>
            <a:r>
              <a:rPr lang="en-US" dirty="0" smtClean="0"/>
              <a:t>Schedule</a:t>
            </a:r>
            <a:endParaRPr lang="en-US" u="none" dirty="0"/>
          </a:p>
        </p:txBody>
      </p:sp>
      <p:graphicFrame>
        <p:nvGraphicFramePr>
          <p:cNvPr id="4" name="Table 3"/>
          <p:cNvGraphicFramePr>
            <a:graphicFrameLocks noGrp="1"/>
          </p:cNvGraphicFramePr>
          <p:nvPr>
            <p:extLst>
              <p:ext uri="{D42A27DB-BD31-4B8C-83A1-F6EECF244321}">
                <p14:modId xmlns:p14="http://schemas.microsoft.com/office/powerpoint/2010/main" val="3135193588"/>
              </p:ext>
            </p:extLst>
          </p:nvPr>
        </p:nvGraphicFramePr>
        <p:xfrm>
          <a:off x="2129882" y="1873400"/>
          <a:ext cx="5586762" cy="3200402"/>
        </p:xfrm>
        <a:graphic>
          <a:graphicData uri="http://schemas.openxmlformats.org/drawingml/2006/table">
            <a:tbl>
              <a:tblPr firstRow="1" firstCol="1" bandRow="1">
                <a:tableStyleId>{5C22544A-7EE6-4342-B048-85BDC9FD1C3A}</a:tableStyleId>
              </a:tblPr>
              <a:tblGrid>
                <a:gridCol w="697902"/>
                <a:gridCol w="2428117"/>
                <a:gridCol w="1184093"/>
                <a:gridCol w="1276650"/>
              </a:tblGrid>
              <a:tr h="272143">
                <a:tc>
                  <a:txBody>
                    <a:bodyPr/>
                    <a:lstStyle/>
                    <a:p>
                      <a:pPr marL="0" marR="0" algn="ctr">
                        <a:spcBef>
                          <a:spcPts val="0"/>
                        </a:spcBef>
                        <a:spcAft>
                          <a:spcPts val="0"/>
                        </a:spcAft>
                      </a:pPr>
                      <a:r>
                        <a:rPr lang="en-US" sz="1100">
                          <a:effectLst/>
                        </a:rPr>
                        <a:t>Sno</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Topics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Date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Mentor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272143">
                <a:tc>
                  <a:txBody>
                    <a:bodyPr/>
                    <a:lstStyle/>
                    <a:p>
                      <a:pPr marL="0" marR="0" algn="r">
                        <a:spcBef>
                          <a:spcPts val="0"/>
                        </a:spcBef>
                        <a:spcAft>
                          <a:spcPts val="0"/>
                        </a:spcAft>
                      </a:pPr>
                      <a:r>
                        <a:rPr lang="en-US" sz="11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FICA Introduction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8/16/2016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Sridhar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272143">
                <a:tc>
                  <a:txBody>
                    <a:bodyPr/>
                    <a:lstStyle/>
                    <a:p>
                      <a:pPr marL="0" marR="0" algn="r">
                        <a:spcBef>
                          <a:spcPts val="0"/>
                        </a:spcBef>
                        <a:spcAft>
                          <a:spcPts val="0"/>
                        </a:spcAft>
                      </a:pPr>
                      <a:r>
                        <a:rPr lang="en-US" sz="11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FI Global Setting</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8/16/2016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Sridhar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272143">
                <a:tc>
                  <a:txBody>
                    <a:bodyPr/>
                    <a:lstStyle/>
                    <a:p>
                      <a:pPr marL="0" marR="0" algn="r">
                        <a:spcBef>
                          <a:spcPts val="0"/>
                        </a:spcBef>
                        <a:spcAft>
                          <a:spcPts val="0"/>
                        </a:spcAft>
                      </a:pPr>
                      <a:r>
                        <a:rPr lang="en-US" sz="11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a:effectLst/>
                        </a:rPr>
                        <a:t>MD- Theory</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8/17/2016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Arathy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272143">
                <a:tc>
                  <a:txBody>
                    <a:bodyPr/>
                    <a:lstStyle/>
                    <a:p>
                      <a:pPr marL="0" marR="0" algn="r">
                        <a:spcBef>
                          <a:spcPts val="0"/>
                        </a:spcBef>
                        <a:spcAft>
                          <a:spcPts val="0"/>
                        </a:spcAft>
                      </a:pPr>
                      <a:r>
                        <a:rPr lang="en-US" sz="11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Receivable-Theory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8/17/2016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Arathy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478972">
                <a:tc>
                  <a:txBody>
                    <a:bodyPr/>
                    <a:lstStyle/>
                    <a:p>
                      <a:pPr marL="0" marR="0" algn="r">
                        <a:spcBef>
                          <a:spcPts val="0"/>
                        </a:spcBef>
                        <a:spcAft>
                          <a:spcPts val="0"/>
                        </a:spcAft>
                      </a:pPr>
                      <a:r>
                        <a:rPr lang="en-US" sz="11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FI Global Setting &amp; MD  - Practicals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8/18/2016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Sridhar/Arathy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272143">
                <a:tc>
                  <a:txBody>
                    <a:bodyPr/>
                    <a:lstStyle/>
                    <a:p>
                      <a:pPr marL="0" marR="0" algn="r">
                        <a:spcBef>
                          <a:spcPts val="0"/>
                        </a:spcBef>
                        <a:spcAft>
                          <a:spcPts val="0"/>
                        </a:spcAft>
                      </a:pPr>
                      <a:r>
                        <a:rPr lang="en-US" sz="11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REceivable-Practicals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8/19/2016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Arathy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272143">
                <a:tc>
                  <a:txBody>
                    <a:bodyPr/>
                    <a:lstStyle/>
                    <a:p>
                      <a:pPr marL="0" marR="0" algn="r">
                        <a:spcBef>
                          <a:spcPts val="0"/>
                        </a:spcBef>
                        <a:spcAft>
                          <a:spcPts val="0"/>
                        </a:spcAft>
                      </a:pPr>
                      <a:r>
                        <a:rPr lang="en-US" sz="11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Correspondence - Theory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8/21/2016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Sridhar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272143">
                <a:tc>
                  <a:txBody>
                    <a:bodyPr/>
                    <a:lstStyle/>
                    <a:p>
                      <a:pPr marL="0" marR="0" algn="r">
                        <a:spcBef>
                          <a:spcPts val="0"/>
                        </a:spcBef>
                        <a:spcAft>
                          <a:spcPts val="0"/>
                        </a:spcAft>
                      </a:pPr>
                      <a:r>
                        <a:rPr lang="en-US" sz="11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Correspondence - Practical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8/21/2016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Sridhar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272143">
                <a:tc>
                  <a:txBody>
                    <a:bodyPr/>
                    <a:lstStyle/>
                    <a:p>
                      <a:pPr marL="0" marR="0" algn="r">
                        <a:spcBef>
                          <a:spcPts val="0"/>
                        </a:spcBef>
                        <a:spcAft>
                          <a:spcPts val="0"/>
                        </a:spcAft>
                      </a:pPr>
                      <a:r>
                        <a:rPr lang="en-US" sz="11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Dunning/Payments - theory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8/22/2016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Arabinda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r>
              <a:tr h="272143">
                <a:tc>
                  <a:txBody>
                    <a:bodyPr/>
                    <a:lstStyle/>
                    <a:p>
                      <a:pPr marL="0" marR="0" algn="r">
                        <a:spcBef>
                          <a:spcPts val="0"/>
                        </a:spcBef>
                        <a:spcAft>
                          <a:spcPts val="0"/>
                        </a:spcAft>
                      </a:pPr>
                      <a:r>
                        <a:rPr lang="en-US" sz="11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Dunning/Payments - Practical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8/23/2016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dirty="0" err="1">
                          <a:effectLst/>
                        </a:rPr>
                        <a:t>Arabinda</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4067194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 y="1443841"/>
            <a:ext cx="7452360" cy="4031873"/>
          </a:xfrm>
          <a:prstGeom prst="rect">
            <a:avLst/>
          </a:prstGeom>
        </p:spPr>
        <p:txBody>
          <a:bodyPr wrap="square">
            <a:spAutoFit/>
          </a:bodyPr>
          <a:lstStyle/>
          <a:p>
            <a:pPr marL="285750" lvl="0" indent="-285750" algn="just">
              <a:buFont typeface="Wingdings" panose="05000000000000000000" pitchFamily="2" charset="2"/>
              <a:buChar char="Ø"/>
            </a:pPr>
            <a:r>
              <a:rPr lang="en-US" sz="1600" dirty="0"/>
              <a:t>SAP Financial Accounting (FI) delivers the standard Accounts Receivable (FIAR) module to track accounts receivable transactions. This module is tightly integrated with the Sales and Distribution (SD) module to enter and process customer master data, shipping, billing, and receivables</a:t>
            </a:r>
            <a:r>
              <a:rPr lang="en-US" sz="1600" dirty="0" smtClean="0"/>
              <a:t>.</a:t>
            </a:r>
          </a:p>
          <a:p>
            <a:pPr marL="285750" lvl="0" indent="-285750" algn="just">
              <a:buFont typeface="Wingdings" panose="05000000000000000000" pitchFamily="2" charset="2"/>
              <a:buChar char="Ø"/>
            </a:pPr>
            <a:r>
              <a:rPr lang="en-US" sz="1600" dirty="0"/>
              <a:t>As requirements became more complex and the data volume increased substantially over the last </a:t>
            </a:r>
            <a:r>
              <a:rPr lang="en-US" sz="1600" dirty="0" smtClean="0"/>
              <a:t>few years</a:t>
            </a:r>
            <a:r>
              <a:rPr lang="en-US" sz="1600" dirty="0"/>
              <a:t>, SAP developed a module in FI for tracking A/R data. This application component is known as Contract Accounts Receivable and Payable (FI-CA</a:t>
            </a:r>
            <a:r>
              <a:rPr lang="en-US" sz="1600" dirty="0" smtClean="0"/>
              <a:t>).</a:t>
            </a:r>
          </a:p>
          <a:p>
            <a:pPr marL="285750" lvl="0" indent="-285750" algn="just">
              <a:buFont typeface="Wingdings" panose="05000000000000000000" pitchFamily="2" charset="2"/>
              <a:buChar char="Ø"/>
            </a:pPr>
            <a:r>
              <a:rPr lang="en-US" sz="1600" dirty="0"/>
              <a:t>SAP promotes FICA as a </a:t>
            </a:r>
            <a:r>
              <a:rPr lang="en-US" sz="1600" dirty="0" err="1"/>
              <a:t>subledger</a:t>
            </a:r>
            <a:r>
              <a:rPr lang="en-US" sz="1600" dirty="0"/>
              <a:t> application alternative for the FI-AR module and Accounts Payables module (FI-AP</a:t>
            </a:r>
            <a:r>
              <a:rPr lang="en-US" sz="1600" dirty="0" smtClean="0"/>
              <a:t>)</a:t>
            </a:r>
          </a:p>
          <a:p>
            <a:pPr marL="285750" indent="-285750" fontAlgn="base">
              <a:buFont typeface="Wingdings" panose="05000000000000000000" pitchFamily="2" charset="2"/>
              <a:buChar char="Ø"/>
            </a:pPr>
            <a:r>
              <a:rPr lang="en-US" sz="1600" dirty="0"/>
              <a:t>FI-CA is not only tightly integrated with the core SAP components like </a:t>
            </a:r>
            <a:r>
              <a:rPr lang="en-US" sz="1600" dirty="0" err="1"/>
              <a:t>FI,Controlling</a:t>
            </a:r>
            <a:r>
              <a:rPr lang="en-US" sz="1600" dirty="0"/>
              <a:t> (CO), Customer Relationship Management (CRM), and SD, it also </a:t>
            </a:r>
            <a:r>
              <a:rPr lang="en-US" sz="1600" dirty="0" smtClean="0"/>
              <a:t>has the </a:t>
            </a:r>
            <a:r>
              <a:rPr lang="en-US" sz="1600" dirty="0"/>
              <a:t>capability to deal with customers and payments over the Internet by using SAP Biller Direct, which allows your company to use electronic bill presentment </a:t>
            </a:r>
            <a:r>
              <a:rPr lang="en-US" sz="1600" dirty="0" smtClean="0"/>
              <a:t>and payment </a:t>
            </a:r>
            <a:r>
              <a:rPr lang="en-US" sz="1600" dirty="0"/>
              <a:t>(EBPP).</a:t>
            </a:r>
          </a:p>
          <a:p>
            <a:pPr marL="285750" lvl="0" indent="-285750" algn="just">
              <a:buFont typeface="Wingdings" panose="05000000000000000000" pitchFamily="2" charset="2"/>
              <a:buChar char="Ø"/>
            </a:pPr>
            <a:endParaRPr lang="en-US" sz="1600" dirty="0" smtClean="0"/>
          </a:p>
        </p:txBody>
      </p:sp>
      <p:sp>
        <p:nvSpPr>
          <p:cNvPr id="3" name="TextBox 2"/>
          <p:cNvSpPr txBox="1"/>
          <p:nvPr/>
        </p:nvSpPr>
        <p:spPr>
          <a:xfrm>
            <a:off x="822960" y="377190"/>
            <a:ext cx="4560570" cy="400110"/>
          </a:xfrm>
          <a:prstGeom prst="rect">
            <a:avLst/>
          </a:prstGeom>
          <a:noFill/>
        </p:spPr>
        <p:txBody>
          <a:bodyPr wrap="square" rtlCol="0">
            <a:spAutoFit/>
          </a:bodyPr>
          <a:lstStyle>
            <a:defPPr>
              <a:defRPr lang="en-US"/>
            </a:defPPr>
            <a:lvl1pPr>
              <a:defRPr sz="2000" b="1" u="sng"/>
            </a:lvl1pPr>
          </a:lstStyle>
          <a:p>
            <a:r>
              <a:rPr lang="en-US" dirty="0" smtClean="0"/>
              <a:t>Why FICA?</a:t>
            </a:r>
            <a:endParaRPr lang="en-US" u="none" dirty="0"/>
          </a:p>
        </p:txBody>
      </p:sp>
    </p:spTree>
    <p:extLst>
      <p:ext uri="{BB962C8B-B14F-4D97-AF65-F5344CB8AC3E}">
        <p14:creationId xmlns:p14="http://schemas.microsoft.com/office/powerpoint/2010/main" val="2540139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 y="1443841"/>
            <a:ext cx="7452360" cy="4093428"/>
          </a:xfrm>
          <a:prstGeom prst="rect">
            <a:avLst/>
          </a:prstGeom>
        </p:spPr>
        <p:txBody>
          <a:bodyPr wrap="square">
            <a:spAutoFit/>
          </a:bodyPr>
          <a:lstStyle/>
          <a:p>
            <a:pPr marL="285750" lvl="0" indent="-285750" algn="just">
              <a:buFont typeface="Wingdings" panose="05000000000000000000" pitchFamily="2" charset="2"/>
              <a:buChar char="Ø"/>
            </a:pPr>
            <a:r>
              <a:rPr lang="en-US" sz="1600" dirty="0"/>
              <a:t>SAP Contract Accounts Receivable and Payable is a subsidiary ledger that is tailored towards the requirements of industry </a:t>
            </a:r>
            <a:r>
              <a:rPr lang="en-US" sz="1600" dirty="0" smtClean="0"/>
              <a:t>sectors.</a:t>
            </a:r>
          </a:p>
          <a:p>
            <a:pPr marL="285750" lvl="0" indent="-285750" algn="just">
              <a:buFont typeface="Wingdings" panose="05000000000000000000" pitchFamily="2" charset="2"/>
              <a:buChar char="Ø"/>
            </a:pPr>
            <a:r>
              <a:rPr lang="en-US" sz="1600" dirty="0"/>
              <a:t> </a:t>
            </a:r>
            <a:r>
              <a:rPr lang="en-US" sz="1600" dirty="0" smtClean="0"/>
              <a:t>Which involves </a:t>
            </a:r>
            <a:r>
              <a:rPr lang="en-US" sz="1600" dirty="0"/>
              <a:t>a high volume of business partners and a large number of documents for </a:t>
            </a:r>
            <a:r>
              <a:rPr lang="en-US" sz="1600" dirty="0" smtClean="0"/>
              <a:t>processing.</a:t>
            </a:r>
          </a:p>
          <a:p>
            <a:pPr marL="285750" lvl="0" indent="-285750" algn="just">
              <a:buFont typeface="Wingdings" panose="05000000000000000000" pitchFamily="2" charset="2"/>
              <a:buChar char="Ø"/>
            </a:pPr>
            <a:r>
              <a:rPr lang="en-US" sz="1600" dirty="0" smtClean="0"/>
              <a:t>Example:</a:t>
            </a:r>
          </a:p>
          <a:p>
            <a:pPr marL="285750" lvl="0" indent="-285750" algn="just">
              <a:buFont typeface="Wingdings" panose="05000000000000000000" pitchFamily="2" charset="2"/>
              <a:buChar char="Ø"/>
            </a:pPr>
            <a:endParaRPr lang="en-US" sz="1600" dirty="0"/>
          </a:p>
          <a:p>
            <a:pPr marL="742950" lvl="1" indent="-285750" fontAlgn="base">
              <a:buFont typeface="Arial" panose="020B0604020202020204" pitchFamily="34" charset="0"/>
              <a:buChar char="•"/>
            </a:pPr>
            <a:r>
              <a:rPr lang="en-US" sz="1600" dirty="0" smtClean="0"/>
              <a:t>Electronic </a:t>
            </a:r>
            <a:r>
              <a:rPr lang="en-US" sz="1600" dirty="0"/>
              <a:t>Toll Collection</a:t>
            </a:r>
          </a:p>
          <a:p>
            <a:pPr marL="742950" lvl="1" indent="-285750" fontAlgn="base">
              <a:buFont typeface="Arial" panose="020B0604020202020204" pitchFamily="34" charset="0"/>
              <a:buChar char="•"/>
            </a:pPr>
            <a:r>
              <a:rPr lang="en-US" sz="1600" dirty="0"/>
              <a:t>Banking (loans)</a:t>
            </a:r>
          </a:p>
          <a:p>
            <a:pPr marL="742950" lvl="1" indent="-285750" fontAlgn="base">
              <a:buFont typeface="Arial" panose="020B0604020202020204" pitchFamily="34" charset="0"/>
              <a:buChar char="•"/>
            </a:pPr>
            <a:r>
              <a:rPr lang="en-US" sz="1600" dirty="0"/>
              <a:t>Leasing</a:t>
            </a:r>
          </a:p>
          <a:p>
            <a:pPr marL="742950" lvl="1" indent="-285750" fontAlgn="base">
              <a:buFont typeface="Arial" panose="020B0604020202020204" pitchFamily="34" charset="0"/>
              <a:buChar char="•"/>
            </a:pPr>
            <a:r>
              <a:rPr lang="en-US" sz="1600" dirty="0"/>
              <a:t>Retail (mail order business)</a:t>
            </a:r>
          </a:p>
          <a:p>
            <a:pPr marL="742950" lvl="1" indent="-285750" fontAlgn="base">
              <a:buFont typeface="Arial" panose="020B0604020202020204" pitchFamily="34" charset="0"/>
              <a:buChar char="•"/>
            </a:pPr>
            <a:r>
              <a:rPr lang="en-US" sz="1600" dirty="0"/>
              <a:t>Postal Services (large scale)</a:t>
            </a:r>
          </a:p>
          <a:p>
            <a:pPr marL="742950" lvl="1" indent="-285750" fontAlgn="base">
              <a:buFont typeface="Arial" panose="020B0604020202020204" pitchFamily="34" charset="0"/>
              <a:buChar char="•"/>
            </a:pPr>
            <a:r>
              <a:rPr lang="en-US" sz="1600" dirty="0"/>
              <a:t>Railways (transportation of goods)</a:t>
            </a:r>
          </a:p>
          <a:p>
            <a:pPr marL="742950" lvl="1" indent="-285750" fontAlgn="base">
              <a:buFont typeface="Arial" panose="020B0604020202020204" pitchFamily="34" charset="0"/>
              <a:buChar char="•"/>
            </a:pPr>
            <a:r>
              <a:rPr lang="en-US" sz="1600" dirty="0"/>
              <a:t>Internet content sales (for example, Apple-like </a:t>
            </a:r>
            <a:r>
              <a:rPr lang="en-US" sz="1600" dirty="0" smtClean="0"/>
              <a:t>businesses)</a:t>
            </a:r>
          </a:p>
          <a:p>
            <a:pPr marL="742950" lvl="1" indent="-285750" fontAlgn="base">
              <a:buFont typeface="Arial" panose="020B0604020202020204" pitchFamily="34" charset="0"/>
              <a:buChar char="•"/>
            </a:pPr>
            <a:r>
              <a:rPr lang="en-US" sz="1600" dirty="0" smtClean="0"/>
              <a:t>This </a:t>
            </a:r>
            <a:r>
              <a:rPr lang="en-US" sz="1600" dirty="0"/>
              <a:t>includes insurance companies, utilities, telecommunication, and public service companies.</a:t>
            </a:r>
          </a:p>
          <a:p>
            <a:pPr lvl="0" algn="just"/>
            <a:endParaRPr lang="en-US" sz="1600" dirty="0" smtClean="0"/>
          </a:p>
        </p:txBody>
      </p:sp>
      <p:sp>
        <p:nvSpPr>
          <p:cNvPr id="3" name="TextBox 2"/>
          <p:cNvSpPr txBox="1"/>
          <p:nvPr/>
        </p:nvSpPr>
        <p:spPr>
          <a:xfrm>
            <a:off x="822960" y="377190"/>
            <a:ext cx="4560570" cy="400110"/>
          </a:xfrm>
          <a:prstGeom prst="rect">
            <a:avLst/>
          </a:prstGeom>
          <a:noFill/>
        </p:spPr>
        <p:txBody>
          <a:bodyPr wrap="square" rtlCol="0">
            <a:spAutoFit/>
          </a:bodyPr>
          <a:lstStyle>
            <a:defPPr>
              <a:defRPr lang="en-US"/>
            </a:defPPr>
            <a:lvl1pPr>
              <a:defRPr sz="2000" b="1" u="sng"/>
            </a:lvl1pPr>
          </a:lstStyle>
          <a:p>
            <a:r>
              <a:rPr lang="en-US" dirty="0" smtClean="0"/>
              <a:t>Introduction - FICA</a:t>
            </a:r>
            <a:endParaRPr lang="en-US" u="none" dirty="0"/>
          </a:p>
        </p:txBody>
      </p:sp>
    </p:spTree>
    <p:extLst>
      <p:ext uri="{BB962C8B-B14F-4D97-AF65-F5344CB8AC3E}">
        <p14:creationId xmlns:p14="http://schemas.microsoft.com/office/powerpoint/2010/main" val="1448468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 y="1443841"/>
            <a:ext cx="7452360" cy="4524315"/>
          </a:xfrm>
          <a:prstGeom prst="rect">
            <a:avLst/>
          </a:prstGeom>
        </p:spPr>
        <p:txBody>
          <a:bodyPr wrap="square">
            <a:spAutoFit/>
          </a:bodyPr>
          <a:lstStyle/>
          <a:p>
            <a:pPr marL="285750" lvl="0" indent="-285750" algn="just">
              <a:buFont typeface="Wingdings" panose="05000000000000000000" pitchFamily="2" charset="2"/>
              <a:buChar char="Ø"/>
            </a:pPr>
            <a:r>
              <a:rPr lang="en-US" sz="1600" dirty="0"/>
              <a:t>To meet the demands of high-volume business </a:t>
            </a:r>
            <a:r>
              <a:rPr lang="en-US" sz="1600" dirty="0" smtClean="0"/>
              <a:t>industries:</a:t>
            </a:r>
          </a:p>
          <a:p>
            <a:pPr lvl="1" algn="just"/>
            <a:r>
              <a:rPr lang="en-US" sz="1600" dirty="0" smtClean="0"/>
              <a:t> A) The solution provided has high flexible process.</a:t>
            </a:r>
          </a:p>
          <a:p>
            <a:pPr lvl="1" algn="just"/>
            <a:r>
              <a:rPr lang="en-US" sz="1600" dirty="0" smtClean="0"/>
              <a:t> B)</a:t>
            </a:r>
            <a:r>
              <a:rPr lang="en-US" sz="1600" dirty="0"/>
              <a:t> </a:t>
            </a:r>
            <a:r>
              <a:rPr lang="en-US" sz="1600" dirty="0" smtClean="0"/>
              <a:t>Maximum of Automation.</a:t>
            </a:r>
          </a:p>
          <a:p>
            <a:pPr lvl="1" algn="just"/>
            <a:r>
              <a:rPr lang="en-US" sz="1600" dirty="0" smtClean="0"/>
              <a:t> C) Guaranteed System Performance and Scalability.</a:t>
            </a:r>
          </a:p>
          <a:p>
            <a:pPr marL="285750" indent="-285750" algn="just">
              <a:buFont typeface="Wingdings" panose="05000000000000000000" pitchFamily="2" charset="2"/>
              <a:buChar char="Ø"/>
            </a:pPr>
            <a:r>
              <a:rPr lang="en-US" sz="1600" dirty="0" smtClean="0"/>
              <a:t>The </a:t>
            </a:r>
            <a:r>
              <a:rPr lang="en-US" sz="1600" dirty="0"/>
              <a:t>large number of postings, for example during billing, are managed in SAP Contract Accounts Receivable and Payable and uploaded to the general ledger</a:t>
            </a:r>
            <a:r>
              <a:rPr lang="en-US" sz="1600" dirty="0" smtClean="0"/>
              <a:t>.</a:t>
            </a:r>
          </a:p>
          <a:p>
            <a:pPr marL="285750" indent="-285750" algn="just">
              <a:buFont typeface="Wingdings" panose="05000000000000000000" pitchFamily="2" charset="2"/>
              <a:buChar char="Ø"/>
            </a:pPr>
            <a:r>
              <a:rPr lang="en-US" sz="1600" dirty="0" smtClean="0"/>
              <a:t>Each </a:t>
            </a:r>
            <a:r>
              <a:rPr lang="en-US" sz="1600" dirty="0"/>
              <a:t>individual business transaction, that is, each posting and each document for a given customer, is stored in order to guarantee itemized verification. </a:t>
            </a:r>
            <a:endParaRPr lang="en-US" sz="1600" dirty="0" smtClean="0"/>
          </a:p>
          <a:p>
            <a:pPr marL="285750" indent="-285750" algn="just">
              <a:buFont typeface="Wingdings" panose="05000000000000000000" pitchFamily="2" charset="2"/>
              <a:buChar char="Ø"/>
            </a:pPr>
            <a:r>
              <a:rPr lang="en-US" sz="1600" dirty="0"/>
              <a:t>These FI-CA documents are cumulated and transferred periodically to the general ledger of the Financial Accounting (FI) component or to a non-SAP </a:t>
            </a:r>
            <a:r>
              <a:rPr lang="en-US" sz="1600" dirty="0" smtClean="0"/>
              <a:t>system.</a:t>
            </a:r>
          </a:p>
          <a:p>
            <a:pPr marL="285750" indent="-285750" algn="just">
              <a:buFont typeface="Wingdings" panose="05000000000000000000" pitchFamily="2" charset="2"/>
              <a:buChar char="Ø"/>
            </a:pPr>
            <a:r>
              <a:rPr lang="en-US" sz="1600" dirty="0"/>
              <a:t>When an FI-CA document is posted, accounts are determined automatically for G/L Accounting (FI-GL). </a:t>
            </a:r>
            <a:endParaRPr lang="en-US" sz="1600" dirty="0" smtClean="0"/>
          </a:p>
          <a:p>
            <a:pPr marL="285750" indent="-285750" algn="just">
              <a:buFont typeface="Wingdings" panose="05000000000000000000" pitchFamily="2" charset="2"/>
              <a:buChar char="Ø"/>
            </a:pPr>
            <a:r>
              <a:rPr lang="en-US" sz="1600" dirty="0"/>
              <a:t>All receivables, payables, revenue and expense accounts are automatically determined based on account assignment details in the line items.</a:t>
            </a:r>
            <a:endParaRPr lang="en-US" sz="1600" dirty="0" smtClean="0"/>
          </a:p>
          <a:p>
            <a:pPr marL="285750" indent="-285750" algn="just">
              <a:buFont typeface="Wingdings" panose="05000000000000000000" pitchFamily="2" charset="2"/>
              <a:buChar char="Ø"/>
            </a:pPr>
            <a:endParaRPr lang="en-US" sz="1600" dirty="0" smtClean="0"/>
          </a:p>
        </p:txBody>
      </p:sp>
      <p:sp>
        <p:nvSpPr>
          <p:cNvPr id="3" name="TextBox 2"/>
          <p:cNvSpPr txBox="1"/>
          <p:nvPr/>
        </p:nvSpPr>
        <p:spPr>
          <a:xfrm>
            <a:off x="822960" y="377190"/>
            <a:ext cx="4560570" cy="400110"/>
          </a:xfrm>
          <a:prstGeom prst="rect">
            <a:avLst/>
          </a:prstGeom>
          <a:noFill/>
        </p:spPr>
        <p:txBody>
          <a:bodyPr wrap="square" rtlCol="0">
            <a:spAutoFit/>
          </a:bodyPr>
          <a:lstStyle>
            <a:defPPr>
              <a:defRPr lang="en-US"/>
            </a:defPPr>
            <a:lvl1pPr>
              <a:defRPr sz="2000" b="1" u="sng"/>
            </a:lvl1pPr>
          </a:lstStyle>
          <a:p>
            <a:r>
              <a:rPr lang="en-US" dirty="0"/>
              <a:t>SAP </a:t>
            </a:r>
            <a:r>
              <a:rPr lang="en-US" dirty="0" smtClean="0"/>
              <a:t>FICA</a:t>
            </a:r>
            <a:r>
              <a:rPr lang="en-US" dirty="0"/>
              <a:t> </a:t>
            </a:r>
            <a:r>
              <a:rPr lang="en-US" u="none" dirty="0" smtClean="0"/>
              <a:t>– Introduction </a:t>
            </a:r>
            <a:r>
              <a:rPr lang="en-US" u="none" dirty="0" err="1" smtClean="0"/>
              <a:t>Cont</a:t>
            </a:r>
            <a:r>
              <a:rPr lang="en-US" u="none" dirty="0" smtClean="0"/>
              <a:t>…</a:t>
            </a:r>
            <a:endParaRPr lang="en-US" u="none" dirty="0"/>
          </a:p>
        </p:txBody>
      </p:sp>
    </p:spTree>
    <p:extLst>
      <p:ext uri="{BB962C8B-B14F-4D97-AF65-F5344CB8AC3E}">
        <p14:creationId xmlns:p14="http://schemas.microsoft.com/office/powerpoint/2010/main" val="1511968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 y="1443841"/>
            <a:ext cx="7452360" cy="3816429"/>
          </a:xfrm>
          <a:prstGeom prst="rect">
            <a:avLst/>
          </a:prstGeom>
        </p:spPr>
        <p:txBody>
          <a:bodyPr wrap="square">
            <a:spAutoFit/>
          </a:bodyPr>
          <a:lstStyle/>
          <a:p>
            <a:pPr fontAlgn="base"/>
            <a:r>
              <a:rPr lang="en-US" sz="1600" dirty="0"/>
              <a:t>Key functions of SAP Contract Accounts Receivable and Payable include the following:</a:t>
            </a:r>
          </a:p>
          <a:p>
            <a:pPr marL="742950" lvl="1" indent="-285750" fontAlgn="base">
              <a:buFont typeface="Wingdings" panose="05000000000000000000" pitchFamily="2" charset="2"/>
              <a:buChar char="q"/>
            </a:pPr>
            <a:r>
              <a:rPr lang="en-US" sz="1600" dirty="0"/>
              <a:t>Mass data processing</a:t>
            </a:r>
          </a:p>
          <a:p>
            <a:pPr marL="742950" lvl="1" indent="-285750" fontAlgn="base">
              <a:buFont typeface="Wingdings" panose="05000000000000000000" pitchFamily="2" charset="2"/>
              <a:buChar char="q"/>
            </a:pPr>
            <a:r>
              <a:rPr lang="en-US" sz="1600" dirty="0"/>
              <a:t>Reduction of memory space for storing open and cleared items</a:t>
            </a:r>
          </a:p>
          <a:p>
            <a:pPr marL="742950" lvl="1" indent="-285750" fontAlgn="base">
              <a:buFont typeface="Wingdings" panose="05000000000000000000" pitchFamily="2" charset="2"/>
              <a:buChar char="q"/>
            </a:pPr>
            <a:r>
              <a:rPr lang="en-US" sz="1600" dirty="0"/>
              <a:t>Performance of data change functions</a:t>
            </a:r>
          </a:p>
          <a:p>
            <a:pPr marL="742950" lvl="1" indent="-285750" fontAlgn="base">
              <a:buFont typeface="Wingdings" panose="05000000000000000000" pitchFamily="2" charset="2"/>
              <a:buChar char="q"/>
            </a:pPr>
            <a:r>
              <a:rPr lang="en-US" sz="1600" dirty="0"/>
              <a:t>Fast data input</a:t>
            </a:r>
          </a:p>
          <a:p>
            <a:pPr marL="742950" lvl="1" indent="-285750" fontAlgn="base">
              <a:buFont typeface="Wingdings" panose="05000000000000000000" pitchFamily="2" charset="2"/>
              <a:buChar char="q"/>
            </a:pPr>
            <a:r>
              <a:rPr lang="en-US" sz="1600" dirty="0"/>
              <a:t>Acceleration of all critical activities such as posting, payments, and returns processing</a:t>
            </a:r>
          </a:p>
          <a:p>
            <a:pPr marL="742950" lvl="1" indent="-285750" fontAlgn="base">
              <a:buFont typeface="Wingdings" panose="05000000000000000000" pitchFamily="2" charset="2"/>
              <a:buChar char="q"/>
            </a:pPr>
            <a:r>
              <a:rPr lang="en-US" sz="1600" dirty="0"/>
              <a:t>Automation of all transactions as far as possible</a:t>
            </a:r>
          </a:p>
          <a:p>
            <a:pPr marL="742950" lvl="1" indent="-285750" fontAlgn="base">
              <a:buFont typeface="Wingdings" panose="05000000000000000000" pitchFamily="2" charset="2"/>
              <a:buChar char="q"/>
            </a:pPr>
            <a:r>
              <a:rPr lang="en-US" sz="1600" dirty="0"/>
              <a:t>Flexibility and system openness</a:t>
            </a:r>
          </a:p>
          <a:p>
            <a:pPr marL="742950" lvl="1" indent="-285750" fontAlgn="base">
              <a:buFont typeface="Wingdings" panose="05000000000000000000" pitchFamily="2" charset="2"/>
              <a:buChar char="q"/>
            </a:pPr>
            <a:r>
              <a:rPr lang="en-US" sz="1600" dirty="0"/>
              <a:t>Flexible input format</a:t>
            </a:r>
          </a:p>
          <a:p>
            <a:pPr marL="742950" lvl="1" indent="-285750" fontAlgn="base">
              <a:buFont typeface="Wingdings" panose="05000000000000000000" pitchFamily="2" charset="2"/>
              <a:buChar char="q"/>
            </a:pPr>
            <a:r>
              <a:rPr lang="en-US" sz="1600" dirty="0"/>
              <a:t>Business process enhancements and seamless integration of customer-specific data without modification</a:t>
            </a:r>
          </a:p>
          <a:p>
            <a:pPr marL="742950" lvl="1" indent="-285750" fontAlgn="base">
              <a:buFont typeface="Wingdings" panose="05000000000000000000" pitchFamily="2" charset="2"/>
              <a:buChar char="q"/>
            </a:pPr>
            <a:r>
              <a:rPr lang="en-US" sz="1600" dirty="0"/>
              <a:t>Separation of user interface, checks, data storage</a:t>
            </a:r>
          </a:p>
          <a:p>
            <a:pPr marL="285750" indent="-285750" algn="just">
              <a:buFont typeface="Wingdings" panose="05000000000000000000" pitchFamily="2" charset="2"/>
              <a:buChar char="Ø"/>
            </a:pPr>
            <a:endParaRPr lang="en-US" sz="1600" dirty="0" smtClean="0"/>
          </a:p>
        </p:txBody>
      </p:sp>
      <p:sp>
        <p:nvSpPr>
          <p:cNvPr id="3" name="TextBox 2"/>
          <p:cNvSpPr txBox="1"/>
          <p:nvPr/>
        </p:nvSpPr>
        <p:spPr>
          <a:xfrm>
            <a:off x="822960" y="377190"/>
            <a:ext cx="4560570" cy="400110"/>
          </a:xfrm>
          <a:prstGeom prst="rect">
            <a:avLst/>
          </a:prstGeom>
          <a:noFill/>
        </p:spPr>
        <p:txBody>
          <a:bodyPr wrap="square" rtlCol="0">
            <a:spAutoFit/>
          </a:bodyPr>
          <a:lstStyle>
            <a:defPPr>
              <a:defRPr lang="en-US"/>
            </a:defPPr>
            <a:lvl1pPr>
              <a:defRPr sz="2000" b="1" u="sng"/>
            </a:lvl1pPr>
          </a:lstStyle>
          <a:p>
            <a:r>
              <a:rPr lang="en-US" dirty="0"/>
              <a:t>SAP </a:t>
            </a:r>
            <a:r>
              <a:rPr lang="en-US" dirty="0" smtClean="0"/>
              <a:t>FICA</a:t>
            </a:r>
            <a:r>
              <a:rPr lang="en-US" dirty="0"/>
              <a:t> </a:t>
            </a:r>
            <a:r>
              <a:rPr lang="en-US" u="none" dirty="0" smtClean="0"/>
              <a:t>– Key Functions</a:t>
            </a:r>
            <a:endParaRPr lang="en-US" u="none" dirty="0"/>
          </a:p>
        </p:txBody>
      </p:sp>
    </p:spTree>
    <p:extLst>
      <p:ext uri="{BB962C8B-B14F-4D97-AF65-F5344CB8AC3E}">
        <p14:creationId xmlns:p14="http://schemas.microsoft.com/office/powerpoint/2010/main" val="2559053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 y="1443841"/>
            <a:ext cx="7452360" cy="1077218"/>
          </a:xfrm>
          <a:prstGeom prst="rect">
            <a:avLst/>
          </a:prstGeom>
        </p:spPr>
        <p:txBody>
          <a:bodyPr wrap="square">
            <a:spAutoFit/>
          </a:bodyPr>
          <a:lstStyle/>
          <a:p>
            <a:pPr marL="285750" indent="-285750" algn="just">
              <a:buFont typeface="Wingdings" panose="05000000000000000000" pitchFamily="2" charset="2"/>
              <a:buChar char="Ø"/>
            </a:pPr>
            <a:r>
              <a:rPr lang="en-US" sz="1600" dirty="0"/>
              <a:t>An </a:t>
            </a:r>
            <a:r>
              <a:rPr lang="en-US" sz="1600" b="1" dirty="0"/>
              <a:t>accounting</a:t>
            </a:r>
            <a:r>
              <a:rPr lang="en-US" sz="1600" dirty="0"/>
              <a:t> method that enables a taxpayer or business to postpone the reporting of income and expenses until a </a:t>
            </a:r>
            <a:r>
              <a:rPr lang="en-US" sz="1600" b="1" dirty="0"/>
              <a:t>contract</a:t>
            </a:r>
            <a:r>
              <a:rPr lang="en-US" sz="1600" dirty="0"/>
              <a:t> is completed. This </a:t>
            </a:r>
            <a:r>
              <a:rPr lang="en-US" sz="1600" b="1" dirty="0" smtClean="0"/>
              <a:t>accounting </a:t>
            </a:r>
            <a:r>
              <a:rPr lang="en-US" sz="1600" dirty="0" smtClean="0"/>
              <a:t>method </a:t>
            </a:r>
            <a:r>
              <a:rPr lang="en-US" sz="1600" dirty="0"/>
              <a:t>is used frequently in the </a:t>
            </a:r>
            <a:r>
              <a:rPr lang="en-US" sz="1600" dirty="0" smtClean="0"/>
              <a:t>Insurance </a:t>
            </a:r>
            <a:r>
              <a:rPr lang="en-US" sz="1600" dirty="0"/>
              <a:t>industry or other industries whose businesses involve long-term </a:t>
            </a:r>
            <a:r>
              <a:rPr lang="en-US" sz="1600" b="1" dirty="0"/>
              <a:t>contracts</a:t>
            </a:r>
            <a:r>
              <a:rPr lang="en-US" sz="1600" dirty="0"/>
              <a:t>.</a:t>
            </a:r>
            <a:endParaRPr lang="en-US" sz="1600" dirty="0" smtClean="0"/>
          </a:p>
        </p:txBody>
      </p:sp>
      <p:sp>
        <p:nvSpPr>
          <p:cNvPr id="3" name="TextBox 2"/>
          <p:cNvSpPr txBox="1"/>
          <p:nvPr/>
        </p:nvSpPr>
        <p:spPr>
          <a:xfrm>
            <a:off x="822960" y="377190"/>
            <a:ext cx="4560570" cy="400110"/>
          </a:xfrm>
          <a:prstGeom prst="rect">
            <a:avLst/>
          </a:prstGeom>
          <a:noFill/>
        </p:spPr>
        <p:txBody>
          <a:bodyPr wrap="square" rtlCol="0">
            <a:spAutoFit/>
          </a:bodyPr>
          <a:lstStyle>
            <a:defPPr>
              <a:defRPr lang="en-US"/>
            </a:defPPr>
            <a:lvl1pPr>
              <a:defRPr sz="2000" b="1" u="sng"/>
            </a:lvl1pPr>
          </a:lstStyle>
          <a:p>
            <a:r>
              <a:rPr lang="en-US" dirty="0" smtClean="0"/>
              <a:t>Contract Accounting - Definition</a:t>
            </a:r>
            <a:endParaRPr lang="en-US" u="none" dirty="0"/>
          </a:p>
        </p:txBody>
      </p:sp>
    </p:spTree>
    <p:extLst>
      <p:ext uri="{BB962C8B-B14F-4D97-AF65-F5344CB8AC3E}">
        <p14:creationId xmlns:p14="http://schemas.microsoft.com/office/powerpoint/2010/main" val="3000024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366039"/>
            <a:ext cx="4560570" cy="707886"/>
          </a:xfrm>
          <a:prstGeom prst="rect">
            <a:avLst/>
          </a:prstGeom>
          <a:noFill/>
        </p:spPr>
        <p:txBody>
          <a:bodyPr wrap="square" rtlCol="0">
            <a:spAutoFit/>
          </a:bodyPr>
          <a:lstStyle>
            <a:defPPr>
              <a:defRPr lang="en-US"/>
            </a:defPPr>
            <a:lvl1pPr>
              <a:defRPr sz="2000" b="1" u="sng"/>
            </a:lvl1pPr>
          </a:lstStyle>
          <a:p>
            <a:r>
              <a:rPr lang="en-US" dirty="0" smtClean="0"/>
              <a:t>Industry Specific Solution -  Contract Accounting</a:t>
            </a:r>
            <a:endParaRPr lang="en-US" dirty="0"/>
          </a:p>
        </p:txBody>
      </p:sp>
      <p:sp>
        <p:nvSpPr>
          <p:cNvPr id="4" name="TextBox 3"/>
          <p:cNvSpPr txBox="1"/>
          <p:nvPr/>
        </p:nvSpPr>
        <p:spPr>
          <a:xfrm>
            <a:off x="1516566" y="1806498"/>
            <a:ext cx="2918491" cy="1477328"/>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tx1">
                    <a:lumMod val="50000"/>
                    <a:lumOff val="50000"/>
                  </a:schemeClr>
                </a:solidFill>
              </a:rPr>
              <a:t>IS – Insurance</a:t>
            </a:r>
          </a:p>
          <a:p>
            <a:pPr marL="285750" indent="-285750">
              <a:buFont typeface="Wingdings" panose="05000000000000000000" pitchFamily="2" charset="2"/>
              <a:buChar char="Ø"/>
            </a:pPr>
            <a:r>
              <a:rPr lang="en-US" dirty="0" smtClean="0">
                <a:solidFill>
                  <a:schemeClr val="tx1">
                    <a:lumMod val="50000"/>
                    <a:lumOff val="50000"/>
                  </a:schemeClr>
                </a:solidFill>
              </a:rPr>
              <a:t>IS – Retail</a:t>
            </a:r>
          </a:p>
          <a:p>
            <a:pPr marL="285750" indent="-285750">
              <a:buFont typeface="Wingdings" panose="05000000000000000000" pitchFamily="2" charset="2"/>
              <a:buChar char="Ø"/>
            </a:pPr>
            <a:r>
              <a:rPr lang="en-US" dirty="0" smtClean="0">
                <a:solidFill>
                  <a:schemeClr val="tx1">
                    <a:lumMod val="50000"/>
                    <a:lumOff val="50000"/>
                  </a:schemeClr>
                </a:solidFill>
              </a:rPr>
              <a:t>IS – Utilities</a:t>
            </a:r>
          </a:p>
          <a:p>
            <a:pPr marL="285750" indent="-285750">
              <a:buFont typeface="Wingdings" panose="05000000000000000000" pitchFamily="2" charset="2"/>
              <a:buChar char="Ø"/>
            </a:pPr>
            <a:r>
              <a:rPr lang="en-US" dirty="0" smtClean="0">
                <a:solidFill>
                  <a:schemeClr val="tx1">
                    <a:lumMod val="50000"/>
                    <a:lumOff val="50000"/>
                  </a:schemeClr>
                </a:solidFill>
              </a:rPr>
              <a:t>IS – Telecommunication</a:t>
            </a:r>
          </a:p>
          <a:p>
            <a:pPr marL="285750" indent="-285750">
              <a:buFont typeface="Wingdings" panose="05000000000000000000" pitchFamily="2" charset="2"/>
              <a:buChar char="Ø"/>
            </a:pPr>
            <a:r>
              <a:rPr lang="en-US" dirty="0" smtClean="0">
                <a:solidFill>
                  <a:schemeClr val="tx1">
                    <a:lumMod val="50000"/>
                    <a:lumOff val="50000"/>
                  </a:schemeClr>
                </a:solidFill>
              </a:rPr>
              <a:t>SAP- CRM</a:t>
            </a:r>
          </a:p>
        </p:txBody>
      </p:sp>
    </p:spTree>
    <p:extLst>
      <p:ext uri="{BB962C8B-B14F-4D97-AF65-F5344CB8AC3E}">
        <p14:creationId xmlns:p14="http://schemas.microsoft.com/office/powerpoint/2010/main" val="1687657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1646</Words>
  <Application>Microsoft Office PowerPoint</Application>
  <PresentationFormat>On-screen Show (4:3)</PresentationFormat>
  <Paragraphs>255</Paragraphs>
  <Slides>22</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Gill Sans MT</vt:lpstr>
      <vt:lpstr>Times New Roman</vt:lpstr>
      <vt:lpstr>Webdings</vt:lpstr>
      <vt:lpstr>Wingdings</vt:lpstr>
      <vt:lpstr>blank</vt:lpstr>
      <vt:lpstr>Document</vt:lpstr>
      <vt:lpstr>SAP FICA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IMAGE VERSION:OND-10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Insurance</dc:title>
  <dc:creator>LTSB</dc:creator>
  <cp:lastModifiedBy>Visnagari Ramesh</cp:lastModifiedBy>
  <cp:revision>38</cp:revision>
  <dcterms:created xsi:type="dcterms:W3CDTF">2014-12-09T07:52:14Z</dcterms:created>
  <dcterms:modified xsi:type="dcterms:W3CDTF">2016-08-26T12:38:38Z</dcterms:modified>
</cp:coreProperties>
</file>