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4"/>
  </p:sldMasterIdLst>
  <p:notesMasterIdLst>
    <p:notesMasterId r:id="rId24"/>
  </p:notesMasterIdLst>
  <p:handoutMasterIdLst>
    <p:handoutMasterId r:id="rId25"/>
  </p:handoutMasterIdLst>
  <p:sldIdLst>
    <p:sldId id="292" r:id="rId5"/>
    <p:sldId id="296" r:id="rId6"/>
    <p:sldId id="359" r:id="rId7"/>
    <p:sldId id="339" r:id="rId8"/>
    <p:sldId id="341" r:id="rId9"/>
    <p:sldId id="342" r:id="rId10"/>
    <p:sldId id="340" r:id="rId11"/>
    <p:sldId id="348" r:id="rId12"/>
    <p:sldId id="350" r:id="rId13"/>
    <p:sldId id="351" r:id="rId14"/>
    <p:sldId id="354" r:id="rId15"/>
    <p:sldId id="355" r:id="rId16"/>
    <p:sldId id="356" r:id="rId17"/>
    <p:sldId id="361" r:id="rId18"/>
    <p:sldId id="343" r:id="rId19"/>
    <p:sldId id="349" r:id="rId20"/>
    <p:sldId id="357" r:id="rId21"/>
    <p:sldId id="358" r:id="rId22"/>
    <p:sldId id="338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289"/>
    <a:srgbClr val="F2F2F2"/>
    <a:srgbClr val="ECECEC"/>
    <a:srgbClr val="626161"/>
    <a:srgbClr val="1B8EC5"/>
    <a:srgbClr val="6AC6EF"/>
    <a:srgbClr val="FDB930"/>
    <a:srgbClr val="F37441"/>
    <a:srgbClr val="FFD54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364" autoAdjust="0"/>
  </p:normalViewPr>
  <p:slideViewPr>
    <p:cSldViewPr snapToGrid="0">
      <p:cViewPr varScale="1">
        <p:scale>
          <a:sx n="86" d="100"/>
          <a:sy n="86" d="100"/>
        </p:scale>
        <p:origin x="870" y="78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2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53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pos="55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" userDrawn="1">
          <p15:clr>
            <a:srgbClr val="FBAE40"/>
          </p15:clr>
        </p15:guide>
        <p15:guide id="2" pos="164" userDrawn="1">
          <p15:clr>
            <a:srgbClr val="FBAE40"/>
          </p15:clr>
        </p15:guide>
        <p15:guide id="3" orient="horz" pos="3078" userDrawn="1">
          <p15:clr>
            <a:srgbClr val="FBAE40"/>
          </p15:clr>
        </p15:guide>
        <p15:guide id="4" pos="55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370844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50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89695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963119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010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SIPCM4cba410c9c73ea782b2237b5" descr="{&quot;HashCode&quot;:-1477458873,&quot;Placement&quot;:&quot;Footer&quot;,&quot;Top&quot;:389.104645,&quot;Left&quot;:300.843231,&quot;SlideWidth&quot;:720,&quot;SlideHeight&quot;:405}">
            <a:extLst>
              <a:ext uri="{FF2B5EF4-FFF2-40B4-BE49-F238E27FC236}">
                <a16:creationId xmlns:a16="http://schemas.microsoft.com/office/drawing/2014/main" id="{B57E7BA0-9F19-452E-92D9-48D5E8EA56FD}"/>
              </a:ext>
            </a:extLst>
          </p:cNvPr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IN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867" r:id="rId6"/>
    <p:sldLayoutId id="2147483868" r:id="rId7"/>
    <p:sldLayoutId id="2147483865" r:id="rId8"/>
    <p:sldLayoutId id="2147483784" r:id="rId9"/>
    <p:sldLayoutId id="2147483863" r:id="rId10"/>
    <p:sldLayoutId id="2147483829" r:id="rId11"/>
    <p:sldLayoutId id="2147483855" r:id="rId12"/>
    <p:sldLayoutId id="2147483858" r:id="rId13"/>
    <p:sldLayoutId id="2147483833" r:id="rId14"/>
    <p:sldLayoutId id="2147483832" r:id="rId15"/>
    <p:sldLayoutId id="2147483831" r:id="rId16"/>
    <p:sldLayoutId id="2147483834" r:id="rId17"/>
    <p:sldLayoutId id="2147483835" r:id="rId18"/>
    <p:sldLayoutId id="2147483836" r:id="rId19"/>
    <p:sldLayoutId id="2147483838" r:id="rId20"/>
    <p:sldLayoutId id="2147483842" r:id="rId21"/>
    <p:sldLayoutId id="2147483844" r:id="rId22"/>
    <p:sldLayoutId id="2147483846" r:id="rId23"/>
    <p:sldLayoutId id="2147483850" r:id="rId24"/>
    <p:sldLayoutId id="2147483848" r:id="rId25"/>
    <p:sldLayoutId id="2147483852" r:id="rId26"/>
    <p:sldLayoutId id="2147483799" r:id="rId27"/>
    <p:sldLayoutId id="2147483822" r:id="rId28"/>
    <p:sldLayoutId id="2147483869" r:id="rId29"/>
    <p:sldLayoutId id="2147483824" r:id="rId30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199" y="1310123"/>
            <a:ext cx="4876801" cy="1165860"/>
          </a:xfrm>
        </p:spPr>
        <p:txBody>
          <a:bodyPr/>
          <a:lstStyle/>
          <a:p>
            <a:r>
              <a:rPr lang="en-US" sz="3000" u="none" dirty="0"/>
              <a:t>S/4 HANA Finance</a:t>
            </a:r>
            <a:br>
              <a:rPr lang="en-US" sz="3000" u="none" dirty="0"/>
            </a:br>
            <a:r>
              <a:rPr lang="en-US" sz="3000" u="none" dirty="0"/>
              <a:t>New Asset Accounting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Kalyan Yellamilli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Consultant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22-03-2019</a:t>
            </a:r>
          </a:p>
        </p:txBody>
      </p:sp>
    </p:spTree>
    <p:extLst>
      <p:ext uri="{BB962C8B-B14F-4D97-AF65-F5344CB8AC3E}">
        <p14:creationId xmlns:p14="http://schemas.microsoft.com/office/powerpoint/2010/main" val="192471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516C-1D7F-49E0-8925-9D3E6E55D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069" y="258808"/>
            <a:ext cx="6318483" cy="442942"/>
          </a:xfrm>
        </p:spPr>
        <p:txBody>
          <a:bodyPr/>
          <a:lstStyle/>
          <a:p>
            <a:r>
              <a:rPr lang="en-IN" sz="1800" u="none" dirty="0"/>
              <a:t>4. Changes in Transaction Codes &amp;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AE8E-B41C-4CF0-808A-A99BA1290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069" y="701750"/>
            <a:ext cx="8601530" cy="254001"/>
          </a:xfrm>
        </p:spPr>
        <p:txBody>
          <a:bodyPr/>
          <a:lstStyle/>
          <a:p>
            <a:r>
              <a:rPr lang="en-IN" dirty="0"/>
              <a:t>The following transactions have been replaced or become obsolete in new asset accounting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0D22A-575D-4A73-BBB2-56490224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8" y="990600"/>
            <a:ext cx="5573579" cy="38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7F74-6336-47BA-9C2D-C65E6C92C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256814"/>
            <a:ext cx="8601530" cy="254001"/>
          </a:xfrm>
        </p:spPr>
        <p:txBody>
          <a:bodyPr/>
          <a:lstStyle/>
          <a:p>
            <a:r>
              <a:rPr lang="en-IN" sz="1800" dirty="0">
                <a:solidFill>
                  <a:schemeClr val="tx2"/>
                </a:solidFill>
              </a:rPr>
              <a:t>5. Configuration Impact:- </a:t>
            </a:r>
            <a:r>
              <a:rPr lang="en-IN" dirty="0"/>
              <a:t>Define how Depreciation Areas post to the General Ledger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7867E-327F-43BA-8EE2-469BF2FE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5" y="673616"/>
            <a:ext cx="7042244" cy="40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6161-6328-450D-9E09-E06E0BC45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12" y="245907"/>
            <a:ext cx="4003874" cy="307777"/>
          </a:xfrm>
        </p:spPr>
        <p:txBody>
          <a:bodyPr/>
          <a:lstStyle/>
          <a:p>
            <a:r>
              <a:rPr lang="en-IN" dirty="0"/>
              <a:t>Adapt value takeover and parameter take over 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B4507-C2F9-4470-8853-AE298F8B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2" y="604334"/>
            <a:ext cx="6409993" cy="42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F85F-0331-4987-AE67-CFA9FE55C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283" y="157715"/>
            <a:ext cx="8601530" cy="254001"/>
          </a:xfrm>
        </p:spPr>
        <p:txBody>
          <a:bodyPr/>
          <a:lstStyle/>
          <a:p>
            <a:r>
              <a:rPr lang="en-IN" dirty="0"/>
              <a:t>Activate new Asset Accounting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E2476-6355-4FB7-94FE-C59B5ADB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7" y="1909705"/>
            <a:ext cx="3743325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14864-AAF6-4C13-9BD5-B41A3E2F605C}"/>
              </a:ext>
            </a:extLst>
          </p:cNvPr>
          <p:cNvSpPr txBox="1"/>
          <p:nvPr/>
        </p:nvSpPr>
        <p:spPr>
          <a:xfrm>
            <a:off x="110627" y="521195"/>
            <a:ext cx="38177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You Activate new functions for new asset accounting. The system performs various checks before saving the setting. Once it is activated, you can start posting using the new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68DC-F2C6-49FD-B040-E77B91329FD1}"/>
              </a:ext>
            </a:extLst>
          </p:cNvPr>
          <p:cNvSpPr txBox="1"/>
          <p:nvPr/>
        </p:nvSpPr>
        <p:spPr>
          <a:xfrm>
            <a:off x="4093547" y="61747"/>
            <a:ext cx="4934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Technical Clearing Account for Integrated Asset Acquisition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Technical clearing account for integrated asset acquisitions is posted automatically and always has a zero balance for each accounting principle in char of depreciation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78315-B359-4C52-8E42-16402BED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986" y="1249730"/>
            <a:ext cx="5003732" cy="36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60A0-C719-4771-87CA-D1BCF62E9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446" y="128181"/>
            <a:ext cx="8601530" cy="25400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Integrated Asset Acquisition:-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335F3-C783-46E2-AE1F-54DAA351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03" y="419100"/>
            <a:ext cx="6038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1BF8-B0D7-4EED-9539-910D113302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256814"/>
            <a:ext cx="8601530" cy="47683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Posting Logic:- </a:t>
            </a:r>
            <a:r>
              <a:rPr lang="en-US" dirty="0">
                <a:solidFill>
                  <a:schemeClr val="tx1"/>
                </a:solidFill>
              </a:rPr>
              <a:t>For an integrated asset acquisition posting, the system divides the business transaction into an operational part and a valuating part: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295A74-88EC-4F01-9F0F-7CEFDA66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24" y="733647"/>
            <a:ext cx="5959444" cy="40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1C6B-1721-44F0-8270-878D1F3B9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129814"/>
            <a:ext cx="8601530" cy="254001"/>
          </a:xfrm>
        </p:spPr>
        <p:txBody>
          <a:bodyPr/>
          <a:lstStyle/>
          <a:p>
            <a:r>
              <a:rPr lang="en-IN" dirty="0"/>
              <a:t>Asset Migration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AF2DC-9E4A-49ED-BD2C-B4B5D239E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579431"/>
            <a:ext cx="8601530" cy="3085101"/>
          </a:xfrm>
        </p:spPr>
        <p:txBody>
          <a:bodyPr/>
          <a:lstStyle/>
          <a:p>
            <a:r>
              <a:rPr lang="en-IN" sz="1600" dirty="0">
                <a:solidFill>
                  <a:schemeClr val="tx1"/>
                </a:solidFill>
              </a:rPr>
              <a:t>AS91 used to be single transaction to load asset master data and previous and current year values.</a:t>
            </a:r>
          </a:p>
          <a:p>
            <a:r>
              <a:rPr lang="en-IN" sz="1600" dirty="0">
                <a:solidFill>
                  <a:schemeClr val="tx1"/>
                </a:solidFill>
              </a:rPr>
              <a:t>In S/4 HANA, it is three step process</a:t>
            </a:r>
          </a:p>
          <a:p>
            <a:r>
              <a:rPr lang="en-IN" sz="1600" dirty="0">
                <a:solidFill>
                  <a:schemeClr val="tx1"/>
                </a:solidFill>
              </a:rPr>
              <a:t>1) Master Data is loaded through transaction AS91</a:t>
            </a:r>
          </a:p>
          <a:p>
            <a:r>
              <a:rPr lang="en-IN" sz="1600" dirty="0">
                <a:solidFill>
                  <a:schemeClr val="tx1"/>
                </a:solidFill>
              </a:rPr>
              <a:t>2) Asset Historical Values, accumulated depreciation, and depreciation for previous years are loaded through Transaction ABLDT</a:t>
            </a:r>
          </a:p>
          <a:p>
            <a:r>
              <a:rPr lang="en-IN" sz="1600" dirty="0">
                <a:solidFill>
                  <a:schemeClr val="tx1"/>
                </a:solidFill>
              </a:rPr>
              <a:t>3) The current year acquisitions are managed through transaction AB01</a:t>
            </a:r>
          </a:p>
          <a:p>
            <a:r>
              <a:rPr lang="en-IN" sz="1600" dirty="0">
                <a:solidFill>
                  <a:schemeClr val="tx1"/>
                </a:solidFill>
              </a:rPr>
              <a:t>Asset migration through AS91 does not upload values in S/4 HANA Finance.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1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701EC-A256-4E84-9473-663AFD8F1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129814"/>
            <a:ext cx="3088653" cy="348651"/>
          </a:xfrm>
        </p:spPr>
        <p:txBody>
          <a:bodyPr/>
          <a:lstStyle/>
          <a:p>
            <a:r>
              <a:rPr lang="en-IN" sz="1800" dirty="0">
                <a:solidFill>
                  <a:schemeClr val="tx2"/>
                </a:solidFill>
                <a:latin typeface="+mn-lt"/>
                <a:cs typeface="+mn-cs"/>
              </a:rPr>
              <a:t>Closing Process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816DF-C61F-4897-988C-2C82DEEEC9C5}"/>
              </a:ext>
            </a:extLst>
          </p:cNvPr>
          <p:cNvSpPr txBox="1"/>
          <p:nvPr/>
        </p:nvSpPr>
        <p:spPr>
          <a:xfrm>
            <a:off x="271235" y="733647"/>
            <a:ext cx="8245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Real time integration of asset with GL occurs, eliminating reconciliation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APC posting run is not required in S/4 HANA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planned depreciation value of the asset is reflected in real time and it is updated with every master data change and every transaction posting.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separate program is executed for balance carry forward in FI-AA. The general carry forward transaction of FI Transfers AA balance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Planned depreciation is automatically calculated for the new year after the balance carry forward (year end close) is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depreciation run is executed faster due to simple processing logic, new data structure and parallel processing.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63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5B28B-CFE1-4E8B-8C22-8101F26148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377411"/>
            <a:ext cx="8601530" cy="3085101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 algn="ctr">
              <a:buNone/>
            </a:pPr>
            <a:r>
              <a:rPr lang="en-IN" sz="2400" b="1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79853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199" y="1310123"/>
            <a:ext cx="4876801" cy="1165860"/>
          </a:xfrm>
        </p:spPr>
        <p:txBody>
          <a:bodyPr/>
          <a:lstStyle/>
          <a:p>
            <a:r>
              <a:rPr lang="en-US" sz="3000" u="none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Kalyan Yellamilli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Consultant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22/03/2019</a:t>
            </a:r>
          </a:p>
        </p:txBody>
      </p:sp>
    </p:spTree>
    <p:extLst>
      <p:ext uri="{BB962C8B-B14F-4D97-AF65-F5344CB8AC3E}">
        <p14:creationId xmlns:p14="http://schemas.microsoft.com/office/powerpoint/2010/main" val="40489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4059" y="1023384"/>
            <a:ext cx="7227318" cy="501594"/>
          </a:xfrm>
        </p:spPr>
        <p:txBody>
          <a:bodyPr/>
          <a:lstStyle/>
          <a:p>
            <a:r>
              <a:rPr lang="en-US" sz="1800" dirty="0"/>
              <a:t> Challenges in Classic Asset Accounting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30668" y="1050172"/>
            <a:ext cx="502920" cy="5015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4000"/>
            <a:ext cx="2421136" cy="624906"/>
          </a:xfrm>
        </p:spPr>
        <p:txBody>
          <a:bodyPr/>
          <a:lstStyle/>
          <a:p>
            <a:endParaRPr lang="en-US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0668" y="1731866"/>
            <a:ext cx="502920" cy="5015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30668" y="2406876"/>
            <a:ext cx="502920" cy="5015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230668" y="3003718"/>
            <a:ext cx="502920" cy="5015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>
          <a:xfrm>
            <a:off x="230668" y="3718149"/>
            <a:ext cx="502920" cy="5015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4059" y="1744529"/>
            <a:ext cx="392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Changes in Asset Accounting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063" y="2411283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&amp; Functionality Impact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4059" y="3003718"/>
            <a:ext cx="5068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4059" y="3683005"/>
            <a:ext cx="714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Configuration, and Closing Process 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28EEA-9D98-4894-955A-FEABD5A6239C}"/>
              </a:ext>
            </a:extLst>
          </p:cNvPr>
          <p:cNvSpPr txBox="1"/>
          <p:nvPr/>
        </p:nvSpPr>
        <p:spPr>
          <a:xfrm>
            <a:off x="864059" y="3069849"/>
            <a:ext cx="61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Transaction Codes</a:t>
            </a:r>
          </a:p>
        </p:txBody>
      </p:sp>
    </p:spTree>
    <p:extLst>
      <p:ext uri="{BB962C8B-B14F-4D97-AF65-F5344CB8AC3E}">
        <p14:creationId xmlns:p14="http://schemas.microsoft.com/office/powerpoint/2010/main" val="34485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D9A5-6673-4D4A-8337-78520C654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446" y="119181"/>
            <a:ext cx="8601530" cy="36725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sz="1800" dirty="0">
                <a:solidFill>
                  <a:schemeClr val="tx2"/>
                </a:solidFill>
              </a:rPr>
              <a:t>1. Challenges in Classic Asset Accounting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C65C4-5943-44A3-A060-DF3AFE92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6" y="1186365"/>
            <a:ext cx="3360862" cy="2481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432E8-28C8-40F5-9080-BE202D85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22" y="579409"/>
            <a:ext cx="5346431" cy="40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8C24A6-B884-4330-94D1-AE64D0727B30}"/>
              </a:ext>
            </a:extLst>
          </p:cNvPr>
          <p:cNvSpPr txBox="1"/>
          <p:nvPr/>
        </p:nvSpPr>
        <p:spPr>
          <a:xfrm>
            <a:off x="127590" y="664763"/>
            <a:ext cx="3753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Elimination of Reconciliation between Asset Accounting and General Ledger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Classic FI-AA is no longer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Both Ledger approach and Accounts approach’s are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New Depreciation calculation engine is mandatory with the activation of business function EA-FIN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AF3D1-2A2D-4968-B72D-87B5545D62DB}"/>
              </a:ext>
            </a:extLst>
          </p:cNvPr>
          <p:cNvSpPr txBox="1"/>
          <p:nvPr/>
        </p:nvSpPr>
        <p:spPr>
          <a:xfrm>
            <a:off x="127590" y="79204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Key Changes in Asset Accounting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C62BD-2407-4D75-A8F2-87F1AE0B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40" y="856149"/>
            <a:ext cx="4283209" cy="26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B77E9B-A3C2-403D-8B91-132612F1BED3}"/>
              </a:ext>
            </a:extLst>
          </p:cNvPr>
          <p:cNvSpPr txBox="1"/>
          <p:nvPr/>
        </p:nvSpPr>
        <p:spPr>
          <a:xfrm>
            <a:off x="4800599" y="193091"/>
            <a:ext cx="42585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All FI-AA Line item Postings are stored in ACDOCA Table, and Header information is stored in BKPF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All Statistical Asset line item information is stored in Table FAAT_DOC_IT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Plan Data is stored in Table FAAT_PLAN_VALUES instead of ANLP and ANLC Tables. Planned depreciation values are calculated on Real time basis. During Month Depreciation run, Actual postings will use planned depreciation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Year end Depreciation attributes are stored in FAAT_YDDA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FI-AA Tables ANEK, ANEP, ANEA, ANLP and ANLC will not be updated going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Assets with issues/errors won’t stop the full depreciation run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A6E13-5392-48BD-97A6-A860E146B408}"/>
              </a:ext>
            </a:extLst>
          </p:cNvPr>
          <p:cNvSpPr txBox="1"/>
          <p:nvPr/>
        </p:nvSpPr>
        <p:spPr>
          <a:xfrm>
            <a:off x="340461" y="193091"/>
            <a:ext cx="32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Architectural Impact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13B32-FA0C-4178-99F5-5179CF422538}"/>
              </a:ext>
            </a:extLst>
          </p:cNvPr>
          <p:cNvSpPr txBox="1"/>
          <p:nvPr/>
        </p:nvSpPr>
        <p:spPr>
          <a:xfrm>
            <a:off x="858467" y="4397989"/>
            <a:ext cx="334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New Asset Accounting Architecture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94D816-BFCC-40AD-A138-A5F06252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0" y="1029727"/>
            <a:ext cx="4715759" cy="28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EEA85-0A20-4574-BEDF-3DC82D2B7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13" y="129814"/>
            <a:ext cx="8601530" cy="336146"/>
          </a:xfrm>
        </p:spPr>
        <p:txBody>
          <a:bodyPr/>
          <a:lstStyle/>
          <a:p>
            <a:r>
              <a:rPr lang="en-IN" sz="1800" dirty="0">
                <a:solidFill>
                  <a:schemeClr val="tx2"/>
                </a:solidFill>
              </a:rPr>
              <a:t>3. Functionality Impact </a:t>
            </a:r>
            <a:r>
              <a:rPr lang="en-IN" sz="1800" dirty="0">
                <a:solidFill>
                  <a:schemeClr val="tx1"/>
                </a:solidFill>
              </a:rPr>
              <a:t>– Universal Journal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1225F-A069-4277-B640-129F5663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3" y="715813"/>
            <a:ext cx="5502828" cy="2761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CF6AD6-5032-492B-8EFC-ACEBCE5FB20F}"/>
              </a:ext>
            </a:extLst>
          </p:cNvPr>
          <p:cNvSpPr txBox="1"/>
          <p:nvPr/>
        </p:nvSpPr>
        <p:spPr>
          <a:xfrm>
            <a:off x="5720316" y="317280"/>
            <a:ext cx="3264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universal journal integration provides the following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redundancy in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Reconciliation between G/L and AA is ensured by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reconciliation step in financial close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non-statistical items are updated as universal journal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Reporting for previous fiscal years is possible due to compatibility views even after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Transparent assignment of depreciation area to accounting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Depreciation posted with all details: accumulated depreciation and depreciation cost by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E0C31E-156B-41BF-B70D-FD79DEE7DA7E}"/>
              </a:ext>
            </a:extLst>
          </p:cNvPr>
          <p:cNvSpPr txBox="1"/>
          <p:nvPr/>
        </p:nvSpPr>
        <p:spPr>
          <a:xfrm>
            <a:off x="425302" y="163657"/>
            <a:ext cx="34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3. Functionality Impact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5887F-268C-4A64-97EF-80831FC3B820}"/>
              </a:ext>
            </a:extLst>
          </p:cNvPr>
          <p:cNvSpPr txBox="1"/>
          <p:nvPr/>
        </p:nvSpPr>
        <p:spPr>
          <a:xfrm>
            <a:off x="425302" y="701749"/>
            <a:ext cx="79744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Reporting is based on line items and the Virtualization of totals has been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Reconciliation is not required GL or within FI-AA Itself. General Ledger Accounting and Asset Accounting are reconciled due to Universal Journal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asset depreciation runs less time because the depreciation values are computed and posted in real time and it is no longer part of the depreciation run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Periodic posting runs are no longer valid due to real time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If a period is skipped, depreciation run can be re-executed for an asset for the skipped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5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0AA782-2ED5-403A-B68F-1FD4F08D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0" y="478960"/>
            <a:ext cx="5231219" cy="4525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C4AC1-89D4-4A4F-B7ED-5D4F0F677C9E}"/>
              </a:ext>
            </a:extLst>
          </p:cNvPr>
          <p:cNvSpPr txBox="1"/>
          <p:nvPr/>
        </p:nvSpPr>
        <p:spPr>
          <a:xfrm>
            <a:off x="5858540" y="325071"/>
            <a:ext cx="25518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latin typeface="Arial" panose="020B0604020202020204" pitchFamily="34" charset="0"/>
                <a:cs typeface="Arial" panose="020B0604020202020204" pitchFamily="34" charset="0"/>
              </a:rPr>
              <a:t>Depreciation run selection has been simplified with a new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You can now run depreciation posting for accounting principle that can be entered on the selection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The reason for posting run section, which includes planned posting run, repeat, restart, and unplanned posting run radio buttons have been eliminated.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The depreciation posting run detailed log option reports at the individual asset level with corresponding cost center information. Totals and Detailed Logs are available. </a:t>
            </a:r>
          </a:p>
          <a:p>
            <a:endParaRPr lang="en-IN" sz="1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C7983-DB8B-47E5-BF1B-65387CB728AD}"/>
              </a:ext>
            </a:extLst>
          </p:cNvPr>
          <p:cNvSpPr txBox="1"/>
          <p:nvPr/>
        </p:nvSpPr>
        <p:spPr>
          <a:xfrm>
            <a:off x="435934" y="171183"/>
            <a:ext cx="4136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Depreciation run</a:t>
            </a:r>
          </a:p>
        </p:txBody>
      </p:sp>
    </p:spTree>
    <p:extLst>
      <p:ext uri="{BB962C8B-B14F-4D97-AF65-F5344CB8AC3E}">
        <p14:creationId xmlns:p14="http://schemas.microsoft.com/office/powerpoint/2010/main" val="27842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0A6A08-E3AC-405E-9E73-D02BE4D6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5" y="553391"/>
            <a:ext cx="8096837" cy="403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A23487-F561-47F8-84E9-037E9935F1FD}"/>
              </a:ext>
            </a:extLst>
          </p:cNvPr>
          <p:cNvSpPr txBox="1"/>
          <p:nvPr/>
        </p:nvSpPr>
        <p:spPr>
          <a:xfrm>
            <a:off x="202019" y="148856"/>
            <a:ext cx="380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Depreciation Run Log</a:t>
            </a:r>
          </a:p>
        </p:txBody>
      </p:sp>
    </p:spTree>
    <p:extLst>
      <p:ext uri="{BB962C8B-B14F-4D97-AF65-F5344CB8AC3E}">
        <p14:creationId xmlns:p14="http://schemas.microsoft.com/office/powerpoint/2010/main" val="276450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New Template" id="{2AE88C08-073D-4CC4-9E00-70A51C8127D9}" vid="{A4CA8AF7-55CB-42B3-BD30-44794E517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2EC377A50B44FBFA8A3EC3E9C5B45" ma:contentTypeVersion="5" ma:contentTypeDescription="Create a new document." ma:contentTypeScope="" ma:versionID="1cec76d5491fbd2e8781a682a37f4925">
  <xsd:schema xmlns:xsd="http://www.w3.org/2001/XMLSchema" xmlns:xs="http://www.w3.org/2001/XMLSchema" xmlns:p="http://schemas.microsoft.com/office/2006/metadata/properties" xmlns:ns2="dd317fe5-dd99-4abf-b294-24722c57e750" targetNamespace="http://schemas.microsoft.com/office/2006/metadata/properties" ma:root="true" ma:fieldsID="08a4f584d606b21ec0cbb21c7dfec31f" ns2:_="">
    <xsd:import namespace="dd317fe5-dd99-4abf-b294-24722c57e7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17fe5-dd99-4abf-b294-24722c57e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2607D5-3B52-4BE5-B6CB-20BCE7BBB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434A11-42F5-4715-BF46-0ADDA18C3E0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d317fe5-dd99-4abf-b294-24722c57e750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BD1612-48BA-4283-BC7B-0CA4B6E1E7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317fe5-dd99-4abf-b294-24722c57e7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Wipro_New Template</Template>
  <TotalTime>7783</TotalTime>
  <Words>797</Words>
  <Application>Microsoft Office PowerPoint</Application>
  <PresentationFormat>On-screen Show (16:9)</PresentationFormat>
  <Paragraphs>82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Wipro 2017 PPT Theme</vt:lpstr>
      <vt:lpstr>S/4 HANA Finance New Asset 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Changes in Transaction Codes &amp;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Corp_Presentation_Template</dc:subject>
  <dc:creator>Wipro Ltd.</dc:creator>
  <cp:lastModifiedBy>Ramesh visunagari (MAS)</cp:lastModifiedBy>
  <cp:revision>495</cp:revision>
  <dcterms:created xsi:type="dcterms:W3CDTF">2017-04-27T10:03:54Z</dcterms:created>
  <dcterms:modified xsi:type="dcterms:W3CDTF">2019-03-22T11:40:47Z</dcterms:modified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0x0101006D52EC377A50B44FBFA8A3EC3E9C5B45</vt:lpwstr>
  </property>
  <property fmtid="{D5CDD505-2E9C-101B-9397-08002B2CF9AE}" pid="3" name="MSIP_Label_b9a70571-31c6-4603-80c1-ef2fb871a62a_Enabled">
    <vt:lpwstr>True</vt:lpwstr>
  </property>
  <property fmtid="{D5CDD505-2E9C-101B-9397-08002B2CF9AE}" pid="4" name="MSIP_Label_b9a70571-31c6-4603-80c1-ef2fb871a62a_SiteId">
    <vt:lpwstr>258ac4e4-146a-411e-9dc8-79a9e12fd6da</vt:lpwstr>
  </property>
  <property fmtid="{D5CDD505-2E9C-101B-9397-08002B2CF9AE}" pid="5" name="MSIP_Label_b9a70571-31c6-4603-80c1-ef2fb871a62a_Ref">
    <vt:lpwstr>https://api.informationprotection.azure.com/api/258ac4e4-146a-411e-9dc8-79a9e12fd6da</vt:lpwstr>
  </property>
  <property fmtid="{D5CDD505-2E9C-101B-9397-08002B2CF9AE}" pid="6" name="MSIP_Label_b9a70571-31c6-4603-80c1-ef2fb871a62a_Owner">
    <vt:lpwstr>somallic@wipro.com</vt:lpwstr>
  </property>
  <property fmtid="{D5CDD505-2E9C-101B-9397-08002B2CF9AE}" pid="7" name="MSIP_Label_b9a70571-31c6-4603-80c1-ef2fb871a62a_SetDate">
    <vt:lpwstr>2018-09-07T16:53:39.9042219+05:30</vt:lpwstr>
  </property>
  <property fmtid="{D5CDD505-2E9C-101B-9397-08002B2CF9AE}" pid="8" name="MSIP_Label_b9a70571-31c6-4603-80c1-ef2fb871a62a_Name">
    <vt:lpwstr>Internal and Restricted</vt:lpwstr>
  </property>
  <property fmtid="{D5CDD505-2E9C-101B-9397-08002B2CF9AE}" pid="9" name="MSIP_Label_b9a70571-31c6-4603-80c1-ef2fb871a62a_Application">
    <vt:lpwstr>Microsoft Azure Information Protection</vt:lpwstr>
  </property>
  <property fmtid="{D5CDD505-2E9C-101B-9397-08002B2CF9AE}" pid="10" name="MSIP_Label_b9a70571-31c6-4603-80c1-ef2fb871a62a_Extended_MSFT_Method">
    <vt:lpwstr>Automatic</vt:lpwstr>
  </property>
  <property fmtid="{D5CDD505-2E9C-101B-9397-08002B2CF9AE}" pid="11" name="Sensitivity">
    <vt:lpwstr>Internal and Restricted</vt:lpwstr>
  </property>
</Properties>
</file>