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32"/>
  </p:notesMasterIdLst>
  <p:handoutMasterIdLst>
    <p:handoutMasterId r:id="rId33"/>
  </p:handoutMasterIdLst>
  <p:sldIdLst>
    <p:sldId id="296" r:id="rId2"/>
    <p:sldId id="372" r:id="rId3"/>
    <p:sldId id="394" r:id="rId4"/>
    <p:sldId id="395" r:id="rId5"/>
    <p:sldId id="414" r:id="rId6"/>
    <p:sldId id="413" r:id="rId7"/>
    <p:sldId id="396" r:id="rId8"/>
    <p:sldId id="415" r:id="rId9"/>
    <p:sldId id="416" r:id="rId10"/>
    <p:sldId id="435" r:id="rId11"/>
    <p:sldId id="437" r:id="rId12"/>
    <p:sldId id="436" r:id="rId13"/>
    <p:sldId id="423" r:id="rId14"/>
    <p:sldId id="426" r:id="rId15"/>
    <p:sldId id="402" r:id="rId16"/>
    <p:sldId id="424" r:id="rId17"/>
    <p:sldId id="417" r:id="rId18"/>
    <p:sldId id="418" r:id="rId19"/>
    <p:sldId id="419" r:id="rId20"/>
    <p:sldId id="420" r:id="rId21"/>
    <p:sldId id="421" r:id="rId22"/>
    <p:sldId id="422" r:id="rId23"/>
    <p:sldId id="427" r:id="rId24"/>
    <p:sldId id="428" r:id="rId25"/>
    <p:sldId id="429" r:id="rId26"/>
    <p:sldId id="430" r:id="rId27"/>
    <p:sldId id="431" r:id="rId28"/>
    <p:sldId id="432" r:id="rId29"/>
    <p:sldId id="433" r:id="rId30"/>
    <p:sldId id="43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6B6B6"/>
    <a:srgbClr val="1965A7"/>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84317" autoAdjust="0"/>
  </p:normalViewPr>
  <p:slideViewPr>
    <p:cSldViewPr snapToGrid="0">
      <p:cViewPr varScale="1">
        <p:scale>
          <a:sx n="71" d="100"/>
          <a:sy n="71" d="100"/>
        </p:scale>
        <p:origin x="1386" y="60"/>
      </p:cViewPr>
      <p:guideLst>
        <p:guide orient="horz" pos="3940"/>
        <p:guide orient="horz" pos="495"/>
        <p:guide pos="5474"/>
        <p:guide pos="290"/>
        <p:guide pos="3259"/>
      </p:guideLst>
    </p:cSldViewPr>
  </p:slideViewPr>
  <p:outlineViewPr>
    <p:cViewPr>
      <p:scale>
        <a:sx n="33" d="100"/>
        <a:sy n="33" d="100"/>
      </p:scale>
      <p:origin x="0" y="47280"/>
    </p:cViewPr>
  </p:outlineViewPr>
  <p:notesTextViewPr>
    <p:cViewPr>
      <p:scale>
        <a:sx n="100" d="100"/>
        <a:sy n="100" d="100"/>
      </p:scale>
      <p:origin x="0" y="0"/>
    </p:cViewPr>
  </p:notesTextViewPr>
  <p:sorterViewPr>
    <p:cViewPr>
      <p:scale>
        <a:sx n="68" d="100"/>
        <a:sy n="68" d="100"/>
      </p:scale>
      <p:origin x="0" y="7152"/>
    </p:cViewPr>
  </p:sorterViewPr>
  <p:notesViewPr>
    <p:cSldViewPr snapToGrid="0">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11/16/2017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11/16/2017</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Bold </a:t>
            </a:r>
          </a:p>
          <a:p>
            <a:r>
              <a:rPr lang="en-US" baseline="0" dirty="0" smtClean="0"/>
              <a:t>(Font size for the title of the PPT can vary between 30-34, Arial,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16, Arial normal</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extLst>
      <p:ext uri="{BB962C8B-B14F-4D97-AF65-F5344CB8AC3E}">
        <p14:creationId xmlns:p14="http://schemas.microsoft.com/office/powerpoint/2010/main" val="2629771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4716061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extLst>
      <p:ext uri="{BB962C8B-B14F-4D97-AF65-F5344CB8AC3E}">
        <p14:creationId xmlns:p14="http://schemas.microsoft.com/office/powerpoint/2010/main" val="29280106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extLst>
      <p:ext uri="{BB962C8B-B14F-4D97-AF65-F5344CB8AC3E}">
        <p14:creationId xmlns:p14="http://schemas.microsoft.com/office/powerpoint/2010/main" val="20875349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7996626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703904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31467748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142467889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15898072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28868396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9502142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0749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39538688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9203174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74703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65759085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386809793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extLst>
      <p:ext uri="{BB962C8B-B14F-4D97-AF65-F5344CB8AC3E}">
        <p14:creationId xmlns:p14="http://schemas.microsoft.com/office/powerpoint/2010/main" val="80304178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75192171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extLst>
      <p:ext uri="{BB962C8B-B14F-4D97-AF65-F5344CB8AC3E}">
        <p14:creationId xmlns:p14="http://schemas.microsoft.com/office/powerpoint/2010/main" val="41435693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extLst>
      <p:ext uri="{BB962C8B-B14F-4D97-AF65-F5344CB8AC3E}">
        <p14:creationId xmlns:p14="http://schemas.microsoft.com/office/powerpoint/2010/main" val="28678482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extLst>
      <p:ext uri="{BB962C8B-B14F-4D97-AF65-F5344CB8AC3E}">
        <p14:creationId xmlns:p14="http://schemas.microsoft.com/office/powerpoint/2010/main" val="30536962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1634287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extLst>
      <p:ext uri="{BB962C8B-B14F-4D97-AF65-F5344CB8AC3E}">
        <p14:creationId xmlns:p14="http://schemas.microsoft.com/office/powerpoint/2010/main" val="16690151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p:cNvSpPr>
          <p:nvPr/>
        </p:nvSpPr>
        <p:spPr>
          <a:xfrm>
            <a:off x="2286000" y="6673207"/>
            <a:ext cx="4572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tx1"/>
                </a:solidFill>
              </a:rPr>
              <a:t>© 2012 WIPRO LTD  |  WWW.WIPRO.COM  |  </a:t>
            </a:r>
            <a:r>
              <a:rPr lang="en-US" sz="800" b="0" i="0" kern="1200" dirty="0" smtClean="0">
                <a:solidFill>
                  <a:schemeClr val="tx1"/>
                </a:solidFill>
                <a:effectLst/>
                <a:latin typeface="Arial" pitchFamily="34" charset="0"/>
                <a:ea typeface="+mn-ea"/>
                <a:cs typeface="Arial" pitchFamily="34" charset="0"/>
              </a:rPr>
              <a:t>INTERNAL</a:t>
            </a:r>
            <a:endParaRPr lang="en-US" b="0" u="none" dirty="0">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9256526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53" r:id="rId24"/>
    <p:sldLayoutId id="2147483748" r:id="rId25"/>
    <p:sldLayoutId id="2147483749" r:id="rId26"/>
    <p:sldLayoutId id="2147483752" r:id="rId27"/>
    <p:sldLayoutId id="2147483707" r:id="rId28"/>
    <p:sldLayoutId id="2147483663" r:id="rId29"/>
    <p:sldLayoutId id="2147483704" r:id="rId30"/>
    <p:sldLayoutId id="2147483676" r:id="rId31"/>
    <p:sldLayoutId id="2147483677" r:id="rId32"/>
    <p:sldLayoutId id="2147483678" r:id="rId33"/>
    <p:sldLayoutId id="2147483679" r:id="rId34"/>
    <p:sldLayoutId id="2147483681" r:id="rId35"/>
    <p:sldLayoutId id="2147483702" r:id="rId36"/>
    <p:sldLayoutId id="2147483703" r:id="rId37"/>
    <p:sldLayoutId id="2147483686" r:id="rId38"/>
    <p:sldLayoutId id="2147483687" r:id="rId39"/>
    <p:sldLayoutId id="2147483688" r:id="rId40"/>
    <p:sldLayoutId id="2147483691" r:id="rId41"/>
    <p:sldLayoutId id="2147483684" r:id="rId42"/>
    <p:sldLayoutId id="2147483694" r:id="rId43"/>
    <p:sldLayoutId id="2147483699" r:id="rId44"/>
    <p:sldLayoutId id="2147483700" r:id="rId45"/>
    <p:sldLayoutId id="2147483706" r:id="rId46"/>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file:///C:\Users\ph258479\Desktop\sfin\New%20folder\Master%20data%20BP.rtf" TargetMode="Externa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file:///C:\Users\ph258479\Desktop\sfin\New%20folder\Master%20data%20BP.rtf" TargetMode="Externa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sz="2400" dirty="0" smtClean="0"/>
              <a:t>SAP S/4 HANA Training- Financial Accounting </a:t>
            </a:r>
            <a:endParaRPr lang="en-US" sz="2400" dirty="0"/>
          </a:p>
        </p:txBody>
      </p:sp>
      <p:sp>
        <p:nvSpPr>
          <p:cNvPr id="9" name="Subtitle 8"/>
          <p:cNvSpPr>
            <a:spLocks noGrp="1"/>
          </p:cNvSpPr>
          <p:nvPr>
            <p:ph type="subTitle" idx="1"/>
          </p:nvPr>
        </p:nvSpPr>
        <p:spPr/>
        <p:txBody>
          <a:bodyPr/>
          <a:lstStyle/>
          <a:p>
            <a:r>
              <a:rPr lang="en-US" dirty="0" smtClean="0"/>
              <a:t>Mahesh </a:t>
            </a:r>
            <a:r>
              <a:rPr lang="en-US" dirty="0" err="1" smtClean="0"/>
              <a:t>Koletti</a:t>
            </a:r>
            <a:r>
              <a:rPr lang="en-US" dirty="0" smtClean="0"/>
              <a:t> and Sai Gopal KVP</a:t>
            </a:r>
            <a:endParaRPr lang="en-US" dirty="0"/>
          </a:p>
        </p:txBody>
      </p:sp>
      <p:sp>
        <p:nvSpPr>
          <p:cNvPr id="2" name="TextBox 1"/>
          <p:cNvSpPr txBox="1"/>
          <p:nvPr/>
        </p:nvSpPr>
        <p:spPr>
          <a:xfrm>
            <a:off x="6185647" y="2181412"/>
            <a:ext cx="184666" cy="369332"/>
          </a:xfrm>
          <a:prstGeom prst="rect">
            <a:avLst/>
          </a:prstGeom>
          <a:noFill/>
        </p:spPr>
        <p:txBody>
          <a:bodyPr wrap="none" rtlCol="0">
            <a:spAutoFit/>
          </a:bodyPr>
          <a:lstStyle/>
          <a:p>
            <a:endParaRPr lang="en-US" dirty="0" smtClean="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solidFill>
                  <a:schemeClr val="tx1">
                    <a:lumMod val="95000"/>
                    <a:lumOff val="5000"/>
                  </a:schemeClr>
                </a:solidFill>
              </a:rPr>
              <a:t>General Ledger- </a:t>
            </a:r>
            <a:r>
              <a:rPr lang="en-US" dirty="0">
                <a:solidFill>
                  <a:schemeClr val="tx1">
                    <a:lumMod val="95000"/>
                    <a:lumOff val="5000"/>
                  </a:schemeClr>
                </a:solidFill>
              </a:rPr>
              <a:t>Master Data</a:t>
            </a:r>
          </a:p>
        </p:txBody>
      </p:sp>
      <p:sp>
        <p:nvSpPr>
          <p:cNvPr id="8" name="Text Placeholder 3"/>
          <p:cNvSpPr>
            <a:spLocks noGrp="1"/>
          </p:cNvSpPr>
          <p:nvPr>
            <p:ph type="body" sz="quarter" idx="11"/>
          </p:nvPr>
        </p:nvSpPr>
        <p:spPr>
          <a:xfrm>
            <a:off x="270934" y="1048872"/>
            <a:ext cx="5067548" cy="4433254"/>
          </a:xfrm>
        </p:spPr>
        <p:txBody>
          <a:bodyPr>
            <a:normAutofit fontScale="25000" lnSpcReduction="20000"/>
          </a:bodyPr>
          <a:lstStyle/>
          <a:p>
            <a:pPr marL="228594" indent="-228594" algn="just">
              <a:buFont typeface="Arial" panose="020B0604020202020204" pitchFamily="34" charset="0"/>
              <a:buChar char="•"/>
            </a:pPr>
            <a:r>
              <a:rPr lang="en-US" sz="3700" dirty="0">
                <a:solidFill>
                  <a:schemeClr val="tx1">
                    <a:lumMod val="95000"/>
                    <a:lumOff val="5000"/>
                  </a:schemeClr>
                </a:solidFill>
              </a:rPr>
              <a:t>Postings from outside SAP Finance (except AA) into SAP Finance use a standardized Accounting Interface, so the other Applications have not much to focus on the changed data structure and posting logic inside Finance</a:t>
            </a:r>
            <a:r>
              <a:rPr lang="en-US" sz="3700" dirty="0" smtClean="0">
                <a:solidFill>
                  <a:schemeClr val="tx1">
                    <a:lumMod val="95000"/>
                    <a:lumOff val="5000"/>
                  </a:schemeClr>
                </a:solidFill>
              </a:rPr>
              <a:t>.</a:t>
            </a:r>
          </a:p>
          <a:p>
            <a:pPr marL="0" indent="0" algn="just"/>
            <a:endParaRPr lang="en-US" sz="3700" dirty="0">
              <a:solidFill>
                <a:schemeClr val="tx1">
                  <a:lumMod val="95000"/>
                  <a:lumOff val="5000"/>
                </a:schemeClr>
              </a:solidFill>
            </a:endParaRPr>
          </a:p>
          <a:p>
            <a:pPr marL="228594" indent="-228594" algn="just">
              <a:buFont typeface="Arial" panose="020B0604020202020204" pitchFamily="34" charset="0"/>
              <a:buChar char="•"/>
            </a:pPr>
            <a:r>
              <a:rPr lang="en-US" sz="3700" dirty="0">
                <a:solidFill>
                  <a:schemeClr val="tx1">
                    <a:lumMod val="95000"/>
                    <a:lumOff val="5000"/>
                  </a:schemeClr>
                </a:solidFill>
              </a:rPr>
              <a:t>BSEG summarization works and can be used as usual (SAP Note 2179270). </a:t>
            </a:r>
            <a:endParaRPr lang="en-US" sz="3700" dirty="0" smtClean="0">
              <a:solidFill>
                <a:schemeClr val="tx1">
                  <a:lumMod val="95000"/>
                  <a:lumOff val="5000"/>
                </a:schemeClr>
              </a:solidFill>
            </a:endParaRPr>
          </a:p>
          <a:p>
            <a:pPr marL="0" indent="0" algn="just"/>
            <a:endParaRPr lang="en-US" sz="3700" dirty="0">
              <a:solidFill>
                <a:schemeClr val="tx1">
                  <a:lumMod val="95000"/>
                  <a:lumOff val="5000"/>
                </a:schemeClr>
              </a:solidFill>
            </a:endParaRPr>
          </a:p>
          <a:p>
            <a:pPr marL="228594" indent="-228594" algn="just">
              <a:buFont typeface="Arial" panose="020B0604020202020204" pitchFamily="34" charset="0"/>
              <a:buChar char="•"/>
            </a:pPr>
            <a:r>
              <a:rPr lang="en-US" sz="3700" dirty="0">
                <a:solidFill>
                  <a:schemeClr val="tx1">
                    <a:lumMod val="95000"/>
                    <a:lumOff val="5000"/>
                  </a:schemeClr>
                </a:solidFill>
              </a:rPr>
              <a:t>BSEG Stores Prima nota postings for FI related postings. Ledger related postings save in </a:t>
            </a:r>
            <a:r>
              <a:rPr lang="en-US" sz="3700" dirty="0" smtClean="0">
                <a:solidFill>
                  <a:schemeClr val="tx1">
                    <a:lumMod val="95000"/>
                    <a:lumOff val="5000"/>
                  </a:schemeClr>
                </a:solidFill>
              </a:rPr>
              <a:t>ACDOCA</a:t>
            </a:r>
          </a:p>
          <a:p>
            <a:pPr marL="0" indent="0" algn="just"/>
            <a:endParaRPr lang="en-US" sz="3700" dirty="0">
              <a:solidFill>
                <a:schemeClr val="tx1">
                  <a:lumMod val="95000"/>
                  <a:lumOff val="5000"/>
                </a:schemeClr>
              </a:solidFill>
            </a:endParaRPr>
          </a:p>
          <a:p>
            <a:pPr marL="228594" indent="-228594" algn="just">
              <a:buFont typeface="Arial" panose="020B0604020202020204" pitchFamily="34" charset="0"/>
              <a:buChar char="•"/>
            </a:pPr>
            <a:r>
              <a:rPr lang="en-US" sz="3700" dirty="0">
                <a:solidFill>
                  <a:schemeClr val="tx1">
                    <a:lumMod val="95000"/>
                    <a:lumOff val="5000"/>
                  </a:schemeClr>
                </a:solidFill>
              </a:rPr>
              <a:t>BSEG is used for storing open items and clearing details, thus you can be quite aggressive with the summarization. ACDOCA stores the full detail that is needed for all components that base on ACDOCA (G/L, AA, ML, CO, PA</a:t>
            </a:r>
            <a:r>
              <a:rPr lang="en-US" sz="3700" dirty="0" smtClean="0">
                <a:solidFill>
                  <a:schemeClr val="tx1">
                    <a:lumMod val="95000"/>
                    <a:lumOff val="5000"/>
                  </a:schemeClr>
                </a:solidFill>
              </a:rPr>
              <a:t>).</a:t>
            </a:r>
          </a:p>
          <a:p>
            <a:pPr marL="228594" indent="-228594" algn="just">
              <a:buFont typeface="Arial" panose="020B0604020202020204" pitchFamily="34" charset="0"/>
              <a:buChar char="•"/>
            </a:pPr>
            <a:endParaRPr lang="en-US" sz="3700" dirty="0">
              <a:solidFill>
                <a:schemeClr val="tx1">
                  <a:lumMod val="95000"/>
                  <a:lumOff val="5000"/>
                </a:schemeClr>
              </a:solidFill>
            </a:endParaRPr>
          </a:p>
          <a:p>
            <a:pPr marL="228594" indent="-228594" algn="just">
              <a:buFont typeface="Arial" panose="020B0604020202020204" pitchFamily="34" charset="0"/>
              <a:buChar char="•"/>
            </a:pPr>
            <a:r>
              <a:rPr lang="en-US" sz="3700" dirty="0">
                <a:solidFill>
                  <a:schemeClr val="tx1">
                    <a:lumMod val="95000"/>
                    <a:lumOff val="5000"/>
                  </a:schemeClr>
                </a:solidFill>
              </a:rPr>
              <a:t>The table BSEG should be summarized as far as possible and the table ACDOCA should be summarized as little as possible in order to enable reporting that is differentiated as possible in the table ACDOCA. The summarization in the table ACDOCA can, at most, be as large as that of the table BSEG, since line items in the table ACDOCA cannot be summarized further than the corresponding line items in the table BSEG</a:t>
            </a:r>
            <a:r>
              <a:rPr lang="en-US" sz="3700" dirty="0" smtClean="0">
                <a:solidFill>
                  <a:schemeClr val="tx1">
                    <a:lumMod val="95000"/>
                    <a:lumOff val="5000"/>
                  </a:schemeClr>
                </a:solidFill>
              </a:rPr>
              <a:t>.</a:t>
            </a:r>
          </a:p>
          <a:p>
            <a:pPr marL="0" indent="0" algn="just"/>
            <a:endParaRPr lang="en-US" sz="3700" dirty="0">
              <a:solidFill>
                <a:schemeClr val="tx1">
                  <a:lumMod val="95000"/>
                  <a:lumOff val="5000"/>
                </a:schemeClr>
              </a:solidFill>
            </a:endParaRPr>
          </a:p>
          <a:p>
            <a:pPr marL="228594" indent="-228594" algn="just">
              <a:buFont typeface="Arial" panose="020B0604020202020204" pitchFamily="34" charset="0"/>
              <a:buChar char="•"/>
            </a:pPr>
            <a:r>
              <a:rPr lang="en-US" sz="3700" dirty="0">
                <a:solidFill>
                  <a:schemeClr val="tx1">
                    <a:lumMod val="95000"/>
                    <a:lumOff val="5000"/>
                  </a:schemeClr>
                </a:solidFill>
              </a:rPr>
              <a:t>Because the account-based CO-PA line items including the profitability segment number and the resolved characteristic vector are stored in the table ACDOCA, the same summarization settings are used for CO-PA profitability segment determination. You can, therefore, find these settings along with documentation and the existing summarization for costing-based CO-PA line items at </a:t>
            </a:r>
            <a:r>
              <a:rPr lang="en-US" sz="3700" i="1" dirty="0">
                <a:solidFill>
                  <a:schemeClr val="tx1">
                    <a:lumMod val="95000"/>
                    <a:lumOff val="5000"/>
                  </a:schemeClr>
                </a:solidFill>
              </a:rPr>
              <a:t>Controlling</a:t>
            </a:r>
            <a:r>
              <a:rPr lang="en-US" sz="3700" dirty="0">
                <a:solidFill>
                  <a:schemeClr val="tx1">
                    <a:lumMod val="95000"/>
                    <a:lumOff val="5000"/>
                  </a:schemeClr>
                </a:solidFill>
              </a:rPr>
              <a:t> → </a:t>
            </a:r>
            <a:r>
              <a:rPr lang="en-US" sz="3700" i="1" dirty="0">
                <a:solidFill>
                  <a:schemeClr val="tx1">
                    <a:lumMod val="95000"/>
                    <a:lumOff val="5000"/>
                  </a:schemeClr>
                </a:solidFill>
              </a:rPr>
              <a:t>Profitability Analysis</a:t>
            </a:r>
            <a:r>
              <a:rPr lang="en-US" sz="3700" dirty="0">
                <a:solidFill>
                  <a:schemeClr val="tx1">
                    <a:lumMod val="95000"/>
                    <a:lumOff val="5000"/>
                  </a:schemeClr>
                </a:solidFill>
              </a:rPr>
              <a:t> → </a:t>
            </a:r>
            <a:r>
              <a:rPr lang="en-US" sz="3700" i="1" dirty="0">
                <a:solidFill>
                  <a:schemeClr val="tx1">
                    <a:lumMod val="95000"/>
                    <a:lumOff val="5000"/>
                  </a:schemeClr>
                </a:solidFill>
              </a:rPr>
              <a:t>Flows of Actual Values</a:t>
            </a:r>
            <a:r>
              <a:rPr lang="en-US" sz="3700" dirty="0">
                <a:solidFill>
                  <a:schemeClr val="tx1">
                    <a:lumMod val="95000"/>
                    <a:lumOff val="5000"/>
                  </a:schemeClr>
                </a:solidFill>
              </a:rPr>
              <a:t> → </a:t>
            </a:r>
            <a:r>
              <a:rPr lang="en-US" sz="3700" i="1" dirty="0">
                <a:solidFill>
                  <a:schemeClr val="tx1">
                    <a:lumMod val="95000"/>
                    <a:lumOff val="5000"/>
                  </a:schemeClr>
                </a:solidFill>
              </a:rPr>
              <a:t>Initial Values</a:t>
            </a:r>
            <a:r>
              <a:rPr lang="en-US" sz="3700" dirty="0">
                <a:solidFill>
                  <a:schemeClr val="tx1">
                    <a:lumMod val="95000"/>
                    <a:lumOff val="5000"/>
                  </a:schemeClr>
                </a:solidFill>
              </a:rPr>
              <a:t> → </a:t>
            </a:r>
            <a:r>
              <a:rPr lang="en-US" sz="3700" i="1" dirty="0" smtClean="0">
                <a:solidFill>
                  <a:schemeClr val="tx1">
                    <a:lumMod val="95000"/>
                    <a:lumOff val="5000"/>
                  </a:schemeClr>
                </a:solidFill>
              </a:rPr>
              <a:t>Summarization</a:t>
            </a:r>
          </a:p>
          <a:p>
            <a:pPr marL="0" indent="0" algn="just"/>
            <a:endParaRPr lang="en-US" sz="3700" dirty="0">
              <a:solidFill>
                <a:schemeClr val="tx1">
                  <a:lumMod val="95000"/>
                  <a:lumOff val="5000"/>
                </a:schemeClr>
              </a:solidFill>
            </a:endParaRPr>
          </a:p>
          <a:p>
            <a:pPr marL="228594" indent="-228594" algn="just">
              <a:buFont typeface="Arial" panose="020B0604020202020204" pitchFamily="34" charset="0"/>
              <a:buChar char="•"/>
            </a:pPr>
            <a:r>
              <a:rPr lang="en-US" sz="3700" dirty="0">
                <a:solidFill>
                  <a:schemeClr val="tx1">
                    <a:lumMod val="95000"/>
                    <a:lumOff val="5000"/>
                  </a:schemeClr>
                </a:solidFill>
              </a:rPr>
              <a:t>In the new General Ledger (G/L), data previously stored in FAGLFLEXA, FAGLFLEXT (carry forward) is now stored in the table ACDOCA</a:t>
            </a:r>
            <a:r>
              <a:rPr lang="en-US" sz="3700" dirty="0" smtClean="0">
                <a:solidFill>
                  <a:schemeClr val="tx1">
                    <a:lumMod val="95000"/>
                    <a:lumOff val="5000"/>
                  </a:schemeClr>
                </a:solidFill>
              </a:rPr>
              <a:t>.</a:t>
            </a:r>
          </a:p>
          <a:p>
            <a:pPr marL="228594" indent="-228594" algn="just">
              <a:buFont typeface="Arial" panose="020B0604020202020204" pitchFamily="34" charset="0"/>
              <a:buChar char="•"/>
            </a:pPr>
            <a:endParaRPr lang="en-US" sz="3700" dirty="0">
              <a:solidFill>
                <a:schemeClr val="tx1">
                  <a:lumMod val="95000"/>
                  <a:lumOff val="5000"/>
                </a:schemeClr>
              </a:solidFill>
            </a:endParaRPr>
          </a:p>
          <a:p>
            <a:pPr marL="228594" indent="-228594" algn="just">
              <a:buFont typeface="Arial" panose="020B0604020202020204" pitchFamily="34" charset="0"/>
              <a:buChar char="•"/>
            </a:pPr>
            <a:r>
              <a:rPr lang="en-US" sz="3700" dirty="0">
                <a:solidFill>
                  <a:schemeClr val="tx1">
                    <a:lumMod val="95000"/>
                    <a:lumOff val="5000"/>
                  </a:schemeClr>
                </a:solidFill>
              </a:rPr>
              <a:t>Data of the new G/L industry tables for Public Sector and Joint Venture Accounting (FMGLFLEXA/T, PSGLFLEXA/T, JVGLFLEXA/T) is now stored in the table ACDOCA</a:t>
            </a:r>
            <a:r>
              <a:rPr lang="en-US" sz="3700" dirty="0" smtClean="0">
                <a:solidFill>
                  <a:schemeClr val="tx1">
                    <a:lumMod val="95000"/>
                    <a:lumOff val="5000"/>
                  </a:schemeClr>
                </a:solidFill>
              </a:rPr>
              <a:t>.</a:t>
            </a:r>
          </a:p>
          <a:p>
            <a:pPr marL="0" indent="0" algn="just"/>
            <a:endParaRPr lang="en-US" sz="3700" dirty="0">
              <a:solidFill>
                <a:schemeClr val="tx1">
                  <a:lumMod val="95000"/>
                  <a:lumOff val="5000"/>
                </a:schemeClr>
              </a:solidFill>
            </a:endParaRPr>
          </a:p>
          <a:p>
            <a:pPr marL="228594" indent="-228594" algn="just">
              <a:buFont typeface="Arial" panose="020B0604020202020204" pitchFamily="34" charset="0"/>
              <a:buChar char="•"/>
            </a:pPr>
            <a:r>
              <a:rPr lang="en-US" sz="3700" dirty="0">
                <a:solidFill>
                  <a:schemeClr val="tx1">
                    <a:lumMod val="95000"/>
                    <a:lumOff val="5000"/>
                  </a:schemeClr>
                </a:solidFill>
              </a:rPr>
              <a:t>A compatibility view is provided for table FAGLFLEXA: FGLV_FAGLFLEXA. This compatibility view redirects select statements from FAGLFLEXA to ACDOCA.</a:t>
            </a:r>
          </a:p>
          <a:p>
            <a:pPr marL="228594" indent="-228594">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5513294" y="1223682"/>
            <a:ext cx="3630706" cy="3429000"/>
          </a:xfrm>
          <a:prstGeom prst="rect">
            <a:avLst/>
          </a:prstGeom>
        </p:spPr>
      </p:pic>
    </p:spTree>
    <p:extLst>
      <p:ext uri="{BB962C8B-B14F-4D97-AF65-F5344CB8AC3E}">
        <p14:creationId xmlns:p14="http://schemas.microsoft.com/office/powerpoint/2010/main" val="3853824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solidFill>
                  <a:schemeClr val="tx1">
                    <a:lumMod val="95000"/>
                    <a:lumOff val="5000"/>
                  </a:schemeClr>
                </a:solidFill>
              </a:rPr>
              <a:t>General Ledger- </a:t>
            </a:r>
            <a:r>
              <a:rPr lang="en-US" dirty="0">
                <a:solidFill>
                  <a:schemeClr val="tx1">
                    <a:lumMod val="95000"/>
                    <a:lumOff val="5000"/>
                  </a:schemeClr>
                </a:solidFill>
              </a:rPr>
              <a:t>Master Data</a:t>
            </a:r>
          </a:p>
        </p:txBody>
      </p:sp>
      <p:sp>
        <p:nvSpPr>
          <p:cNvPr id="8" name="Text Placeholder 3"/>
          <p:cNvSpPr>
            <a:spLocks noGrp="1"/>
          </p:cNvSpPr>
          <p:nvPr>
            <p:ph type="body" sz="quarter" idx="11"/>
          </p:nvPr>
        </p:nvSpPr>
        <p:spPr>
          <a:xfrm>
            <a:off x="270934" y="1048872"/>
            <a:ext cx="5067548" cy="4433254"/>
          </a:xfrm>
        </p:spPr>
        <p:txBody>
          <a:bodyPr>
            <a:normAutofit/>
          </a:bodyPr>
          <a:lstStyle/>
          <a:p>
            <a:pPr marL="228594" indent="-228594">
              <a:buFont typeface="Arial" panose="020B0604020202020204" pitchFamily="34" charset="0"/>
              <a:buChar char="•"/>
            </a:pPr>
            <a:r>
              <a:rPr lang="en-US" sz="1400" dirty="0"/>
              <a:t>Customer data created new G/L tables ZZ&lt;CUST&gt;T, ZZ&lt;CUST&gt;A, which are now stored in the table ACDOCA.</a:t>
            </a:r>
          </a:p>
          <a:p>
            <a:pPr marL="228594" indent="-228594">
              <a:buFont typeface="Arial" panose="020B0604020202020204" pitchFamily="34" charset="0"/>
              <a:buChar char="•"/>
            </a:pPr>
            <a:r>
              <a:rPr lang="en-US" sz="1400" dirty="0"/>
              <a:t>Compatibility views for the New G/L industry tables are provided, V_&lt;Industry&gt;A, V_&lt;Industry&gt;T.</a:t>
            </a:r>
          </a:p>
          <a:p>
            <a:pPr marL="228594" indent="-228594">
              <a:buFont typeface="Arial" panose="020B0604020202020204" pitchFamily="34" charset="0"/>
              <a:buChar char="•"/>
            </a:pPr>
            <a:r>
              <a:rPr lang="en-US" sz="1400" dirty="0"/>
              <a:t>Compatibility views are provided for the customer created new G/L tables. The views are numbered sequentially: </a:t>
            </a:r>
            <a:r>
              <a:rPr lang="en-US" sz="1400" dirty="0" err="1"/>
              <a:t>ZFGLV_GLTT_Cx</a:t>
            </a:r>
            <a:r>
              <a:rPr lang="en-US" sz="1400" dirty="0"/>
              <a:t> (totals) and </a:t>
            </a:r>
            <a:r>
              <a:rPr lang="en-US" sz="1400" dirty="0" err="1"/>
              <a:t>ZFGLV_GLSI_Cx</a:t>
            </a:r>
            <a:r>
              <a:rPr lang="en-US" sz="1400" dirty="0"/>
              <a:t> (line items), where x is a number</a:t>
            </a:r>
          </a:p>
          <a:p>
            <a:pPr marL="228594" indent="-228594">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p:txBody>
      </p:sp>
      <p:pic>
        <p:nvPicPr>
          <p:cNvPr id="6" name="Picture 5"/>
          <p:cNvPicPr>
            <a:picLocks noChangeAspect="1"/>
          </p:cNvPicPr>
          <p:nvPr/>
        </p:nvPicPr>
        <p:blipFill>
          <a:blip r:embed="rId2"/>
          <a:stretch>
            <a:fillRect/>
          </a:stretch>
        </p:blipFill>
        <p:spPr>
          <a:xfrm>
            <a:off x="5338482" y="1048872"/>
            <a:ext cx="3550024" cy="4531657"/>
          </a:xfrm>
          <a:prstGeom prst="rect">
            <a:avLst/>
          </a:prstGeom>
        </p:spPr>
      </p:pic>
    </p:spTree>
    <p:extLst>
      <p:ext uri="{BB962C8B-B14F-4D97-AF65-F5344CB8AC3E}">
        <p14:creationId xmlns:p14="http://schemas.microsoft.com/office/powerpoint/2010/main" val="569745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solidFill>
                  <a:schemeClr val="tx1">
                    <a:lumMod val="95000"/>
                    <a:lumOff val="5000"/>
                  </a:schemeClr>
                </a:solidFill>
              </a:rPr>
              <a:t>General Ledger- </a:t>
            </a:r>
            <a:r>
              <a:rPr lang="en-US" dirty="0">
                <a:solidFill>
                  <a:schemeClr val="tx1">
                    <a:lumMod val="95000"/>
                    <a:lumOff val="5000"/>
                  </a:schemeClr>
                </a:solidFill>
              </a:rPr>
              <a:t>Master Data</a:t>
            </a:r>
          </a:p>
        </p:txBody>
      </p:sp>
      <p:pic>
        <p:nvPicPr>
          <p:cNvPr id="7" name="Picture 6">
            <a:extLst>
              <a:ext uri="{FF2B5EF4-FFF2-40B4-BE49-F238E27FC236}">
                <a16:creationId xmlns="" xmlns:a16="http://schemas.microsoft.com/office/drawing/2014/main" id="{C852FB5D-14DD-481B-9C0B-68F249A65DF4}"/>
              </a:ext>
            </a:extLst>
          </p:cNvPr>
          <p:cNvPicPr>
            <a:picLocks noChangeAspect="1"/>
          </p:cNvPicPr>
          <p:nvPr/>
        </p:nvPicPr>
        <p:blipFill>
          <a:blip r:embed="rId2"/>
          <a:stretch>
            <a:fillRect/>
          </a:stretch>
        </p:blipFill>
        <p:spPr>
          <a:xfrm>
            <a:off x="4128247" y="871924"/>
            <a:ext cx="4800600" cy="2393575"/>
          </a:xfrm>
          <a:prstGeom prst="rect">
            <a:avLst/>
          </a:prstGeom>
        </p:spPr>
      </p:pic>
      <p:sp>
        <p:nvSpPr>
          <p:cNvPr id="8" name="Text Placeholder 3"/>
          <p:cNvSpPr>
            <a:spLocks noGrp="1"/>
          </p:cNvSpPr>
          <p:nvPr>
            <p:ph type="body" sz="quarter" idx="11"/>
          </p:nvPr>
        </p:nvSpPr>
        <p:spPr>
          <a:xfrm>
            <a:off x="270934" y="1048872"/>
            <a:ext cx="3292537" cy="4433254"/>
          </a:xfrm>
        </p:spPr>
        <p:txBody>
          <a:bodyPr>
            <a:normAutofit/>
          </a:bodyPr>
          <a:lstStyle/>
          <a:p>
            <a:pPr marL="285750" indent="-285750">
              <a:buFont typeface="Arial" panose="020B0604020202020204" pitchFamily="34" charset="0"/>
              <a:buChar char="•"/>
            </a:pPr>
            <a:r>
              <a:rPr lang="en-US" sz="1400" dirty="0" smtClean="0">
                <a:solidFill>
                  <a:schemeClr val="tx1">
                    <a:lumMod val="95000"/>
                    <a:lumOff val="5000"/>
                  </a:schemeClr>
                </a:solidFill>
              </a:rPr>
              <a:t>The cost element aspect is captured and there is no default account assignment</a:t>
            </a:r>
          </a:p>
          <a:p>
            <a:pPr marL="0" indent="0"/>
            <a:endParaRPr lang="en-US" sz="1400" dirty="0" smtClean="0">
              <a:solidFill>
                <a:schemeClr val="tx1">
                  <a:lumMod val="95000"/>
                  <a:lumOff val="5000"/>
                </a:schemeClr>
              </a:solidFill>
            </a:endParaRPr>
          </a:p>
          <a:p>
            <a:pPr marL="285750" indent="-285750">
              <a:buFont typeface="Arial" panose="020B0604020202020204" pitchFamily="34" charset="0"/>
              <a:buChar char="•"/>
            </a:pPr>
            <a:r>
              <a:rPr lang="en-US" sz="1400" dirty="0" smtClean="0">
                <a:solidFill>
                  <a:schemeClr val="tx1">
                    <a:lumMod val="95000"/>
                    <a:lumOff val="5000"/>
                  </a:schemeClr>
                </a:solidFill>
              </a:rPr>
              <a:t>Record Quantity is the new option given</a:t>
            </a: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r>
              <a:rPr lang="en-US" sz="1400" dirty="0" smtClean="0">
                <a:solidFill>
                  <a:schemeClr val="tx1">
                    <a:lumMod val="95000"/>
                    <a:lumOff val="5000"/>
                  </a:schemeClr>
                </a:solidFill>
              </a:rPr>
              <a:t>Minor change in cost element category we have 90 used for statistical posting of Materials and Assets</a:t>
            </a: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p:txBody>
      </p:sp>
    </p:spTree>
    <p:extLst>
      <p:ext uri="{BB962C8B-B14F-4D97-AF65-F5344CB8AC3E}">
        <p14:creationId xmlns:p14="http://schemas.microsoft.com/office/powerpoint/2010/main" val="1832172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solidFill>
                  <a:schemeClr val="tx1">
                    <a:lumMod val="95000"/>
                    <a:lumOff val="5000"/>
                  </a:schemeClr>
                </a:solidFill>
              </a:rPr>
              <a:t>General </a:t>
            </a:r>
            <a:r>
              <a:rPr lang="en-US" dirty="0">
                <a:solidFill>
                  <a:schemeClr val="tx1">
                    <a:lumMod val="95000"/>
                    <a:lumOff val="5000"/>
                  </a:schemeClr>
                </a:solidFill>
              </a:rPr>
              <a:t>Ledger- Posting periods</a:t>
            </a:r>
          </a:p>
        </p:txBody>
      </p:sp>
      <p:sp>
        <p:nvSpPr>
          <p:cNvPr id="8" name="Text Placeholder 3"/>
          <p:cNvSpPr>
            <a:spLocks noGrp="1"/>
          </p:cNvSpPr>
          <p:nvPr>
            <p:ph type="body" sz="quarter" idx="11"/>
          </p:nvPr>
        </p:nvSpPr>
        <p:spPr>
          <a:xfrm>
            <a:off x="270934" y="1048872"/>
            <a:ext cx="3292537" cy="5154462"/>
          </a:xfrm>
        </p:spPr>
        <p:txBody>
          <a:bodyPr>
            <a:normAutofit fontScale="77500" lnSpcReduction="20000"/>
          </a:bodyPr>
          <a:lstStyle/>
          <a:p>
            <a:pPr marL="285750" indent="-285750" algn="just">
              <a:buFont typeface="Arial" panose="020B0604020202020204" pitchFamily="34" charset="0"/>
              <a:buChar char="•"/>
            </a:pPr>
            <a:r>
              <a:rPr lang="en-US" sz="1400" dirty="0">
                <a:solidFill>
                  <a:schemeClr val="tx1">
                    <a:lumMod val="95000"/>
                    <a:lumOff val="5000"/>
                  </a:schemeClr>
                </a:solidFill>
              </a:rPr>
              <a:t>In transaction OB52, for each variant you can specify which posting periods are open for posting. You can choose period intervals 1 between and 3</a:t>
            </a:r>
            <a:r>
              <a:rPr lang="en-US" sz="1400" dirty="0" smtClean="0">
                <a:solidFill>
                  <a:schemeClr val="tx1">
                    <a:lumMod val="95000"/>
                    <a:lumOff val="5000"/>
                  </a:schemeClr>
                </a:solidFill>
              </a:rPr>
              <a:t>.</a:t>
            </a:r>
          </a:p>
          <a:p>
            <a:pPr marL="0" indent="0" algn="just"/>
            <a:endParaRPr lang="en-US" sz="1400" dirty="0">
              <a:solidFill>
                <a:schemeClr val="tx1">
                  <a:lumMod val="95000"/>
                  <a:lumOff val="5000"/>
                </a:schemeClr>
              </a:solidFill>
            </a:endParaRPr>
          </a:p>
          <a:p>
            <a:pPr marL="285750" indent="-285750" algn="just">
              <a:buFont typeface="Arial" panose="020B0604020202020204" pitchFamily="34" charset="0"/>
              <a:buChar char="•"/>
            </a:pPr>
            <a:r>
              <a:rPr lang="en-US" sz="1400" dirty="0">
                <a:solidFill>
                  <a:schemeClr val="tx1">
                    <a:lumMod val="95000"/>
                    <a:lumOff val="5000"/>
                  </a:schemeClr>
                </a:solidFill>
              </a:rPr>
              <a:t>You can use period intervals 1 and 2 for all normal posting processes in regular and special periods</a:t>
            </a:r>
            <a:r>
              <a:rPr lang="en-US" sz="1400" dirty="0" smtClean="0">
                <a:solidFill>
                  <a:schemeClr val="tx1">
                    <a:lumMod val="95000"/>
                    <a:lumOff val="5000"/>
                  </a:schemeClr>
                </a:solidFill>
              </a:rPr>
              <a:t>.</a:t>
            </a:r>
          </a:p>
          <a:p>
            <a:pPr marL="285750" indent="-285750" algn="just">
              <a:buFont typeface="Arial" panose="020B0604020202020204" pitchFamily="34" charset="0"/>
              <a:buChar char="•"/>
            </a:pPr>
            <a:endParaRPr lang="en-US" sz="1400" dirty="0">
              <a:solidFill>
                <a:schemeClr val="tx1">
                  <a:lumMod val="95000"/>
                  <a:lumOff val="5000"/>
                </a:schemeClr>
              </a:solidFill>
            </a:endParaRPr>
          </a:p>
          <a:p>
            <a:pPr marL="285750" indent="-285750" algn="just">
              <a:buFont typeface="Arial" panose="020B0604020202020204" pitchFamily="34" charset="0"/>
              <a:buChar char="•"/>
            </a:pPr>
            <a:r>
              <a:rPr lang="en-US" sz="1400" dirty="0">
                <a:solidFill>
                  <a:schemeClr val="tx1">
                    <a:lumMod val="95000"/>
                    <a:lumOff val="5000"/>
                  </a:schemeClr>
                </a:solidFill>
              </a:rPr>
              <a:t>For period interval 1, you can enter a group of authorized users. This means that for month-end or year-end closing, for example, you can open posting periods for specific users only. </a:t>
            </a:r>
          </a:p>
          <a:p>
            <a:pPr marL="285750" indent="-285750" algn="just">
              <a:buFont typeface="Arial" panose="020B0604020202020204" pitchFamily="34" charset="0"/>
              <a:buChar char="•"/>
            </a:pPr>
            <a:r>
              <a:rPr lang="en-US" sz="1400" dirty="0">
                <a:solidFill>
                  <a:schemeClr val="tx1">
                    <a:lumMod val="95000"/>
                    <a:lumOff val="5000"/>
                  </a:schemeClr>
                </a:solidFill>
              </a:rPr>
              <a:t>You make the necessary authorization settings in the optional authorization object Accounting Document: Authorizations for posting periods (F_BKPF_BUP). We recommend using period interval 1 for special periods because authorizations can only be managed here</a:t>
            </a:r>
            <a:r>
              <a:rPr lang="en-US" sz="1400" dirty="0" smtClean="0">
                <a:solidFill>
                  <a:schemeClr val="tx1">
                    <a:lumMod val="95000"/>
                    <a:lumOff val="5000"/>
                  </a:schemeClr>
                </a:solidFill>
              </a:rPr>
              <a:t>.</a:t>
            </a:r>
          </a:p>
          <a:p>
            <a:pPr marL="0" indent="0" algn="just"/>
            <a:endParaRPr lang="en-US" sz="1400" dirty="0">
              <a:solidFill>
                <a:schemeClr val="tx1">
                  <a:lumMod val="95000"/>
                  <a:lumOff val="5000"/>
                </a:schemeClr>
              </a:solidFill>
            </a:endParaRPr>
          </a:p>
          <a:p>
            <a:pPr marL="285750" indent="-285750" algn="just">
              <a:buFont typeface="Arial" panose="020B0604020202020204" pitchFamily="34" charset="0"/>
              <a:buChar char="•"/>
            </a:pPr>
            <a:r>
              <a:rPr lang="en-US" sz="1400" dirty="0">
                <a:solidFill>
                  <a:schemeClr val="tx1">
                    <a:lumMod val="95000"/>
                    <a:lumOff val="5000"/>
                  </a:schemeClr>
                </a:solidFill>
              </a:rPr>
              <a:t>Period interval 3 is used for postings from Controlling (CO) to Financial Accounting (FI). If you do not make an entry for period interval 3, the check on these postings is made against period intervals 1 and 2. If you make an entry for period interval 3, the check on these postings is only made against period interval 3. For each interval, you specify the lower and upper limits of the posting period as well as the fiscal year.</a:t>
            </a: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3831781" y="1022361"/>
            <a:ext cx="5177748" cy="2243138"/>
          </a:xfrm>
          <a:prstGeom prst="rect">
            <a:avLst/>
          </a:prstGeom>
        </p:spPr>
      </p:pic>
      <p:pic>
        <p:nvPicPr>
          <p:cNvPr id="6" name="Picture 5"/>
          <p:cNvPicPr>
            <a:picLocks noChangeAspect="1"/>
          </p:cNvPicPr>
          <p:nvPr/>
        </p:nvPicPr>
        <p:blipFill>
          <a:blip r:embed="rId3"/>
          <a:stretch>
            <a:fillRect/>
          </a:stretch>
        </p:blipFill>
        <p:spPr>
          <a:xfrm>
            <a:off x="4020670" y="3588722"/>
            <a:ext cx="4881283" cy="2614612"/>
          </a:xfrm>
          <a:prstGeom prst="rect">
            <a:avLst/>
          </a:prstGeom>
        </p:spPr>
      </p:pic>
    </p:spTree>
    <p:extLst>
      <p:ext uri="{BB962C8B-B14F-4D97-AF65-F5344CB8AC3E}">
        <p14:creationId xmlns:p14="http://schemas.microsoft.com/office/powerpoint/2010/main" val="1387424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solidFill>
                  <a:schemeClr val="tx1">
                    <a:lumMod val="95000"/>
                    <a:lumOff val="5000"/>
                  </a:schemeClr>
                </a:solidFill>
              </a:rPr>
              <a:t>General </a:t>
            </a:r>
            <a:r>
              <a:rPr lang="en-US" dirty="0">
                <a:solidFill>
                  <a:schemeClr val="tx1">
                    <a:lumMod val="95000"/>
                    <a:lumOff val="5000"/>
                  </a:schemeClr>
                </a:solidFill>
              </a:rPr>
              <a:t>Ledger- </a:t>
            </a:r>
            <a:r>
              <a:rPr lang="en-US" dirty="0" smtClean="0">
                <a:solidFill>
                  <a:schemeClr val="tx1">
                    <a:lumMod val="95000"/>
                    <a:lumOff val="5000"/>
                  </a:schemeClr>
                </a:solidFill>
              </a:rPr>
              <a:t>Transaction codes</a:t>
            </a:r>
            <a:endParaRPr lang="en-US" dirty="0">
              <a:solidFill>
                <a:schemeClr val="tx1">
                  <a:lumMod val="95000"/>
                  <a:lumOff val="5000"/>
                </a:schemeClr>
              </a:solidFill>
            </a:endParaRPr>
          </a:p>
        </p:txBody>
      </p:sp>
      <p:sp>
        <p:nvSpPr>
          <p:cNvPr id="3" name="Text Placeholder 2"/>
          <p:cNvSpPr>
            <a:spLocks noGrp="1"/>
          </p:cNvSpPr>
          <p:nvPr>
            <p:ph type="body" sz="quarter" idx="11"/>
          </p:nvPr>
        </p:nvSpPr>
        <p:spPr>
          <a:xfrm>
            <a:off x="608294" y="1355375"/>
            <a:ext cx="8229600" cy="553998"/>
          </a:xfrm>
        </p:spPr>
        <p:txBody>
          <a:bodyPr/>
          <a:lstStyle/>
          <a:p>
            <a:endParaRPr lang="en-US" dirty="0"/>
          </a:p>
        </p:txBody>
      </p:sp>
      <p:pic>
        <p:nvPicPr>
          <p:cNvPr id="7" name="Picture 6">
            <a:extLst>
              <a:ext uri="{FF2B5EF4-FFF2-40B4-BE49-F238E27FC236}">
                <a16:creationId xmlns="" xmlns:a16="http://schemas.microsoft.com/office/drawing/2014/main" id="{E1EFF8F4-B043-4AB9-8157-AC031530F41A}"/>
              </a:ext>
            </a:extLst>
          </p:cNvPr>
          <p:cNvPicPr>
            <a:picLocks noChangeAspect="1"/>
          </p:cNvPicPr>
          <p:nvPr/>
        </p:nvPicPr>
        <p:blipFill>
          <a:blip r:embed="rId2"/>
          <a:stretch>
            <a:fillRect/>
          </a:stretch>
        </p:blipFill>
        <p:spPr>
          <a:xfrm>
            <a:off x="0" y="1054103"/>
            <a:ext cx="8955742" cy="5010522"/>
          </a:xfrm>
          <a:prstGeom prst="rect">
            <a:avLst/>
          </a:prstGeom>
        </p:spPr>
      </p:pic>
    </p:spTree>
    <p:extLst>
      <p:ext uri="{BB962C8B-B14F-4D97-AF65-F5344CB8AC3E}">
        <p14:creationId xmlns:p14="http://schemas.microsoft.com/office/powerpoint/2010/main" val="2030072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Ledger and Currency Settings</a:t>
            </a:r>
          </a:p>
          <a:p>
            <a:endParaRPr lang="en-US" dirty="0"/>
          </a:p>
        </p:txBody>
      </p:sp>
      <p:sp>
        <p:nvSpPr>
          <p:cNvPr id="5" name="Text Placeholder 4"/>
          <p:cNvSpPr>
            <a:spLocks noGrp="1"/>
          </p:cNvSpPr>
          <p:nvPr>
            <p:ph type="body" sz="quarter" idx="16"/>
          </p:nvPr>
        </p:nvSpPr>
        <p:spPr>
          <a:xfrm>
            <a:off x="457201" y="1021975"/>
            <a:ext cx="3240740" cy="5542869"/>
          </a:xfrm>
        </p:spPr>
        <p:txBody>
          <a:bodyPr>
            <a:normAutofit/>
          </a:bodyPr>
          <a:lstStyle/>
          <a:p>
            <a:pPr marL="228594" indent="-228594">
              <a:buFont typeface="Arial" panose="020B0604020202020204" pitchFamily="34" charset="0"/>
              <a:buChar char="•"/>
            </a:pPr>
            <a:r>
              <a:rPr lang="en-US" sz="1300" dirty="0">
                <a:solidFill>
                  <a:schemeClr val="tx1">
                    <a:lumMod val="95000"/>
                    <a:lumOff val="5000"/>
                  </a:schemeClr>
                </a:solidFill>
              </a:rPr>
              <a:t>Center point for all the ledger, currency assignments, fiscal year variants and posting period variants for all company codes</a:t>
            </a:r>
          </a:p>
          <a:p>
            <a:pPr marL="228594" indent="-228594">
              <a:buFont typeface="Arial" panose="020B0604020202020204" pitchFamily="34" charset="0"/>
              <a:buChar char="•"/>
            </a:pPr>
            <a:r>
              <a:rPr lang="en-US" sz="1300" dirty="0">
                <a:solidFill>
                  <a:schemeClr val="tx1">
                    <a:lumMod val="95000"/>
                    <a:lumOff val="5000"/>
                  </a:schemeClr>
                </a:solidFill>
              </a:rPr>
              <a:t>This removes the need for OB22, though you can access but you cannot maintain</a:t>
            </a:r>
          </a:p>
          <a:p>
            <a:pPr marL="228594" indent="-228594">
              <a:buFont typeface="Arial" panose="020B0604020202020204" pitchFamily="34" charset="0"/>
              <a:buChar char="•"/>
            </a:pPr>
            <a:r>
              <a:rPr lang="en-US" sz="1300" dirty="0">
                <a:solidFill>
                  <a:schemeClr val="tx1">
                    <a:lumMod val="95000"/>
                    <a:lumOff val="5000"/>
                  </a:schemeClr>
                </a:solidFill>
              </a:rPr>
              <a:t>Consultants can also create extension ledger as many as they want. </a:t>
            </a:r>
          </a:p>
          <a:p>
            <a:pPr marL="0" indent="0">
              <a:buNone/>
            </a:pPr>
            <a:endParaRPr lang="en-US" dirty="0" smtClean="0"/>
          </a:p>
          <a:p>
            <a:pPr marL="0" indent="0">
              <a:buNone/>
            </a:pPr>
            <a:endParaRPr lang="en-US" dirty="0"/>
          </a:p>
          <a:p>
            <a:pPr marL="0" indent="0">
              <a:buNone/>
            </a:pPr>
            <a:endParaRPr lang="en-US" dirty="0" smtClean="0"/>
          </a:p>
          <a:p>
            <a:pPr marL="228594" indent="-228594">
              <a:buFont typeface="Arial" panose="020B0604020202020204" pitchFamily="34" charset="0"/>
              <a:buChar char="•"/>
            </a:pPr>
            <a:r>
              <a:rPr lang="en-US" sz="1300" dirty="0">
                <a:solidFill>
                  <a:schemeClr val="tx1">
                    <a:lumMod val="95000"/>
                    <a:lumOff val="5000"/>
                  </a:schemeClr>
                </a:solidFill>
              </a:rPr>
              <a:t>SAP Provides currency type from 00 to 60 </a:t>
            </a:r>
          </a:p>
          <a:p>
            <a:pPr marL="228594" indent="-228594">
              <a:buFont typeface="Arial" panose="020B0604020202020204" pitchFamily="34" charset="0"/>
              <a:buChar char="•"/>
            </a:pPr>
            <a:r>
              <a:rPr lang="en-US" sz="1300" dirty="0">
                <a:solidFill>
                  <a:schemeClr val="tx1">
                    <a:lumMod val="95000"/>
                    <a:lumOff val="5000"/>
                  </a:schemeClr>
                </a:solidFill>
              </a:rPr>
              <a:t>Users can define freely used currency and current model supports 8 such currency types in case of transfer pricing where you need valuation view   for group valuation.” </a:t>
            </a:r>
          </a:p>
          <a:p>
            <a:pPr marL="0" indent="0">
              <a:buNone/>
            </a:pPr>
            <a:endParaRPr lang="en-US" dirty="0"/>
          </a:p>
        </p:txBody>
      </p:sp>
      <p:pic>
        <p:nvPicPr>
          <p:cNvPr id="7" name="Table Placeholder 6">
            <a:extLst>
              <a:ext uri="{FF2B5EF4-FFF2-40B4-BE49-F238E27FC236}">
                <a16:creationId xmlns="" xmlns:a16="http://schemas.microsoft.com/office/drawing/2014/main" id="{44F0013C-0326-45CC-B80E-64A97E9B9B0F}"/>
              </a:ext>
            </a:extLst>
          </p:cNvPr>
          <p:cNvPicPr>
            <a:picLocks noChangeAspect="1"/>
          </p:cNvPicPr>
          <p:nvPr/>
        </p:nvPicPr>
        <p:blipFill>
          <a:blip r:embed="rId2"/>
          <a:stretch>
            <a:fillRect/>
          </a:stretch>
        </p:blipFill>
        <p:spPr>
          <a:xfrm>
            <a:off x="4370294" y="951471"/>
            <a:ext cx="4639236" cy="2628664"/>
          </a:xfrm>
          <a:prstGeom prst="rect">
            <a:avLst/>
          </a:prstGeom>
        </p:spPr>
      </p:pic>
      <p:pic>
        <p:nvPicPr>
          <p:cNvPr id="8" name="Picture 7">
            <a:extLst>
              <a:ext uri="{FF2B5EF4-FFF2-40B4-BE49-F238E27FC236}">
                <a16:creationId xmlns="" xmlns:a16="http://schemas.microsoft.com/office/drawing/2014/main" id="{92E2DF1C-76F9-454C-92A4-3C737D24A25C}"/>
              </a:ext>
            </a:extLst>
          </p:cNvPr>
          <p:cNvPicPr>
            <a:picLocks noChangeAspect="1"/>
          </p:cNvPicPr>
          <p:nvPr/>
        </p:nvPicPr>
        <p:blipFill>
          <a:blip r:embed="rId3"/>
          <a:stretch>
            <a:fillRect/>
          </a:stretch>
        </p:blipFill>
        <p:spPr>
          <a:xfrm>
            <a:off x="4370294" y="3902973"/>
            <a:ext cx="4639236" cy="2661872"/>
          </a:xfrm>
          <a:prstGeom prst="rect">
            <a:avLst/>
          </a:prstGeom>
        </p:spPr>
      </p:pic>
    </p:spTree>
    <p:extLst>
      <p:ext uri="{BB962C8B-B14F-4D97-AF65-F5344CB8AC3E}">
        <p14:creationId xmlns:p14="http://schemas.microsoft.com/office/powerpoint/2010/main" val="730038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Ledger and Currency </a:t>
            </a:r>
            <a:r>
              <a:rPr lang="en-US" dirty="0" smtClean="0"/>
              <a:t>Settings- Ledger</a:t>
            </a:r>
            <a:endParaRPr lang="en-US" dirty="0"/>
          </a:p>
        </p:txBody>
      </p:sp>
      <p:sp>
        <p:nvSpPr>
          <p:cNvPr id="5" name="Text Placeholder 4"/>
          <p:cNvSpPr>
            <a:spLocks noGrp="1"/>
          </p:cNvSpPr>
          <p:nvPr>
            <p:ph type="body" sz="quarter" idx="16"/>
          </p:nvPr>
        </p:nvSpPr>
        <p:spPr>
          <a:xfrm>
            <a:off x="457200" y="995081"/>
            <a:ext cx="8232775" cy="5685971"/>
          </a:xfrm>
        </p:spPr>
        <p:txBody>
          <a:bodyPr>
            <a:normAutofit/>
          </a:bodyPr>
          <a:lstStyle/>
          <a:p>
            <a:endParaRPr lang="en-US" sz="1400" dirty="0" smtClean="0">
              <a:solidFill>
                <a:schemeClr val="tx1">
                  <a:lumMod val="95000"/>
                  <a:lumOff val="5000"/>
                </a:schemeClr>
              </a:solidFill>
            </a:endParaRPr>
          </a:p>
          <a:p>
            <a:pPr marL="0" indent="0">
              <a:buNone/>
            </a:pPr>
            <a:endParaRPr lang="en-US" sz="1400" dirty="0">
              <a:solidFill>
                <a:schemeClr val="tx1">
                  <a:lumMod val="95000"/>
                  <a:lumOff val="5000"/>
                </a:schemeClr>
              </a:solidFill>
            </a:endParaRPr>
          </a:p>
          <a:p>
            <a:endParaRPr lang="en-US" sz="1400" dirty="0" smtClean="0">
              <a:solidFill>
                <a:schemeClr val="tx1">
                  <a:lumMod val="95000"/>
                  <a:lumOff val="5000"/>
                </a:schemeClr>
              </a:solidFill>
            </a:endParaRPr>
          </a:p>
        </p:txBody>
      </p:sp>
      <p:sp>
        <p:nvSpPr>
          <p:cNvPr id="7" name="Text Placeholder 3"/>
          <p:cNvSpPr txBox="1">
            <a:spLocks/>
          </p:cNvSpPr>
          <p:nvPr/>
        </p:nvSpPr>
        <p:spPr>
          <a:xfrm>
            <a:off x="270935" y="1048872"/>
            <a:ext cx="3669054" cy="524435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r>
              <a:rPr lang="en-US" sz="1400" b="0" dirty="0">
                <a:solidFill>
                  <a:schemeClr val="tx1">
                    <a:lumMod val="95000"/>
                    <a:lumOff val="5000"/>
                  </a:schemeClr>
                </a:solidFill>
              </a:rPr>
              <a:t>In the new platform, SAP offers two approaches to manage your day to day accounting </a:t>
            </a:r>
            <a:r>
              <a:rPr lang="en-US" sz="1400" b="0" dirty="0" smtClean="0">
                <a:solidFill>
                  <a:schemeClr val="tx1">
                    <a:lumMod val="95000"/>
                    <a:lumOff val="5000"/>
                  </a:schemeClr>
                </a:solidFill>
              </a:rPr>
              <a:t>process:</a:t>
            </a:r>
            <a:endParaRPr lang="en-US" sz="1400" b="0" dirty="0">
              <a:solidFill>
                <a:schemeClr val="tx1">
                  <a:lumMod val="95000"/>
                  <a:lumOff val="5000"/>
                </a:schemeClr>
              </a:solidFill>
            </a:endParaRPr>
          </a:p>
          <a:p>
            <a:pPr marL="688975" indent="-285750">
              <a:buFont typeface="Arial" panose="020B0604020202020204" pitchFamily="34" charset="0"/>
              <a:buChar char="•"/>
              <a:tabLst>
                <a:tab pos="457200" algn="l"/>
              </a:tabLst>
            </a:pPr>
            <a:r>
              <a:rPr lang="en-US" sz="1400" b="0" dirty="0">
                <a:solidFill>
                  <a:schemeClr val="tx1">
                    <a:lumMod val="95000"/>
                    <a:lumOff val="5000"/>
                  </a:schemeClr>
                </a:solidFill>
              </a:rPr>
              <a:t>Accounts </a:t>
            </a:r>
            <a:r>
              <a:rPr lang="en-US" sz="1400" b="0" dirty="0" smtClean="0">
                <a:solidFill>
                  <a:schemeClr val="tx1">
                    <a:lumMod val="95000"/>
                    <a:lumOff val="5000"/>
                  </a:schemeClr>
                </a:solidFill>
              </a:rPr>
              <a:t>Approach</a:t>
            </a:r>
          </a:p>
          <a:p>
            <a:pPr marL="688975" indent="-285750">
              <a:buFont typeface="Arial" panose="020B0604020202020204" pitchFamily="34" charset="0"/>
              <a:buChar char="•"/>
              <a:tabLst>
                <a:tab pos="457200" algn="l"/>
              </a:tabLst>
            </a:pPr>
            <a:r>
              <a:rPr lang="en-US" sz="1400" b="0" dirty="0" smtClean="0">
                <a:solidFill>
                  <a:schemeClr val="tx1">
                    <a:lumMod val="95000"/>
                    <a:lumOff val="5000"/>
                  </a:schemeClr>
                </a:solidFill>
              </a:rPr>
              <a:t>Ledger </a:t>
            </a:r>
            <a:r>
              <a:rPr lang="en-US" sz="1400" b="0" dirty="0">
                <a:solidFill>
                  <a:schemeClr val="tx1">
                    <a:lumMod val="95000"/>
                    <a:lumOff val="5000"/>
                  </a:schemeClr>
                </a:solidFill>
              </a:rPr>
              <a:t>Approach</a:t>
            </a:r>
          </a:p>
          <a:p>
            <a:pPr marL="228594" indent="-228594">
              <a:buFont typeface="Arial" panose="020B0604020202020204" pitchFamily="34" charset="0"/>
              <a:buChar char="•"/>
            </a:pPr>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smtClean="0">
                <a:solidFill>
                  <a:schemeClr val="tx1">
                    <a:lumMod val="95000"/>
                    <a:lumOff val="5000"/>
                  </a:schemeClr>
                </a:solidFill>
              </a:rPr>
              <a:t>Clients can </a:t>
            </a:r>
            <a:r>
              <a:rPr lang="en-US" sz="1400" b="0" dirty="0">
                <a:solidFill>
                  <a:schemeClr val="tx1">
                    <a:lumMod val="95000"/>
                    <a:lumOff val="5000"/>
                  </a:schemeClr>
                </a:solidFill>
              </a:rPr>
              <a:t>choose either of approach as per their needs and both are equally supported by </a:t>
            </a:r>
            <a:r>
              <a:rPr lang="en-US" sz="1400" b="0" dirty="0" smtClean="0">
                <a:solidFill>
                  <a:schemeClr val="tx1">
                    <a:lumMod val="95000"/>
                    <a:lumOff val="5000"/>
                  </a:schemeClr>
                </a:solidFill>
              </a:rPr>
              <a:t>sap</a:t>
            </a:r>
          </a:p>
          <a:p>
            <a:pPr marL="228594" indent="-228594">
              <a:buFont typeface="Arial" panose="020B0604020202020204" pitchFamily="34" charset="0"/>
              <a:buChar char="•"/>
            </a:pPr>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a:solidFill>
                  <a:schemeClr val="tx1">
                    <a:lumMod val="95000"/>
                    <a:lumOff val="5000"/>
                  </a:schemeClr>
                </a:solidFill>
              </a:rPr>
              <a:t>There will be slight change in configuration between both</a:t>
            </a:r>
            <a:r>
              <a:rPr lang="en-US" sz="1400" b="0" dirty="0" smtClean="0">
                <a:solidFill>
                  <a:schemeClr val="tx1">
                    <a:lumMod val="95000"/>
                    <a:lumOff val="5000"/>
                  </a:schemeClr>
                </a:solidFill>
              </a:rPr>
              <a:t>.</a:t>
            </a:r>
          </a:p>
          <a:p>
            <a:pPr marL="0" indent="0"/>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a:solidFill>
                  <a:schemeClr val="tx1">
                    <a:lumMod val="95000"/>
                    <a:lumOff val="5000"/>
                  </a:schemeClr>
                </a:solidFill>
              </a:rPr>
              <a:t>Leading ledger and non leading ledger will be applicable for ledger approach</a:t>
            </a:r>
            <a:r>
              <a:rPr lang="en-US" sz="1400" b="0" dirty="0" smtClean="0">
                <a:solidFill>
                  <a:schemeClr val="tx1">
                    <a:lumMod val="95000"/>
                    <a:lumOff val="5000"/>
                  </a:schemeClr>
                </a:solidFill>
              </a:rPr>
              <a:t>.</a:t>
            </a:r>
          </a:p>
          <a:p>
            <a:pPr marL="0" indent="0"/>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a:solidFill>
                  <a:schemeClr val="tx1">
                    <a:lumMod val="95000"/>
                    <a:lumOff val="5000"/>
                  </a:schemeClr>
                </a:solidFill>
              </a:rPr>
              <a:t>Only leading ledger will be applicable for accounts </a:t>
            </a:r>
            <a:r>
              <a:rPr lang="en-US" sz="1400" b="0" dirty="0" smtClean="0">
                <a:solidFill>
                  <a:schemeClr val="tx1">
                    <a:lumMod val="95000"/>
                    <a:lumOff val="5000"/>
                  </a:schemeClr>
                </a:solidFill>
              </a:rPr>
              <a:t>approach</a:t>
            </a:r>
          </a:p>
          <a:p>
            <a:pPr marL="228594" indent="-228594">
              <a:buFont typeface="Arial" panose="020B0604020202020204" pitchFamily="34" charset="0"/>
              <a:buChar char="•"/>
            </a:pPr>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a:solidFill>
                  <a:schemeClr val="tx1">
                    <a:lumMod val="95000"/>
                    <a:lumOff val="5000"/>
                  </a:schemeClr>
                </a:solidFill>
              </a:rPr>
              <a:t>The approach will have impact on controlling, Asset accounting transactions. Most of the transactions based on leading ledger</a:t>
            </a: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p:txBody>
      </p:sp>
      <p:pic>
        <p:nvPicPr>
          <p:cNvPr id="8" name="Picture 7"/>
          <p:cNvPicPr>
            <a:picLocks noChangeAspect="1"/>
          </p:cNvPicPr>
          <p:nvPr/>
        </p:nvPicPr>
        <p:blipFill>
          <a:blip r:embed="rId2"/>
          <a:stretch>
            <a:fillRect/>
          </a:stretch>
        </p:blipFill>
        <p:spPr>
          <a:xfrm>
            <a:off x="4126253" y="986324"/>
            <a:ext cx="4749987" cy="4836251"/>
          </a:xfrm>
          <a:prstGeom prst="rect">
            <a:avLst/>
          </a:prstGeom>
        </p:spPr>
      </p:pic>
    </p:spTree>
    <p:extLst>
      <p:ext uri="{BB962C8B-B14F-4D97-AF65-F5344CB8AC3E}">
        <p14:creationId xmlns:p14="http://schemas.microsoft.com/office/powerpoint/2010/main" val="2825857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fontScale="85000" lnSpcReduction="10000"/>
          </a:bodyPr>
          <a:lstStyle/>
          <a:p>
            <a:r>
              <a:rPr lang="en-US" dirty="0"/>
              <a:t>Ledger and Currency </a:t>
            </a:r>
            <a:r>
              <a:rPr lang="en-US" dirty="0" smtClean="0"/>
              <a:t>Settings- Extension Ledger</a:t>
            </a:r>
            <a:endParaRPr lang="en-US" dirty="0"/>
          </a:p>
        </p:txBody>
      </p:sp>
      <p:sp>
        <p:nvSpPr>
          <p:cNvPr id="5" name="Text Placeholder 4"/>
          <p:cNvSpPr>
            <a:spLocks noGrp="1"/>
          </p:cNvSpPr>
          <p:nvPr>
            <p:ph type="body" sz="quarter" idx="16"/>
          </p:nvPr>
        </p:nvSpPr>
        <p:spPr>
          <a:xfrm>
            <a:off x="457200" y="995081"/>
            <a:ext cx="8232775" cy="5685971"/>
          </a:xfrm>
        </p:spPr>
        <p:txBody>
          <a:bodyPr>
            <a:normAutofit/>
          </a:bodyPr>
          <a:lstStyle/>
          <a:p>
            <a:endParaRPr lang="en-US" sz="1400" dirty="0" smtClean="0">
              <a:solidFill>
                <a:schemeClr val="tx1">
                  <a:lumMod val="95000"/>
                  <a:lumOff val="5000"/>
                </a:schemeClr>
              </a:solidFill>
            </a:endParaRPr>
          </a:p>
          <a:p>
            <a:pPr marL="0" indent="0">
              <a:buNone/>
            </a:pPr>
            <a:endParaRPr lang="en-US" sz="1400" dirty="0">
              <a:solidFill>
                <a:schemeClr val="tx1">
                  <a:lumMod val="95000"/>
                  <a:lumOff val="5000"/>
                </a:schemeClr>
              </a:solidFill>
            </a:endParaRPr>
          </a:p>
          <a:p>
            <a:endParaRPr lang="en-US" sz="1400" dirty="0" smtClean="0">
              <a:solidFill>
                <a:schemeClr val="tx1">
                  <a:lumMod val="95000"/>
                  <a:lumOff val="5000"/>
                </a:schemeClr>
              </a:solidFill>
            </a:endParaRPr>
          </a:p>
        </p:txBody>
      </p:sp>
      <p:sp>
        <p:nvSpPr>
          <p:cNvPr id="7" name="Text Placeholder 3"/>
          <p:cNvSpPr txBox="1">
            <a:spLocks/>
          </p:cNvSpPr>
          <p:nvPr/>
        </p:nvSpPr>
        <p:spPr>
          <a:xfrm>
            <a:off x="270934" y="1048872"/>
            <a:ext cx="4381747" cy="524435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lnSpcReduction="20000"/>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r>
              <a:rPr lang="en-US" sz="1400" b="0" dirty="0">
                <a:solidFill>
                  <a:schemeClr val="tx1">
                    <a:lumMod val="95000"/>
                    <a:lumOff val="5000"/>
                  </a:schemeClr>
                </a:solidFill>
              </a:rPr>
              <a:t>Extension ledgers are based on an underlying ledger. The underlying ledger can be leading and non leading </a:t>
            </a:r>
            <a:r>
              <a:rPr lang="en-US" sz="1400" b="0" dirty="0" smtClean="0">
                <a:solidFill>
                  <a:schemeClr val="tx1">
                    <a:lumMod val="95000"/>
                    <a:lumOff val="5000"/>
                  </a:schemeClr>
                </a:solidFill>
              </a:rPr>
              <a:t>ledger.</a:t>
            </a:r>
          </a:p>
          <a:p>
            <a:pPr marL="0" indent="0"/>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a:solidFill>
                  <a:schemeClr val="tx1">
                    <a:lumMod val="95000"/>
                    <a:lumOff val="5000"/>
                  </a:schemeClr>
                </a:solidFill>
              </a:rPr>
              <a:t>Only manual entries are posted in this ledger. Incase your posting periods are closed. You can still use extension ledger to make adjustment </a:t>
            </a:r>
            <a:r>
              <a:rPr lang="en-US" sz="1400" b="0" dirty="0" smtClean="0">
                <a:solidFill>
                  <a:schemeClr val="tx1">
                    <a:lumMod val="95000"/>
                    <a:lumOff val="5000"/>
                  </a:schemeClr>
                </a:solidFill>
              </a:rPr>
              <a:t>postings</a:t>
            </a:r>
          </a:p>
          <a:p>
            <a:pPr marL="0" indent="0"/>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a:solidFill>
                  <a:schemeClr val="tx1">
                    <a:lumMod val="95000"/>
                    <a:lumOff val="5000"/>
                  </a:schemeClr>
                </a:solidFill>
              </a:rPr>
              <a:t>An extension ledger is assigned to a standard ledger and inherits all journal entries of the standard ledger for reporting</a:t>
            </a:r>
            <a:r>
              <a:rPr lang="en-US" sz="1400" b="0" dirty="0" smtClean="0">
                <a:solidFill>
                  <a:schemeClr val="tx1">
                    <a:lumMod val="95000"/>
                    <a:lumOff val="5000"/>
                  </a:schemeClr>
                </a:solidFill>
              </a:rPr>
              <a:t>.</a:t>
            </a:r>
          </a:p>
          <a:p>
            <a:pPr marL="0" indent="0"/>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a:solidFill>
                  <a:schemeClr val="tx1">
                    <a:lumMod val="95000"/>
                    <a:lumOff val="5000"/>
                  </a:schemeClr>
                </a:solidFill>
              </a:rPr>
              <a:t> Postings made explicitly to an extension ledger are visible in that extension ledger but not in the underlying standard ledger</a:t>
            </a:r>
            <a:r>
              <a:rPr lang="en-US" sz="1400" b="0" dirty="0" smtClean="0">
                <a:solidFill>
                  <a:schemeClr val="tx1">
                    <a:lumMod val="95000"/>
                    <a:lumOff val="5000"/>
                  </a:schemeClr>
                </a:solidFill>
              </a:rPr>
              <a:t>.</a:t>
            </a:r>
          </a:p>
          <a:p>
            <a:pPr marL="0" indent="0"/>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a:solidFill>
                  <a:schemeClr val="tx1">
                    <a:lumMod val="95000"/>
                    <a:lumOff val="5000"/>
                  </a:schemeClr>
                </a:solidFill>
              </a:rPr>
              <a:t>An extension ledger stores delta values and points to another ledger - thus providing a flexible mechanism for adjustments and reporting. </a:t>
            </a:r>
          </a:p>
          <a:p>
            <a:pPr marL="228594" indent="-228594">
              <a:buFont typeface="Arial" panose="020B0604020202020204" pitchFamily="34" charset="0"/>
              <a:buChar char="•"/>
            </a:pPr>
            <a:r>
              <a:rPr lang="en-US" sz="1400" b="0" dirty="0">
                <a:solidFill>
                  <a:schemeClr val="tx1">
                    <a:lumMod val="95000"/>
                    <a:lumOff val="5000"/>
                  </a:schemeClr>
                </a:solidFill>
              </a:rPr>
              <a:t>Example for Extension ledger- management views on top of legal data (IFRS or Locale GAAP</a:t>
            </a:r>
            <a:r>
              <a:rPr lang="en-US" sz="1400" b="0" dirty="0" smtClean="0">
                <a:solidFill>
                  <a:schemeClr val="tx1">
                    <a:lumMod val="95000"/>
                    <a:lumOff val="5000"/>
                  </a:schemeClr>
                </a:solidFill>
              </a:rPr>
              <a:t>).</a:t>
            </a:r>
          </a:p>
          <a:p>
            <a:pPr marL="0" indent="0"/>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smtClean="0">
                <a:solidFill>
                  <a:schemeClr val="tx1">
                    <a:lumMod val="95000"/>
                    <a:lumOff val="5000"/>
                  </a:schemeClr>
                </a:solidFill>
              </a:rPr>
              <a:t>Besides </a:t>
            </a:r>
            <a:r>
              <a:rPr lang="en-US" sz="1400" b="0" dirty="0">
                <a:solidFill>
                  <a:schemeClr val="tx1">
                    <a:lumMod val="95000"/>
                    <a:lumOff val="5000"/>
                  </a:schemeClr>
                </a:solidFill>
              </a:rPr>
              <a:t>creating a master record, Extension Ledgers do not need additional configuration</a:t>
            </a:r>
            <a:r>
              <a:rPr lang="en-US" sz="1400" b="0" dirty="0" smtClean="0">
                <a:solidFill>
                  <a:schemeClr val="tx1">
                    <a:lumMod val="95000"/>
                    <a:lumOff val="5000"/>
                  </a:schemeClr>
                </a:solidFill>
              </a:rPr>
              <a:t>.</a:t>
            </a:r>
          </a:p>
          <a:p>
            <a:pPr marL="0" indent="0"/>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a:solidFill>
                  <a:schemeClr val="tx1">
                    <a:lumMod val="95000"/>
                    <a:lumOff val="5000"/>
                  </a:schemeClr>
                </a:solidFill>
              </a:rPr>
              <a:t>Reporting on the extension ledger always includes the data of the underlying ledger</a:t>
            </a:r>
            <a:r>
              <a:rPr lang="en-US" sz="1400" b="0" dirty="0" smtClean="0">
                <a:solidFill>
                  <a:schemeClr val="tx1">
                    <a:lumMod val="95000"/>
                    <a:lumOff val="5000"/>
                  </a:schemeClr>
                </a:solidFill>
              </a:rPr>
              <a:t>.</a:t>
            </a:r>
          </a:p>
          <a:p>
            <a:pPr marL="228594" indent="-228594">
              <a:buFont typeface="Arial" panose="020B0604020202020204" pitchFamily="34" charset="0"/>
              <a:buChar char="•"/>
            </a:pPr>
            <a:endParaRPr lang="en-US" sz="1400" b="0" dirty="0">
              <a:solidFill>
                <a:schemeClr val="tx1">
                  <a:lumMod val="95000"/>
                  <a:lumOff val="5000"/>
                </a:schemeClr>
              </a:solidFill>
            </a:endParaRPr>
          </a:p>
          <a:p>
            <a:pPr marL="228594" indent="-228594">
              <a:buFont typeface="Arial" panose="020B0604020202020204" pitchFamily="34" charset="0"/>
              <a:buChar char="•"/>
            </a:pPr>
            <a:r>
              <a:rPr lang="en-US" sz="1400" b="0" dirty="0" smtClean="0">
                <a:solidFill>
                  <a:schemeClr val="tx1">
                    <a:lumMod val="95000"/>
                    <a:lumOff val="5000"/>
                  </a:schemeClr>
                </a:solidFill>
              </a:rPr>
              <a:t>Multiple </a:t>
            </a:r>
            <a:r>
              <a:rPr lang="en-US" sz="1400" b="0" dirty="0">
                <a:solidFill>
                  <a:schemeClr val="tx1">
                    <a:lumMod val="95000"/>
                    <a:lumOff val="5000"/>
                  </a:schemeClr>
                </a:solidFill>
              </a:rPr>
              <a:t>extension ledgers can point to the same underlying ledger. </a:t>
            </a: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p:txBody>
      </p:sp>
      <p:pic>
        <p:nvPicPr>
          <p:cNvPr id="9" name="Picture 8"/>
          <p:cNvPicPr>
            <a:picLocks noChangeAspect="1"/>
          </p:cNvPicPr>
          <p:nvPr/>
        </p:nvPicPr>
        <p:blipFill>
          <a:blip r:embed="rId2"/>
          <a:stretch>
            <a:fillRect/>
          </a:stretch>
        </p:blipFill>
        <p:spPr>
          <a:xfrm>
            <a:off x="4838947" y="1048872"/>
            <a:ext cx="4170582" cy="4289610"/>
          </a:xfrm>
          <a:prstGeom prst="rect">
            <a:avLst/>
          </a:prstGeom>
        </p:spPr>
      </p:pic>
    </p:spTree>
    <p:extLst>
      <p:ext uri="{BB962C8B-B14F-4D97-AF65-F5344CB8AC3E}">
        <p14:creationId xmlns:p14="http://schemas.microsoft.com/office/powerpoint/2010/main" val="3801533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Ledger and Currency Settings</a:t>
            </a:r>
          </a:p>
        </p:txBody>
      </p:sp>
      <p:sp>
        <p:nvSpPr>
          <p:cNvPr id="5" name="Text Placeholder 4"/>
          <p:cNvSpPr>
            <a:spLocks noGrp="1"/>
          </p:cNvSpPr>
          <p:nvPr>
            <p:ph type="body" sz="quarter" idx="16"/>
          </p:nvPr>
        </p:nvSpPr>
        <p:spPr>
          <a:xfrm>
            <a:off x="457200" y="995081"/>
            <a:ext cx="8232775" cy="5685971"/>
          </a:xfrm>
        </p:spPr>
        <p:txBody>
          <a:bodyPr>
            <a:normAutofit/>
          </a:bodyPr>
          <a:lstStyle/>
          <a:p>
            <a:endParaRPr lang="en-US" sz="1400" dirty="0" smtClean="0">
              <a:solidFill>
                <a:schemeClr val="tx1">
                  <a:lumMod val="95000"/>
                  <a:lumOff val="5000"/>
                </a:schemeClr>
              </a:solidFill>
            </a:endParaRPr>
          </a:p>
          <a:p>
            <a:pPr marL="0" indent="0">
              <a:buNone/>
            </a:pPr>
            <a:endParaRPr lang="en-US" sz="1400" dirty="0">
              <a:solidFill>
                <a:schemeClr val="tx1">
                  <a:lumMod val="95000"/>
                  <a:lumOff val="5000"/>
                </a:schemeClr>
              </a:solidFill>
            </a:endParaRPr>
          </a:p>
          <a:p>
            <a:endParaRPr lang="en-US" sz="1400" dirty="0" smtClean="0">
              <a:solidFill>
                <a:schemeClr val="tx1">
                  <a:lumMod val="95000"/>
                  <a:lumOff val="5000"/>
                </a:schemeClr>
              </a:solidFill>
            </a:endParaRPr>
          </a:p>
        </p:txBody>
      </p:sp>
      <p:sp>
        <p:nvSpPr>
          <p:cNvPr id="6" name="Rectangle 5"/>
          <p:cNvSpPr/>
          <p:nvPr/>
        </p:nvSpPr>
        <p:spPr>
          <a:xfrm>
            <a:off x="270935" y="1107606"/>
            <a:ext cx="4193489" cy="554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Accounts </a:t>
            </a:r>
          </a:p>
          <a:p>
            <a:pPr algn="ctr"/>
            <a:r>
              <a:rPr lang="en-US" dirty="0" smtClean="0"/>
              <a:t>Approach</a:t>
            </a:r>
            <a:endParaRPr lang="en-US" dirty="0"/>
          </a:p>
        </p:txBody>
      </p:sp>
      <p:pic>
        <p:nvPicPr>
          <p:cNvPr id="9" name="Picture 8"/>
          <p:cNvPicPr>
            <a:picLocks noChangeAspect="1"/>
          </p:cNvPicPr>
          <p:nvPr/>
        </p:nvPicPr>
        <p:blipFill>
          <a:blip r:embed="rId2"/>
          <a:stretch>
            <a:fillRect/>
          </a:stretch>
        </p:blipFill>
        <p:spPr>
          <a:xfrm>
            <a:off x="282981" y="1957587"/>
            <a:ext cx="4181444" cy="3475025"/>
          </a:xfrm>
          <a:prstGeom prst="rect">
            <a:avLst/>
          </a:prstGeom>
        </p:spPr>
      </p:pic>
      <p:sp>
        <p:nvSpPr>
          <p:cNvPr id="10" name="Rectangle 9"/>
          <p:cNvSpPr/>
          <p:nvPr/>
        </p:nvSpPr>
        <p:spPr>
          <a:xfrm>
            <a:off x="5217458" y="1107606"/>
            <a:ext cx="3818966" cy="554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Ledger </a:t>
            </a:r>
          </a:p>
          <a:p>
            <a:pPr algn="ctr"/>
            <a:r>
              <a:rPr lang="en-US" dirty="0" smtClean="0"/>
              <a:t>Approach</a:t>
            </a:r>
            <a:endParaRPr lang="en-US" dirty="0"/>
          </a:p>
        </p:txBody>
      </p:sp>
      <p:pic>
        <p:nvPicPr>
          <p:cNvPr id="11" name="Picture 10"/>
          <p:cNvPicPr>
            <a:picLocks noChangeAspect="1"/>
          </p:cNvPicPr>
          <p:nvPr/>
        </p:nvPicPr>
        <p:blipFill>
          <a:blip r:embed="rId3"/>
          <a:stretch>
            <a:fillRect/>
          </a:stretch>
        </p:blipFill>
        <p:spPr>
          <a:xfrm>
            <a:off x="5217458" y="1774169"/>
            <a:ext cx="3818965" cy="1914525"/>
          </a:xfrm>
          <a:prstGeom prst="rect">
            <a:avLst/>
          </a:prstGeom>
        </p:spPr>
      </p:pic>
      <p:pic>
        <p:nvPicPr>
          <p:cNvPr id="12" name="Picture 11"/>
          <p:cNvPicPr>
            <a:picLocks noChangeAspect="1"/>
          </p:cNvPicPr>
          <p:nvPr/>
        </p:nvPicPr>
        <p:blipFill>
          <a:blip r:embed="rId4"/>
          <a:stretch>
            <a:fillRect/>
          </a:stretch>
        </p:blipFill>
        <p:spPr>
          <a:xfrm>
            <a:off x="5217458" y="3887881"/>
            <a:ext cx="3849035" cy="2228850"/>
          </a:xfrm>
          <a:prstGeom prst="rect">
            <a:avLst/>
          </a:prstGeom>
        </p:spPr>
      </p:pic>
    </p:spTree>
    <p:extLst>
      <p:ext uri="{BB962C8B-B14F-4D97-AF65-F5344CB8AC3E}">
        <p14:creationId xmlns:p14="http://schemas.microsoft.com/office/powerpoint/2010/main" val="873447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Ledger and Currency Settings</a:t>
            </a:r>
          </a:p>
        </p:txBody>
      </p:sp>
      <p:sp>
        <p:nvSpPr>
          <p:cNvPr id="5" name="Text Placeholder 4"/>
          <p:cNvSpPr>
            <a:spLocks noGrp="1"/>
          </p:cNvSpPr>
          <p:nvPr>
            <p:ph type="body" sz="quarter" idx="16"/>
          </p:nvPr>
        </p:nvSpPr>
        <p:spPr>
          <a:xfrm>
            <a:off x="457201" y="1021976"/>
            <a:ext cx="3482788" cy="5230906"/>
          </a:xfrm>
        </p:spPr>
        <p:txBody>
          <a:bodyPr>
            <a:normAutofit/>
          </a:bodyPr>
          <a:lstStyle/>
          <a:p>
            <a:pPr marL="0" indent="0" algn="just">
              <a:buNone/>
            </a:pPr>
            <a:r>
              <a:rPr lang="en-US" dirty="0"/>
              <a:t>Generally SAP has limits on currencies that can be defined</a:t>
            </a:r>
          </a:p>
          <a:p>
            <a:pPr marL="0" indent="0" algn="just">
              <a:buNone/>
            </a:pPr>
            <a:endParaRPr lang="en-US" dirty="0"/>
          </a:p>
          <a:p>
            <a:pPr lvl="1" algn="just"/>
            <a:r>
              <a:rPr lang="en-US" dirty="0"/>
              <a:t>FI – 3 </a:t>
            </a:r>
            <a:r>
              <a:rPr lang="en-US" dirty="0" smtClean="0"/>
              <a:t>Currencies</a:t>
            </a:r>
          </a:p>
          <a:p>
            <a:pPr lvl="1" algn="just"/>
            <a:r>
              <a:rPr lang="en-US" dirty="0" smtClean="0"/>
              <a:t>CO- </a:t>
            </a:r>
            <a:r>
              <a:rPr lang="en-US" dirty="0"/>
              <a:t>2 </a:t>
            </a:r>
            <a:r>
              <a:rPr lang="en-US" dirty="0" smtClean="0"/>
              <a:t>Currencies</a:t>
            </a:r>
          </a:p>
          <a:p>
            <a:pPr lvl="1" algn="just"/>
            <a:r>
              <a:rPr lang="en-US" dirty="0" smtClean="0"/>
              <a:t>Asset- </a:t>
            </a:r>
            <a:r>
              <a:rPr lang="en-US" dirty="0"/>
              <a:t>3 </a:t>
            </a:r>
            <a:r>
              <a:rPr lang="en-US" dirty="0" smtClean="0"/>
              <a:t>Currencies</a:t>
            </a:r>
          </a:p>
          <a:p>
            <a:pPr lvl="1" algn="just"/>
            <a:r>
              <a:rPr lang="en-US" dirty="0" smtClean="0"/>
              <a:t>ML- </a:t>
            </a:r>
            <a:r>
              <a:rPr lang="en-US" dirty="0"/>
              <a:t>3 Currencies </a:t>
            </a:r>
          </a:p>
          <a:p>
            <a:pPr marL="0" indent="0" algn="just">
              <a:buNone/>
            </a:pPr>
            <a:endParaRPr lang="en-US" dirty="0"/>
          </a:p>
          <a:p>
            <a:pPr marL="0" indent="0" algn="just">
              <a:buNone/>
            </a:pPr>
            <a:r>
              <a:rPr lang="en-US" dirty="0"/>
              <a:t>Any modification on above needs SAP intervention and possibility of SLO project</a:t>
            </a:r>
          </a:p>
          <a:p>
            <a:pPr marL="0" indent="0">
              <a:buNone/>
            </a:pPr>
            <a:endParaRPr lang="en-US" dirty="0"/>
          </a:p>
        </p:txBody>
      </p:sp>
      <p:pic>
        <p:nvPicPr>
          <p:cNvPr id="6" name="Picture 5">
            <a:extLst>
              <a:ext uri="{FF2B5EF4-FFF2-40B4-BE49-F238E27FC236}">
                <a16:creationId xmlns="" xmlns:a16="http://schemas.microsoft.com/office/drawing/2014/main" id="{48ABBCAF-297F-4FBD-A55E-B219307CF1F4}"/>
              </a:ext>
            </a:extLst>
          </p:cNvPr>
          <p:cNvPicPr>
            <a:picLocks noChangeAspect="1"/>
          </p:cNvPicPr>
          <p:nvPr/>
        </p:nvPicPr>
        <p:blipFill>
          <a:blip r:embed="rId2"/>
          <a:stretch>
            <a:fillRect/>
          </a:stretch>
        </p:blipFill>
        <p:spPr>
          <a:xfrm>
            <a:off x="3939989" y="1021976"/>
            <a:ext cx="4988858" cy="4101353"/>
          </a:xfrm>
          <a:prstGeom prst="rect">
            <a:avLst/>
          </a:prstGeom>
        </p:spPr>
      </p:pic>
    </p:spTree>
    <p:extLst>
      <p:ext uri="{BB962C8B-B14F-4D97-AF65-F5344CB8AC3E}">
        <p14:creationId xmlns:p14="http://schemas.microsoft.com/office/powerpoint/2010/main" val="3507382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t>Agenda</a:t>
            </a:r>
            <a:endParaRPr lang="en-US" dirty="0"/>
          </a:p>
        </p:txBody>
      </p:sp>
    </p:spTree>
    <p:extLst>
      <p:ext uri="{BB962C8B-B14F-4D97-AF65-F5344CB8AC3E}">
        <p14:creationId xmlns:p14="http://schemas.microsoft.com/office/powerpoint/2010/main" val="3650337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Ledger and Currency Settings</a:t>
            </a:r>
          </a:p>
        </p:txBody>
      </p:sp>
      <p:sp>
        <p:nvSpPr>
          <p:cNvPr id="5" name="Text Placeholder 4"/>
          <p:cNvSpPr>
            <a:spLocks noGrp="1"/>
          </p:cNvSpPr>
          <p:nvPr>
            <p:ph type="body" sz="quarter" idx="16"/>
          </p:nvPr>
        </p:nvSpPr>
        <p:spPr>
          <a:xfrm>
            <a:off x="457201" y="1021976"/>
            <a:ext cx="4101352" cy="4329953"/>
          </a:xfrm>
        </p:spPr>
        <p:txBody>
          <a:bodyPr>
            <a:normAutofit/>
          </a:bodyPr>
          <a:lstStyle/>
          <a:p>
            <a:pPr marL="0" indent="0">
              <a:buNone/>
            </a:pPr>
            <a:endParaRPr lang="en-US" dirty="0">
              <a:solidFill>
                <a:schemeClr val="tx1">
                  <a:lumMod val="95000"/>
                  <a:lumOff val="5000"/>
                </a:schemeClr>
              </a:solidFill>
            </a:endParaRPr>
          </a:p>
          <a:p>
            <a:pPr algn="just"/>
            <a:r>
              <a:rPr lang="en-US" dirty="0"/>
              <a:t>SAP Provides currency type from 00 to 60 </a:t>
            </a:r>
            <a:endParaRPr lang="en-US" dirty="0" smtClean="0"/>
          </a:p>
          <a:p>
            <a:pPr marL="0" indent="0">
              <a:buNone/>
            </a:pPr>
            <a:endParaRPr lang="en-US" dirty="0" smtClean="0"/>
          </a:p>
          <a:p>
            <a:pPr algn="just"/>
            <a:r>
              <a:rPr lang="en-US" dirty="0" smtClean="0"/>
              <a:t>Users </a:t>
            </a:r>
            <a:r>
              <a:rPr lang="en-US" dirty="0"/>
              <a:t>can define freely used currency and current model supports 8 such currency types in case of transfer pricing where you need valuation view   for group valuation.”</a:t>
            </a:r>
            <a:r>
              <a:rPr lang="en-US" dirty="0">
                <a:solidFill>
                  <a:schemeClr val="tx1">
                    <a:lumMod val="95000"/>
                    <a:lumOff val="5000"/>
                  </a:schemeClr>
                </a:solidFill>
              </a:rPr>
              <a:t> </a:t>
            </a:r>
          </a:p>
          <a:p>
            <a:pPr marL="0" indent="0">
              <a:buNone/>
            </a:pPr>
            <a:endParaRPr lang="en-US" dirty="0"/>
          </a:p>
        </p:txBody>
      </p:sp>
      <p:pic>
        <p:nvPicPr>
          <p:cNvPr id="7" name="Picture 6">
            <a:extLst>
              <a:ext uri="{FF2B5EF4-FFF2-40B4-BE49-F238E27FC236}">
                <a16:creationId xmlns="" xmlns:a16="http://schemas.microsoft.com/office/drawing/2014/main" id="{92E2DF1C-76F9-454C-92A4-3C737D24A25C}"/>
              </a:ext>
            </a:extLst>
          </p:cNvPr>
          <p:cNvPicPr>
            <a:picLocks noChangeAspect="1"/>
          </p:cNvPicPr>
          <p:nvPr/>
        </p:nvPicPr>
        <p:blipFill>
          <a:blip r:embed="rId2"/>
          <a:stretch>
            <a:fillRect/>
          </a:stretch>
        </p:blipFill>
        <p:spPr>
          <a:xfrm>
            <a:off x="4558553" y="1021976"/>
            <a:ext cx="4437529" cy="2756648"/>
          </a:xfrm>
          <a:prstGeom prst="rect">
            <a:avLst/>
          </a:prstGeom>
        </p:spPr>
      </p:pic>
    </p:spTree>
    <p:extLst>
      <p:ext uri="{BB962C8B-B14F-4D97-AF65-F5344CB8AC3E}">
        <p14:creationId xmlns:p14="http://schemas.microsoft.com/office/powerpoint/2010/main" val="2142355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Ledger and Currency Settings</a:t>
            </a:r>
          </a:p>
        </p:txBody>
      </p:sp>
      <p:sp>
        <p:nvSpPr>
          <p:cNvPr id="5" name="Text Placeholder 4"/>
          <p:cNvSpPr>
            <a:spLocks noGrp="1"/>
          </p:cNvSpPr>
          <p:nvPr>
            <p:ph type="body" sz="quarter" idx="16"/>
          </p:nvPr>
        </p:nvSpPr>
        <p:spPr>
          <a:xfrm>
            <a:off x="457201" y="1021976"/>
            <a:ext cx="3899646" cy="5269593"/>
          </a:xfrm>
        </p:spPr>
        <p:txBody>
          <a:bodyPr>
            <a:normAutofit fontScale="92500"/>
          </a:bodyPr>
          <a:lstStyle/>
          <a:p>
            <a:pPr marL="0" indent="0">
              <a:buFont typeface="Arial"/>
              <a:buNone/>
            </a:pPr>
            <a:endParaRPr lang="en-US" dirty="0"/>
          </a:p>
          <a:p>
            <a:pPr algn="just"/>
            <a:r>
              <a:rPr lang="en-US" dirty="0"/>
              <a:t>Currencies are assigned and the standard translation rates are defined over here.  </a:t>
            </a:r>
            <a:endParaRPr lang="en-US" dirty="0" smtClean="0"/>
          </a:p>
          <a:p>
            <a:endParaRPr lang="en-US" dirty="0"/>
          </a:p>
          <a:p>
            <a:endParaRPr lang="en-US" dirty="0" smtClean="0"/>
          </a:p>
          <a:p>
            <a:endParaRPr lang="en-US" dirty="0"/>
          </a:p>
          <a:p>
            <a:pPr marL="0" indent="0">
              <a:buNone/>
            </a:pPr>
            <a:endParaRPr lang="en-US" dirty="0" smtClean="0"/>
          </a:p>
          <a:p>
            <a:endParaRPr lang="en-US" dirty="0"/>
          </a:p>
          <a:p>
            <a:endParaRPr lang="en-US" dirty="0" smtClean="0"/>
          </a:p>
          <a:p>
            <a:endParaRPr lang="en-US" dirty="0"/>
          </a:p>
          <a:p>
            <a:pPr algn="just"/>
            <a:r>
              <a:rPr lang="en-US" dirty="0"/>
              <a:t>The user can choose whether the translation type can be Document date, posting date or Translation Date.</a:t>
            </a:r>
          </a:p>
          <a:p>
            <a:endParaRPr lang="en-US" dirty="0" smtClean="0">
              <a:solidFill>
                <a:schemeClr val="tx1">
                  <a:lumMod val="95000"/>
                  <a:lumOff val="5000"/>
                </a:schemeClr>
              </a:solidFill>
            </a:endParaRPr>
          </a:p>
          <a:p>
            <a:pPr marL="0" indent="0">
              <a:buNone/>
            </a:pPr>
            <a:endParaRPr lang="en-US" dirty="0"/>
          </a:p>
        </p:txBody>
      </p:sp>
      <p:pic>
        <p:nvPicPr>
          <p:cNvPr id="6" name="Picture 5">
            <a:extLst>
              <a:ext uri="{FF2B5EF4-FFF2-40B4-BE49-F238E27FC236}">
                <a16:creationId xmlns="" xmlns:a16="http://schemas.microsoft.com/office/drawing/2014/main" id="{AEC10FC9-52D3-41FE-9819-85ECB9275CE2}"/>
              </a:ext>
            </a:extLst>
          </p:cNvPr>
          <p:cNvPicPr>
            <a:picLocks noChangeAspect="1"/>
          </p:cNvPicPr>
          <p:nvPr/>
        </p:nvPicPr>
        <p:blipFill>
          <a:blip r:embed="rId2"/>
          <a:stretch>
            <a:fillRect/>
          </a:stretch>
        </p:blipFill>
        <p:spPr>
          <a:xfrm>
            <a:off x="4558553" y="901162"/>
            <a:ext cx="4464423" cy="2465645"/>
          </a:xfrm>
          <a:prstGeom prst="rect">
            <a:avLst/>
          </a:prstGeom>
        </p:spPr>
      </p:pic>
      <p:pic>
        <p:nvPicPr>
          <p:cNvPr id="8" name="Picture 7">
            <a:extLst>
              <a:ext uri="{FF2B5EF4-FFF2-40B4-BE49-F238E27FC236}">
                <a16:creationId xmlns="" xmlns:a16="http://schemas.microsoft.com/office/drawing/2014/main" id="{234C3C91-596A-42C2-8775-BFA747C5D4D0}"/>
              </a:ext>
            </a:extLst>
          </p:cNvPr>
          <p:cNvPicPr>
            <a:picLocks noChangeAspect="1"/>
          </p:cNvPicPr>
          <p:nvPr/>
        </p:nvPicPr>
        <p:blipFill>
          <a:blip r:embed="rId3"/>
          <a:stretch>
            <a:fillRect/>
          </a:stretch>
        </p:blipFill>
        <p:spPr>
          <a:xfrm>
            <a:off x="4558553" y="3689645"/>
            <a:ext cx="4464423" cy="2601924"/>
          </a:xfrm>
          <a:prstGeom prst="rect">
            <a:avLst/>
          </a:prstGeom>
        </p:spPr>
      </p:pic>
    </p:spTree>
    <p:extLst>
      <p:ext uri="{BB962C8B-B14F-4D97-AF65-F5344CB8AC3E}">
        <p14:creationId xmlns:p14="http://schemas.microsoft.com/office/powerpoint/2010/main" val="88439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Ledger and Currency Settings</a:t>
            </a:r>
          </a:p>
        </p:txBody>
      </p:sp>
      <p:sp>
        <p:nvSpPr>
          <p:cNvPr id="5" name="Text Placeholder 4"/>
          <p:cNvSpPr>
            <a:spLocks noGrp="1"/>
          </p:cNvSpPr>
          <p:nvPr>
            <p:ph type="body" sz="quarter" idx="16"/>
          </p:nvPr>
        </p:nvSpPr>
        <p:spPr>
          <a:xfrm>
            <a:off x="457201" y="1021976"/>
            <a:ext cx="3899646" cy="5269593"/>
          </a:xfrm>
        </p:spPr>
        <p:txBody>
          <a:bodyPr>
            <a:normAutofit fontScale="92500"/>
          </a:bodyPr>
          <a:lstStyle/>
          <a:p>
            <a:pPr marL="0" indent="0">
              <a:buFont typeface="Arial"/>
              <a:buNone/>
            </a:pPr>
            <a:endParaRPr lang="en-US" dirty="0"/>
          </a:p>
          <a:p>
            <a:pPr algn="just"/>
            <a:r>
              <a:rPr lang="en-US" dirty="0"/>
              <a:t>Currencies are assigned and the standard translation rates are defined over here.  </a:t>
            </a:r>
            <a:endParaRPr lang="en-US" dirty="0" smtClean="0"/>
          </a:p>
          <a:p>
            <a:endParaRPr lang="en-US" dirty="0"/>
          </a:p>
          <a:p>
            <a:endParaRPr lang="en-US" dirty="0" smtClean="0"/>
          </a:p>
          <a:p>
            <a:endParaRPr lang="en-US" dirty="0"/>
          </a:p>
          <a:p>
            <a:pPr marL="0" indent="0">
              <a:buNone/>
            </a:pPr>
            <a:endParaRPr lang="en-US" dirty="0" smtClean="0"/>
          </a:p>
          <a:p>
            <a:endParaRPr lang="en-US" dirty="0"/>
          </a:p>
          <a:p>
            <a:endParaRPr lang="en-US" dirty="0" smtClean="0"/>
          </a:p>
          <a:p>
            <a:endParaRPr lang="en-US" dirty="0"/>
          </a:p>
          <a:p>
            <a:pPr algn="just"/>
            <a:r>
              <a:rPr lang="en-US" dirty="0"/>
              <a:t>The user can choose whether the translation type can be Document date, posting date or Translation Date.</a:t>
            </a:r>
          </a:p>
          <a:p>
            <a:endParaRPr lang="en-US" dirty="0" smtClean="0">
              <a:solidFill>
                <a:schemeClr val="tx1">
                  <a:lumMod val="95000"/>
                  <a:lumOff val="5000"/>
                </a:schemeClr>
              </a:solidFill>
            </a:endParaRPr>
          </a:p>
          <a:p>
            <a:pPr marL="0" indent="0">
              <a:buNone/>
            </a:pPr>
            <a:endParaRPr lang="en-US" dirty="0"/>
          </a:p>
        </p:txBody>
      </p:sp>
      <p:pic>
        <p:nvPicPr>
          <p:cNvPr id="6" name="Picture 5">
            <a:extLst>
              <a:ext uri="{FF2B5EF4-FFF2-40B4-BE49-F238E27FC236}">
                <a16:creationId xmlns="" xmlns:a16="http://schemas.microsoft.com/office/drawing/2014/main" id="{AEC10FC9-52D3-41FE-9819-85ECB9275CE2}"/>
              </a:ext>
            </a:extLst>
          </p:cNvPr>
          <p:cNvPicPr>
            <a:picLocks noChangeAspect="1"/>
          </p:cNvPicPr>
          <p:nvPr/>
        </p:nvPicPr>
        <p:blipFill>
          <a:blip r:embed="rId2"/>
          <a:stretch>
            <a:fillRect/>
          </a:stretch>
        </p:blipFill>
        <p:spPr>
          <a:xfrm>
            <a:off x="4558553" y="901162"/>
            <a:ext cx="4464423" cy="2465645"/>
          </a:xfrm>
          <a:prstGeom prst="rect">
            <a:avLst/>
          </a:prstGeom>
        </p:spPr>
      </p:pic>
      <p:pic>
        <p:nvPicPr>
          <p:cNvPr id="8" name="Picture 7">
            <a:extLst>
              <a:ext uri="{FF2B5EF4-FFF2-40B4-BE49-F238E27FC236}">
                <a16:creationId xmlns="" xmlns:a16="http://schemas.microsoft.com/office/drawing/2014/main" id="{234C3C91-596A-42C2-8775-BFA747C5D4D0}"/>
              </a:ext>
            </a:extLst>
          </p:cNvPr>
          <p:cNvPicPr>
            <a:picLocks noChangeAspect="1"/>
          </p:cNvPicPr>
          <p:nvPr/>
        </p:nvPicPr>
        <p:blipFill>
          <a:blip r:embed="rId3"/>
          <a:stretch>
            <a:fillRect/>
          </a:stretch>
        </p:blipFill>
        <p:spPr>
          <a:xfrm>
            <a:off x="4558553" y="3689645"/>
            <a:ext cx="4464423" cy="2601924"/>
          </a:xfrm>
          <a:prstGeom prst="rect">
            <a:avLst/>
          </a:prstGeom>
        </p:spPr>
      </p:pic>
    </p:spTree>
    <p:extLst>
      <p:ext uri="{BB962C8B-B14F-4D97-AF65-F5344CB8AC3E}">
        <p14:creationId xmlns:p14="http://schemas.microsoft.com/office/powerpoint/2010/main" val="1986221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Business Partner</a:t>
            </a:r>
          </a:p>
        </p:txBody>
      </p:sp>
      <p:sp>
        <p:nvSpPr>
          <p:cNvPr id="5" name="Text Placeholder 4"/>
          <p:cNvSpPr>
            <a:spLocks noGrp="1"/>
          </p:cNvSpPr>
          <p:nvPr>
            <p:ph type="body" sz="quarter" idx="16"/>
          </p:nvPr>
        </p:nvSpPr>
        <p:spPr>
          <a:xfrm>
            <a:off x="457201" y="1021976"/>
            <a:ext cx="3899646" cy="5269593"/>
          </a:xfrm>
        </p:spPr>
        <p:txBody>
          <a:bodyPr>
            <a:normAutofit/>
          </a:bodyPr>
          <a:lstStyle/>
          <a:p>
            <a:endParaRPr lang="en-US" dirty="0" smtClean="0">
              <a:solidFill>
                <a:schemeClr val="tx1">
                  <a:lumMod val="95000"/>
                  <a:lumOff val="5000"/>
                </a:schemeClr>
              </a:solidFill>
            </a:endParaRPr>
          </a:p>
          <a:p>
            <a:pPr marL="0" indent="0">
              <a:buNone/>
            </a:pPr>
            <a:endParaRPr lang="en-US" dirty="0"/>
          </a:p>
        </p:txBody>
      </p:sp>
      <p:pic>
        <p:nvPicPr>
          <p:cNvPr id="7" name="Picture 6"/>
          <p:cNvPicPr>
            <a:picLocks noChangeAspect="1"/>
          </p:cNvPicPr>
          <p:nvPr/>
        </p:nvPicPr>
        <p:blipFill>
          <a:blip r:embed="rId3"/>
          <a:stretch>
            <a:fillRect/>
          </a:stretch>
        </p:blipFill>
        <p:spPr>
          <a:xfrm>
            <a:off x="3966882" y="807571"/>
            <a:ext cx="5023504" cy="2470150"/>
          </a:xfrm>
          <a:prstGeom prst="rect">
            <a:avLst/>
          </a:prstGeom>
        </p:spPr>
      </p:pic>
      <p:pic>
        <p:nvPicPr>
          <p:cNvPr id="9" name="Picture 2" descr="https://blogs.sap.com/wp-content/uploads/2016/12/ScreenHunter_29-Jan.-24-16.3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176" y="3304644"/>
            <a:ext cx="4585447" cy="35533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p:cNvSpPr txBox="1">
            <a:spLocks/>
          </p:cNvSpPr>
          <p:nvPr/>
        </p:nvSpPr>
        <p:spPr>
          <a:xfrm>
            <a:off x="135467" y="951472"/>
            <a:ext cx="4328958" cy="563231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r>
              <a:rPr lang="en-US" sz="1200" b="0" dirty="0" smtClean="0">
                <a:solidFill>
                  <a:schemeClr val="tx1">
                    <a:lumMod val="95000"/>
                    <a:lumOff val="5000"/>
                  </a:schemeClr>
                </a:solidFill>
              </a:rPr>
              <a:t>S/4 HANA, Business partner creation is mandatory to post customer and vendor transactions</a:t>
            </a:r>
          </a:p>
          <a:p>
            <a:pPr marL="0" indent="0"/>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Business partner can be a person, organization or group</a:t>
            </a:r>
          </a:p>
          <a:p>
            <a:pPr marL="0" indent="0"/>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Business Partner Role: A business partner role is used to classify a business partner in business terms. The roles you assign to a business partner reflect the functions it has and the business transactions in which it is likely to be involved.</a:t>
            </a:r>
          </a:p>
          <a:p>
            <a:pPr marL="0" indent="0"/>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Grouping: When you create the business partner you have to assign each business partner to a grouping. The grouping determines the business partner number (range).</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Company Code Specific Settings (Business Partner Role: FI Customer)</a:t>
            </a:r>
          </a:p>
          <a:p>
            <a:pPr marL="228594" indent="-228594">
              <a:buFont typeface="Arial" panose="020B0604020202020204" pitchFamily="34" charset="0"/>
              <a:buChar char="•"/>
            </a:pPr>
            <a:r>
              <a:rPr lang="en-US" sz="1200" b="0" dirty="0" smtClean="0">
                <a:solidFill>
                  <a:schemeClr val="tx1">
                    <a:lumMod val="95000"/>
                    <a:lumOff val="5000"/>
                  </a:schemeClr>
                </a:solidFill>
              </a:rPr>
              <a:t>Postings in Financial Accounting cannot be made to the customer account for a company code until company code specific settings have been created. These settings refer only to the relevant company code and include details, such as agreed payment conditions or reconciliation account.</a:t>
            </a:r>
          </a:p>
          <a:p>
            <a:pPr marL="0" indent="0"/>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Document attached contains the master data setup</a:t>
            </a: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dirty="0" smtClean="0"/>
          </a:p>
          <a:p>
            <a:endParaRPr lang="en-US" sz="1200" dirty="0"/>
          </a:p>
        </p:txBody>
      </p:sp>
      <p:graphicFrame>
        <p:nvGraphicFramePr>
          <p:cNvPr id="4" name="Object 3"/>
          <p:cNvGraphicFramePr>
            <a:graphicFrameLocks noChangeAspect="1"/>
          </p:cNvGraphicFramePr>
          <p:nvPr>
            <p:extLst>
              <p:ext uri="{D42A27DB-BD31-4B8C-83A1-F6EECF244321}">
                <p14:modId xmlns:p14="http://schemas.microsoft.com/office/powerpoint/2010/main" val="1622218787"/>
              </p:ext>
            </p:extLst>
          </p:nvPr>
        </p:nvGraphicFramePr>
        <p:xfrm>
          <a:off x="457201" y="5956159"/>
          <a:ext cx="914400" cy="771525"/>
        </p:xfrm>
        <a:graphic>
          <a:graphicData uri="http://schemas.openxmlformats.org/presentationml/2006/ole">
            <mc:AlternateContent xmlns:mc="http://schemas.openxmlformats.org/markup-compatibility/2006">
              <mc:Choice xmlns:v="urn:schemas-microsoft-com:vml" Requires="v">
                <p:oleObj spid="_x0000_s1031" name="Document" showAsIcon="1" r:id="rId5" imgW="914400" imgH="771480" progId="Word.Document.8">
                  <p:link updateAutomatic="1"/>
                </p:oleObj>
              </mc:Choice>
              <mc:Fallback>
                <p:oleObj name="Document" showAsIcon="1" r:id="rId5" imgW="914400" imgH="771480" progId="Word.Document.8">
                  <p:link updateAutomatic="1"/>
                  <p:pic>
                    <p:nvPicPr>
                      <p:cNvPr id="0" name=""/>
                      <p:cNvPicPr/>
                      <p:nvPr/>
                    </p:nvPicPr>
                    <p:blipFill>
                      <a:blip r:embed="rId6"/>
                      <a:stretch>
                        <a:fillRect/>
                      </a:stretch>
                    </p:blipFill>
                    <p:spPr>
                      <a:xfrm>
                        <a:off x="457201" y="595615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83176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Business Partner</a:t>
            </a:r>
          </a:p>
        </p:txBody>
      </p:sp>
      <p:sp>
        <p:nvSpPr>
          <p:cNvPr id="5" name="Text Placeholder 4"/>
          <p:cNvSpPr>
            <a:spLocks noGrp="1"/>
          </p:cNvSpPr>
          <p:nvPr>
            <p:ph type="body" sz="quarter" idx="16"/>
          </p:nvPr>
        </p:nvSpPr>
        <p:spPr>
          <a:xfrm>
            <a:off x="457201" y="1021976"/>
            <a:ext cx="3899646" cy="5269593"/>
          </a:xfrm>
        </p:spPr>
        <p:txBody>
          <a:bodyPr>
            <a:normAutofit/>
          </a:bodyPr>
          <a:lstStyle/>
          <a:p>
            <a:endParaRPr lang="en-US" dirty="0" smtClean="0">
              <a:solidFill>
                <a:schemeClr val="tx1">
                  <a:lumMod val="95000"/>
                  <a:lumOff val="5000"/>
                </a:schemeClr>
              </a:solidFill>
            </a:endParaRPr>
          </a:p>
          <a:p>
            <a:pPr marL="0" indent="0">
              <a:buNone/>
            </a:pPr>
            <a:endParaRPr lang="en-US" dirty="0"/>
          </a:p>
        </p:txBody>
      </p:sp>
      <p:pic>
        <p:nvPicPr>
          <p:cNvPr id="7" name="Picture 6"/>
          <p:cNvPicPr>
            <a:picLocks noChangeAspect="1"/>
          </p:cNvPicPr>
          <p:nvPr/>
        </p:nvPicPr>
        <p:blipFill>
          <a:blip r:embed="rId3"/>
          <a:stretch>
            <a:fillRect/>
          </a:stretch>
        </p:blipFill>
        <p:spPr>
          <a:xfrm>
            <a:off x="3966882" y="807571"/>
            <a:ext cx="5023504" cy="2470150"/>
          </a:xfrm>
          <a:prstGeom prst="rect">
            <a:avLst/>
          </a:prstGeom>
        </p:spPr>
      </p:pic>
      <p:pic>
        <p:nvPicPr>
          <p:cNvPr id="9" name="Picture 2" descr="https://blogs.sap.com/wp-content/uploads/2016/12/ScreenHunter_29-Jan.-24-16.3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176" y="3304644"/>
            <a:ext cx="4585447" cy="35533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p:cNvSpPr txBox="1">
            <a:spLocks/>
          </p:cNvSpPr>
          <p:nvPr/>
        </p:nvSpPr>
        <p:spPr>
          <a:xfrm>
            <a:off x="135467" y="951472"/>
            <a:ext cx="4328958" cy="563231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r>
              <a:rPr lang="en-US" sz="1200" b="0" dirty="0" smtClean="0">
                <a:solidFill>
                  <a:schemeClr val="tx1">
                    <a:lumMod val="95000"/>
                    <a:lumOff val="5000"/>
                  </a:schemeClr>
                </a:solidFill>
              </a:rPr>
              <a:t>S/4 HANA, Business partner creation is mandatory to post customer and vendor transactions</a:t>
            </a:r>
          </a:p>
          <a:p>
            <a:pPr marL="0" indent="0"/>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Business partner can be a person, organization or group</a:t>
            </a:r>
          </a:p>
          <a:p>
            <a:pPr marL="0" indent="0"/>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Business Partner Role: A business partner role is used to classify a business partner in business terms. The roles you assign to a business partner reflect the functions it has and the business transactions in which it is likely to be involved.</a:t>
            </a:r>
          </a:p>
          <a:p>
            <a:pPr marL="0" indent="0"/>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Grouping: When you create the business partner you have to assign each business partner to a grouping. The grouping determines the business partner number (range).</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Company Code Specific Settings (Business Partner Role: FI Customer)</a:t>
            </a:r>
          </a:p>
          <a:p>
            <a:pPr marL="228594" indent="-228594">
              <a:buFont typeface="Arial" panose="020B0604020202020204" pitchFamily="34" charset="0"/>
              <a:buChar char="•"/>
            </a:pPr>
            <a:r>
              <a:rPr lang="en-US" sz="1200" b="0" dirty="0" smtClean="0">
                <a:solidFill>
                  <a:schemeClr val="tx1">
                    <a:lumMod val="95000"/>
                    <a:lumOff val="5000"/>
                  </a:schemeClr>
                </a:solidFill>
              </a:rPr>
              <a:t>Postings in Financial Accounting cannot be made to the customer account for a company code until company code specific settings have been created. These settings refer only to the relevant company code and include details, such as agreed payment conditions or reconciliation account.</a:t>
            </a:r>
          </a:p>
          <a:p>
            <a:pPr marL="0" indent="0"/>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Document attached contains the master data setup</a:t>
            </a: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dirty="0" smtClean="0"/>
          </a:p>
          <a:p>
            <a:endParaRPr lang="en-US" sz="1200" dirty="0"/>
          </a:p>
        </p:txBody>
      </p:sp>
      <p:graphicFrame>
        <p:nvGraphicFramePr>
          <p:cNvPr id="4" name="Object 3"/>
          <p:cNvGraphicFramePr>
            <a:graphicFrameLocks noChangeAspect="1"/>
          </p:cNvGraphicFramePr>
          <p:nvPr>
            <p:extLst>
              <p:ext uri="{D42A27DB-BD31-4B8C-83A1-F6EECF244321}">
                <p14:modId xmlns:p14="http://schemas.microsoft.com/office/powerpoint/2010/main" val="2847711718"/>
              </p:ext>
            </p:extLst>
          </p:nvPr>
        </p:nvGraphicFramePr>
        <p:xfrm>
          <a:off x="457201" y="5956159"/>
          <a:ext cx="914400" cy="771525"/>
        </p:xfrm>
        <a:graphic>
          <a:graphicData uri="http://schemas.openxmlformats.org/presentationml/2006/ole">
            <mc:AlternateContent xmlns:mc="http://schemas.openxmlformats.org/markup-compatibility/2006">
              <mc:Choice xmlns:v="urn:schemas-microsoft-com:vml" Requires="v">
                <p:oleObj spid="_x0000_s2055" name="Document" showAsIcon="1" r:id="rId5" imgW="914400" imgH="771480" progId="Word.Document.8">
                  <p:link updateAutomatic="1"/>
                </p:oleObj>
              </mc:Choice>
              <mc:Fallback>
                <p:oleObj name="Document" showAsIcon="1" r:id="rId5" imgW="914400" imgH="771480" progId="Word.Document.8">
                  <p:link updateAutomatic="1"/>
                  <p:pic>
                    <p:nvPicPr>
                      <p:cNvPr id="0" name=""/>
                      <p:cNvPicPr/>
                      <p:nvPr/>
                    </p:nvPicPr>
                    <p:blipFill>
                      <a:blip r:embed="rId6"/>
                      <a:stretch>
                        <a:fillRect/>
                      </a:stretch>
                    </p:blipFill>
                    <p:spPr>
                      <a:xfrm>
                        <a:off x="457201" y="595615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979029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a:t>
            </a:r>
            <a:r>
              <a:rPr lang="en-US" dirty="0" smtClean="0"/>
              <a:t>House Bank- Cash Management Basics</a:t>
            </a:r>
            <a:endParaRPr lang="en-US" dirty="0"/>
          </a:p>
        </p:txBody>
      </p:sp>
      <p:sp>
        <p:nvSpPr>
          <p:cNvPr id="5" name="Text Placeholder 4"/>
          <p:cNvSpPr>
            <a:spLocks noGrp="1"/>
          </p:cNvSpPr>
          <p:nvPr>
            <p:ph type="body" sz="quarter" idx="16"/>
          </p:nvPr>
        </p:nvSpPr>
        <p:spPr>
          <a:xfrm>
            <a:off x="457201" y="1021976"/>
            <a:ext cx="3899646" cy="5269593"/>
          </a:xfrm>
        </p:spPr>
        <p:txBody>
          <a:bodyPr>
            <a:normAutofit/>
          </a:bodyPr>
          <a:lstStyle/>
          <a:p>
            <a:endParaRPr lang="en-US" dirty="0" smtClean="0">
              <a:solidFill>
                <a:schemeClr val="tx1">
                  <a:lumMod val="95000"/>
                  <a:lumOff val="5000"/>
                </a:schemeClr>
              </a:solidFill>
            </a:endParaRPr>
          </a:p>
          <a:p>
            <a:pPr marL="0" indent="0">
              <a:buNone/>
            </a:pPr>
            <a:endParaRPr lang="en-US" dirty="0"/>
          </a:p>
        </p:txBody>
      </p:sp>
      <p:sp>
        <p:nvSpPr>
          <p:cNvPr id="10" name="Text Placeholder 3"/>
          <p:cNvSpPr txBox="1">
            <a:spLocks/>
          </p:cNvSpPr>
          <p:nvPr/>
        </p:nvSpPr>
        <p:spPr>
          <a:xfrm>
            <a:off x="0" y="911131"/>
            <a:ext cx="8107580" cy="1200329"/>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r>
              <a:rPr lang="en-US" sz="1200" b="0" dirty="0">
                <a:solidFill>
                  <a:schemeClr val="tx1">
                    <a:lumMod val="95000"/>
                    <a:lumOff val="5000"/>
                  </a:schemeClr>
                </a:solidFill>
              </a:rPr>
              <a:t>C</a:t>
            </a:r>
            <a:r>
              <a:rPr lang="en-US" sz="1200" b="0" dirty="0" smtClean="0">
                <a:solidFill>
                  <a:schemeClr val="tx1">
                    <a:lumMod val="95000"/>
                    <a:lumOff val="5000"/>
                  </a:schemeClr>
                </a:solidFill>
              </a:rPr>
              <a:t>ustomers can opt for Bank Account management lite or cash management full version. The difference between the two are mentioned below </a:t>
            </a: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dirty="0" smtClean="0"/>
          </a:p>
          <a:p>
            <a:endParaRPr lang="en-US" sz="1200" dirty="0"/>
          </a:p>
        </p:txBody>
      </p:sp>
      <p:pic>
        <p:nvPicPr>
          <p:cNvPr id="8" name="Picture 7">
            <a:extLst>
              <a:ext uri="{FF2B5EF4-FFF2-40B4-BE49-F238E27FC236}">
                <a16:creationId xmlns="" xmlns:a16="http://schemas.microsoft.com/office/drawing/2014/main" id="{1F563A2F-C5AF-4195-8B0A-4F23CFE13D7D}"/>
              </a:ext>
            </a:extLst>
          </p:cNvPr>
          <p:cNvPicPr>
            <a:picLocks noChangeAspect="1"/>
          </p:cNvPicPr>
          <p:nvPr/>
        </p:nvPicPr>
        <p:blipFill>
          <a:blip r:embed="rId2"/>
          <a:stretch>
            <a:fillRect/>
          </a:stretch>
        </p:blipFill>
        <p:spPr>
          <a:xfrm>
            <a:off x="188259" y="1624012"/>
            <a:ext cx="8955741" cy="4667557"/>
          </a:xfrm>
          <a:prstGeom prst="rect">
            <a:avLst/>
          </a:prstGeom>
        </p:spPr>
      </p:pic>
    </p:spTree>
    <p:extLst>
      <p:ext uri="{BB962C8B-B14F-4D97-AF65-F5344CB8AC3E}">
        <p14:creationId xmlns:p14="http://schemas.microsoft.com/office/powerpoint/2010/main" val="1552503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a:t>
            </a:r>
            <a:r>
              <a:rPr lang="en-US" dirty="0" smtClean="0"/>
              <a:t>House Bank- Bank Account Lite </a:t>
            </a:r>
            <a:endParaRPr lang="en-US" dirty="0"/>
          </a:p>
        </p:txBody>
      </p:sp>
      <p:sp>
        <p:nvSpPr>
          <p:cNvPr id="5" name="Text Placeholder 4"/>
          <p:cNvSpPr>
            <a:spLocks noGrp="1"/>
          </p:cNvSpPr>
          <p:nvPr>
            <p:ph type="body" sz="quarter" idx="16"/>
          </p:nvPr>
        </p:nvSpPr>
        <p:spPr>
          <a:xfrm>
            <a:off x="457201" y="1021976"/>
            <a:ext cx="3899646" cy="5269593"/>
          </a:xfrm>
        </p:spPr>
        <p:txBody>
          <a:bodyPr>
            <a:normAutofit/>
          </a:bodyPr>
          <a:lstStyle/>
          <a:p>
            <a:endParaRPr lang="en-US" dirty="0" smtClean="0">
              <a:solidFill>
                <a:schemeClr val="tx1">
                  <a:lumMod val="95000"/>
                  <a:lumOff val="5000"/>
                </a:schemeClr>
              </a:solidFill>
            </a:endParaRPr>
          </a:p>
          <a:p>
            <a:pPr marL="0" indent="0">
              <a:buNone/>
            </a:pPr>
            <a:endParaRPr lang="en-US" dirty="0"/>
          </a:p>
        </p:txBody>
      </p:sp>
      <p:sp>
        <p:nvSpPr>
          <p:cNvPr id="10" name="Text Placeholder 3"/>
          <p:cNvSpPr txBox="1">
            <a:spLocks/>
          </p:cNvSpPr>
          <p:nvPr/>
        </p:nvSpPr>
        <p:spPr>
          <a:xfrm>
            <a:off x="0" y="911131"/>
            <a:ext cx="3802413" cy="433965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r>
              <a:rPr lang="en-US" sz="1200" b="0" dirty="0" smtClean="0">
                <a:solidFill>
                  <a:schemeClr val="tx1">
                    <a:lumMod val="95000"/>
                    <a:lumOff val="5000"/>
                  </a:schemeClr>
                </a:solidFill>
              </a:rPr>
              <a:t>The basic configurations for Bank account lite are mentioned in the note and screen below are the main configuration</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The business function FIN_FSCM_CLM will be active for full cash management and will be deactivated for BAM LITE version</a:t>
            </a: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dirty="0" smtClean="0"/>
          </a:p>
          <a:p>
            <a:endParaRPr lang="en-US" sz="1200" dirty="0"/>
          </a:p>
        </p:txBody>
      </p:sp>
      <p:pic>
        <p:nvPicPr>
          <p:cNvPr id="6" name="Picture 5">
            <a:extLst>
              <a:ext uri="{FF2B5EF4-FFF2-40B4-BE49-F238E27FC236}">
                <a16:creationId xmlns="" xmlns:a16="http://schemas.microsoft.com/office/drawing/2014/main" id="{24B63008-8150-4CC9-9F11-CD826E74DFD3}"/>
              </a:ext>
            </a:extLst>
          </p:cNvPr>
          <p:cNvPicPr>
            <a:picLocks noChangeAspect="1"/>
          </p:cNvPicPr>
          <p:nvPr/>
        </p:nvPicPr>
        <p:blipFill>
          <a:blip r:embed="rId2"/>
          <a:stretch>
            <a:fillRect/>
          </a:stretch>
        </p:blipFill>
        <p:spPr>
          <a:xfrm>
            <a:off x="3802413" y="798875"/>
            <a:ext cx="5341588" cy="1690561"/>
          </a:xfrm>
          <a:prstGeom prst="rect">
            <a:avLst/>
          </a:prstGeom>
        </p:spPr>
      </p:pic>
      <p:pic>
        <p:nvPicPr>
          <p:cNvPr id="7" name="Picture 6">
            <a:extLst>
              <a:ext uri="{FF2B5EF4-FFF2-40B4-BE49-F238E27FC236}">
                <a16:creationId xmlns="" xmlns:a16="http://schemas.microsoft.com/office/drawing/2014/main" id="{60B01A33-BABB-4F16-BD08-13440CF41E49}"/>
              </a:ext>
            </a:extLst>
          </p:cNvPr>
          <p:cNvPicPr>
            <a:picLocks noChangeAspect="1"/>
          </p:cNvPicPr>
          <p:nvPr/>
        </p:nvPicPr>
        <p:blipFill>
          <a:blip r:embed="rId3"/>
          <a:stretch>
            <a:fillRect/>
          </a:stretch>
        </p:blipFill>
        <p:spPr>
          <a:xfrm>
            <a:off x="3802413" y="2589173"/>
            <a:ext cx="5341587" cy="1950120"/>
          </a:xfrm>
          <a:prstGeom prst="rect">
            <a:avLst/>
          </a:prstGeom>
        </p:spPr>
      </p:pic>
      <p:pic>
        <p:nvPicPr>
          <p:cNvPr id="9" name="Picture 8">
            <a:extLst>
              <a:ext uri="{FF2B5EF4-FFF2-40B4-BE49-F238E27FC236}">
                <a16:creationId xmlns="" xmlns:a16="http://schemas.microsoft.com/office/drawing/2014/main" id="{543E2348-D285-4E63-9412-90CB043E9E4B}"/>
              </a:ext>
            </a:extLst>
          </p:cNvPr>
          <p:cNvPicPr>
            <a:picLocks noChangeAspect="1"/>
          </p:cNvPicPr>
          <p:nvPr/>
        </p:nvPicPr>
        <p:blipFill>
          <a:blip r:embed="rId4"/>
          <a:stretch>
            <a:fillRect/>
          </a:stretch>
        </p:blipFill>
        <p:spPr>
          <a:xfrm>
            <a:off x="3802413" y="4845391"/>
            <a:ext cx="5341586" cy="1763384"/>
          </a:xfrm>
          <a:prstGeom prst="rect">
            <a:avLst/>
          </a:prstGeom>
        </p:spPr>
      </p:pic>
    </p:spTree>
    <p:extLst>
      <p:ext uri="{BB962C8B-B14F-4D97-AF65-F5344CB8AC3E}">
        <p14:creationId xmlns:p14="http://schemas.microsoft.com/office/powerpoint/2010/main" val="2914905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a:t>
            </a:r>
            <a:r>
              <a:rPr lang="en-US" dirty="0" smtClean="0"/>
              <a:t>House Bank- Bank Account Lite </a:t>
            </a:r>
            <a:endParaRPr lang="en-US" dirty="0"/>
          </a:p>
        </p:txBody>
      </p:sp>
      <p:sp>
        <p:nvSpPr>
          <p:cNvPr id="5" name="Text Placeholder 4"/>
          <p:cNvSpPr>
            <a:spLocks noGrp="1"/>
          </p:cNvSpPr>
          <p:nvPr>
            <p:ph type="body" sz="quarter" idx="16"/>
          </p:nvPr>
        </p:nvSpPr>
        <p:spPr>
          <a:xfrm>
            <a:off x="457201" y="1021976"/>
            <a:ext cx="3899646" cy="5269593"/>
          </a:xfrm>
        </p:spPr>
        <p:txBody>
          <a:bodyPr>
            <a:normAutofit/>
          </a:bodyPr>
          <a:lstStyle/>
          <a:p>
            <a:endParaRPr lang="en-US" dirty="0" smtClean="0">
              <a:solidFill>
                <a:schemeClr val="tx1">
                  <a:lumMod val="95000"/>
                  <a:lumOff val="5000"/>
                </a:schemeClr>
              </a:solidFill>
            </a:endParaRPr>
          </a:p>
          <a:p>
            <a:pPr marL="0" indent="0">
              <a:buNone/>
            </a:pPr>
            <a:endParaRPr lang="en-US" dirty="0"/>
          </a:p>
        </p:txBody>
      </p:sp>
      <p:sp>
        <p:nvSpPr>
          <p:cNvPr id="10" name="Text Placeholder 3"/>
          <p:cNvSpPr txBox="1">
            <a:spLocks/>
          </p:cNvSpPr>
          <p:nvPr/>
        </p:nvSpPr>
        <p:spPr>
          <a:xfrm>
            <a:off x="107577" y="911131"/>
            <a:ext cx="3802413" cy="452431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Basic Screen for BAM LITE</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User can access via </a:t>
            </a:r>
            <a:r>
              <a:rPr lang="en-US" sz="1200" b="0" dirty="0" err="1" smtClean="0">
                <a:solidFill>
                  <a:schemeClr val="tx1">
                    <a:lumMod val="95000"/>
                    <a:lumOff val="5000"/>
                  </a:schemeClr>
                </a:solidFill>
              </a:rPr>
              <a:t>netweaver</a:t>
            </a:r>
            <a:r>
              <a:rPr lang="en-US" sz="1200" b="0" dirty="0" smtClean="0">
                <a:solidFill>
                  <a:schemeClr val="tx1">
                    <a:lumMod val="95000"/>
                    <a:lumOff val="5000"/>
                  </a:schemeClr>
                </a:solidFill>
              </a:rPr>
              <a:t> or Fiori Apps</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The </a:t>
            </a:r>
            <a:r>
              <a:rPr lang="en-US" sz="1200" b="0" dirty="0">
                <a:solidFill>
                  <a:schemeClr val="tx1">
                    <a:lumMod val="95000"/>
                    <a:lumOff val="5000"/>
                  </a:schemeClr>
                </a:solidFill>
              </a:rPr>
              <a:t>user can add house bank without need of IT colleagues</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dirty="0" smtClean="0"/>
          </a:p>
          <a:p>
            <a:endParaRPr lang="en-US" sz="1200" dirty="0"/>
          </a:p>
        </p:txBody>
      </p:sp>
      <p:pic>
        <p:nvPicPr>
          <p:cNvPr id="8" name="Picture 7">
            <a:extLst>
              <a:ext uri="{FF2B5EF4-FFF2-40B4-BE49-F238E27FC236}">
                <a16:creationId xmlns="" xmlns:a16="http://schemas.microsoft.com/office/drawing/2014/main" id="{A65F65BF-7189-495C-B1C1-2EC3B8583068}"/>
              </a:ext>
            </a:extLst>
          </p:cNvPr>
          <p:cNvPicPr>
            <a:picLocks noChangeAspect="1"/>
          </p:cNvPicPr>
          <p:nvPr/>
        </p:nvPicPr>
        <p:blipFill>
          <a:blip r:embed="rId2"/>
          <a:stretch>
            <a:fillRect/>
          </a:stretch>
        </p:blipFill>
        <p:spPr>
          <a:xfrm>
            <a:off x="4141694" y="1021976"/>
            <a:ext cx="4899358" cy="2335966"/>
          </a:xfrm>
          <a:prstGeom prst="rect">
            <a:avLst/>
          </a:prstGeom>
        </p:spPr>
      </p:pic>
      <p:pic>
        <p:nvPicPr>
          <p:cNvPr id="11" name="Picture 10"/>
          <p:cNvPicPr>
            <a:picLocks noChangeAspect="1"/>
          </p:cNvPicPr>
          <p:nvPr/>
        </p:nvPicPr>
        <p:blipFill>
          <a:blip r:embed="rId3"/>
          <a:stretch>
            <a:fillRect/>
          </a:stretch>
        </p:blipFill>
        <p:spPr>
          <a:xfrm>
            <a:off x="4141694" y="3533417"/>
            <a:ext cx="5002306" cy="2868997"/>
          </a:xfrm>
          <a:prstGeom prst="rect">
            <a:avLst/>
          </a:prstGeom>
        </p:spPr>
      </p:pic>
    </p:spTree>
    <p:extLst>
      <p:ext uri="{BB962C8B-B14F-4D97-AF65-F5344CB8AC3E}">
        <p14:creationId xmlns:p14="http://schemas.microsoft.com/office/powerpoint/2010/main" val="773999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a:t>
            </a:r>
            <a:r>
              <a:rPr lang="en-US" dirty="0" smtClean="0"/>
              <a:t>House Bank- Bank Account Lite </a:t>
            </a:r>
            <a:endParaRPr lang="en-US" dirty="0"/>
          </a:p>
        </p:txBody>
      </p:sp>
      <p:sp>
        <p:nvSpPr>
          <p:cNvPr id="5" name="Text Placeholder 4"/>
          <p:cNvSpPr>
            <a:spLocks noGrp="1"/>
          </p:cNvSpPr>
          <p:nvPr>
            <p:ph type="body" sz="quarter" idx="16"/>
          </p:nvPr>
        </p:nvSpPr>
        <p:spPr>
          <a:xfrm>
            <a:off x="457201" y="1021976"/>
            <a:ext cx="3899646" cy="5269593"/>
          </a:xfrm>
        </p:spPr>
        <p:txBody>
          <a:bodyPr>
            <a:normAutofit/>
          </a:bodyPr>
          <a:lstStyle/>
          <a:p>
            <a:endParaRPr lang="en-US" dirty="0" smtClean="0">
              <a:solidFill>
                <a:schemeClr val="tx1">
                  <a:lumMod val="95000"/>
                  <a:lumOff val="5000"/>
                </a:schemeClr>
              </a:solidFill>
            </a:endParaRPr>
          </a:p>
          <a:p>
            <a:pPr marL="0" indent="0">
              <a:buNone/>
            </a:pPr>
            <a:endParaRPr lang="en-US" dirty="0"/>
          </a:p>
        </p:txBody>
      </p:sp>
      <p:sp>
        <p:nvSpPr>
          <p:cNvPr id="10" name="Text Placeholder 3"/>
          <p:cNvSpPr txBox="1">
            <a:spLocks/>
          </p:cNvSpPr>
          <p:nvPr/>
        </p:nvSpPr>
        <p:spPr>
          <a:xfrm>
            <a:off x="107577" y="911131"/>
            <a:ext cx="3802413" cy="452431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a:solidFill>
                  <a:schemeClr val="tx1">
                    <a:lumMod val="95000"/>
                    <a:lumOff val="5000"/>
                  </a:schemeClr>
                </a:solidFill>
              </a:rPr>
              <a:t>Bank Directory: Works same like sap ECC</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r>
              <a:rPr lang="en-US" sz="1200" b="0" dirty="0">
                <a:solidFill>
                  <a:schemeClr val="tx1">
                    <a:lumMod val="95000"/>
                    <a:lumOff val="5000"/>
                  </a:schemeClr>
                </a:solidFill>
              </a:rPr>
              <a:t>Create Bank: User enters all the banking related data as per screenshot. All the bank details are given.</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dirty="0" smtClean="0"/>
          </a:p>
          <a:p>
            <a:endParaRPr lang="en-US" sz="1200" dirty="0"/>
          </a:p>
        </p:txBody>
      </p:sp>
      <p:pic>
        <p:nvPicPr>
          <p:cNvPr id="7" name="Picture 6"/>
          <p:cNvPicPr>
            <a:picLocks noChangeAspect="1"/>
          </p:cNvPicPr>
          <p:nvPr/>
        </p:nvPicPr>
        <p:blipFill>
          <a:blip r:embed="rId2"/>
          <a:stretch>
            <a:fillRect/>
          </a:stretch>
        </p:blipFill>
        <p:spPr>
          <a:xfrm>
            <a:off x="4141693" y="911131"/>
            <a:ext cx="4903693" cy="2511442"/>
          </a:xfrm>
          <a:prstGeom prst="rect">
            <a:avLst/>
          </a:prstGeom>
        </p:spPr>
      </p:pic>
      <p:pic>
        <p:nvPicPr>
          <p:cNvPr id="9" name="Picture 8"/>
          <p:cNvPicPr>
            <a:picLocks noChangeAspect="1"/>
          </p:cNvPicPr>
          <p:nvPr/>
        </p:nvPicPr>
        <p:blipFill>
          <a:blip r:embed="rId3"/>
          <a:stretch>
            <a:fillRect/>
          </a:stretch>
        </p:blipFill>
        <p:spPr>
          <a:xfrm>
            <a:off x="4141692" y="3533418"/>
            <a:ext cx="5002307" cy="3080989"/>
          </a:xfrm>
          <a:prstGeom prst="rect">
            <a:avLst/>
          </a:prstGeom>
        </p:spPr>
      </p:pic>
    </p:spTree>
    <p:extLst>
      <p:ext uri="{BB962C8B-B14F-4D97-AF65-F5344CB8AC3E}">
        <p14:creationId xmlns:p14="http://schemas.microsoft.com/office/powerpoint/2010/main" val="847753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a:t>
            </a:r>
            <a:r>
              <a:rPr lang="en-US" dirty="0" smtClean="0"/>
              <a:t>House Bank- Bank Account Lite </a:t>
            </a:r>
            <a:endParaRPr lang="en-US" dirty="0"/>
          </a:p>
        </p:txBody>
      </p:sp>
      <p:sp>
        <p:nvSpPr>
          <p:cNvPr id="5" name="Text Placeholder 4"/>
          <p:cNvSpPr>
            <a:spLocks noGrp="1"/>
          </p:cNvSpPr>
          <p:nvPr>
            <p:ph type="body" sz="quarter" idx="16"/>
          </p:nvPr>
        </p:nvSpPr>
        <p:spPr>
          <a:xfrm>
            <a:off x="457201" y="1021976"/>
            <a:ext cx="3899646" cy="5269593"/>
          </a:xfrm>
        </p:spPr>
        <p:txBody>
          <a:bodyPr>
            <a:normAutofit/>
          </a:bodyPr>
          <a:lstStyle/>
          <a:p>
            <a:endParaRPr lang="en-US" dirty="0" smtClean="0">
              <a:solidFill>
                <a:schemeClr val="tx1">
                  <a:lumMod val="95000"/>
                  <a:lumOff val="5000"/>
                </a:schemeClr>
              </a:solidFill>
            </a:endParaRPr>
          </a:p>
          <a:p>
            <a:pPr marL="0" indent="0">
              <a:buNone/>
            </a:pPr>
            <a:endParaRPr lang="en-US" dirty="0"/>
          </a:p>
        </p:txBody>
      </p:sp>
      <p:sp>
        <p:nvSpPr>
          <p:cNvPr id="10" name="Text Placeholder 3"/>
          <p:cNvSpPr txBox="1">
            <a:spLocks/>
          </p:cNvSpPr>
          <p:nvPr/>
        </p:nvSpPr>
        <p:spPr>
          <a:xfrm>
            <a:off x="107577" y="911131"/>
            <a:ext cx="3802413" cy="433965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err="1">
                <a:solidFill>
                  <a:schemeClr val="tx1">
                    <a:lumMod val="95000"/>
                    <a:lumOff val="5000"/>
                  </a:schemeClr>
                </a:solidFill>
              </a:rPr>
              <a:t>Connectivty</a:t>
            </a:r>
            <a:r>
              <a:rPr lang="en-US" sz="1200" b="0" dirty="0">
                <a:solidFill>
                  <a:schemeClr val="tx1">
                    <a:lumMod val="95000"/>
                    <a:lumOff val="5000"/>
                  </a:schemeClr>
                </a:solidFill>
              </a:rPr>
              <a:t> path, user </a:t>
            </a:r>
            <a:r>
              <a:rPr lang="en-US" sz="1200" b="0" dirty="0" err="1">
                <a:solidFill>
                  <a:schemeClr val="tx1">
                    <a:lumMod val="95000"/>
                    <a:lumOff val="5000"/>
                  </a:schemeClr>
                </a:solidFill>
              </a:rPr>
              <a:t>aasigns</a:t>
            </a:r>
            <a:r>
              <a:rPr lang="en-US" sz="1200" b="0" dirty="0">
                <a:solidFill>
                  <a:schemeClr val="tx1">
                    <a:lumMod val="95000"/>
                    <a:lumOff val="5000"/>
                  </a:schemeClr>
                </a:solidFill>
              </a:rPr>
              <a:t> house bank along with GL Account</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a:solidFill>
                  <a:schemeClr val="tx1">
                    <a:lumMod val="95000"/>
                    <a:lumOff val="5000"/>
                  </a:schemeClr>
                </a:solidFill>
              </a:rPr>
              <a:t>In the side screenshot, you can see the relevant field status group and other details</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dirty="0" smtClean="0"/>
          </a:p>
          <a:p>
            <a:endParaRPr lang="en-US" sz="1200" dirty="0"/>
          </a:p>
        </p:txBody>
      </p:sp>
      <p:pic>
        <p:nvPicPr>
          <p:cNvPr id="8" name="Picture 7"/>
          <p:cNvPicPr>
            <a:picLocks noChangeAspect="1"/>
          </p:cNvPicPr>
          <p:nvPr/>
        </p:nvPicPr>
        <p:blipFill>
          <a:blip r:embed="rId2"/>
          <a:stretch>
            <a:fillRect/>
          </a:stretch>
        </p:blipFill>
        <p:spPr>
          <a:xfrm>
            <a:off x="4356847" y="860556"/>
            <a:ext cx="4430363" cy="2756593"/>
          </a:xfrm>
          <a:prstGeom prst="rect">
            <a:avLst/>
          </a:prstGeom>
        </p:spPr>
      </p:pic>
      <p:pic>
        <p:nvPicPr>
          <p:cNvPr id="11" name="Picture 10"/>
          <p:cNvPicPr>
            <a:picLocks noChangeAspect="1"/>
          </p:cNvPicPr>
          <p:nvPr/>
        </p:nvPicPr>
        <p:blipFill>
          <a:blip r:embed="rId3"/>
          <a:stretch>
            <a:fillRect/>
          </a:stretch>
        </p:blipFill>
        <p:spPr>
          <a:xfrm>
            <a:off x="4356847" y="3939988"/>
            <a:ext cx="4430363" cy="2918012"/>
          </a:xfrm>
          <a:prstGeom prst="rect">
            <a:avLst/>
          </a:prstGeom>
        </p:spPr>
      </p:pic>
    </p:spTree>
    <p:extLst>
      <p:ext uri="{BB962C8B-B14F-4D97-AF65-F5344CB8AC3E}">
        <p14:creationId xmlns:p14="http://schemas.microsoft.com/office/powerpoint/2010/main" val="537018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2" name="Text Placeholder 1"/>
          <p:cNvSpPr>
            <a:spLocks noGrp="1"/>
          </p:cNvSpPr>
          <p:nvPr>
            <p:ph type="body" sz="quarter" idx="10"/>
          </p:nvPr>
        </p:nvSpPr>
        <p:spPr/>
        <p:txBody>
          <a:bodyPr>
            <a:normAutofit/>
          </a:bodyPr>
          <a:lstStyle/>
          <a:p>
            <a:r>
              <a:rPr lang="en-US" dirty="0" smtClean="0"/>
              <a:t>High Level Overview </a:t>
            </a:r>
            <a:endParaRPr lang="en-US" dirty="0"/>
          </a:p>
        </p:txBody>
      </p:sp>
      <p:sp>
        <p:nvSpPr>
          <p:cNvPr id="4" name="Text Placeholder 3"/>
          <p:cNvSpPr>
            <a:spLocks noGrp="1"/>
          </p:cNvSpPr>
          <p:nvPr>
            <p:ph type="body" sz="quarter" idx="11"/>
          </p:nvPr>
        </p:nvSpPr>
        <p:spPr/>
        <p:txBody>
          <a:bodyPr>
            <a:normAutofit fontScale="92500"/>
          </a:bodyPr>
          <a:lstStyle/>
          <a:p>
            <a:r>
              <a:rPr lang="en-US" dirty="0" smtClean="0"/>
              <a:t>General Ledger- Master Data and Data models</a:t>
            </a:r>
            <a:endParaRPr lang="en-US" dirty="0"/>
          </a:p>
        </p:txBody>
      </p:sp>
      <p:sp>
        <p:nvSpPr>
          <p:cNvPr id="5" name="Text Placeholder 4"/>
          <p:cNvSpPr>
            <a:spLocks noGrp="1"/>
          </p:cNvSpPr>
          <p:nvPr>
            <p:ph type="body" sz="quarter" idx="12"/>
          </p:nvPr>
        </p:nvSpPr>
        <p:spPr/>
        <p:txBody>
          <a:bodyPr/>
          <a:lstStyle/>
          <a:p>
            <a:r>
              <a:rPr lang="en-US" dirty="0" smtClean="0"/>
              <a:t>Ledger and Currency Settings</a:t>
            </a:r>
            <a:endParaRPr lang="en-US" dirty="0"/>
          </a:p>
        </p:txBody>
      </p:sp>
      <p:sp>
        <p:nvSpPr>
          <p:cNvPr id="6" name="Text Placeholder 5"/>
          <p:cNvSpPr>
            <a:spLocks noGrp="1"/>
          </p:cNvSpPr>
          <p:nvPr>
            <p:ph type="body" sz="quarter" idx="13"/>
          </p:nvPr>
        </p:nvSpPr>
        <p:spPr/>
        <p:txBody>
          <a:bodyPr/>
          <a:lstStyle/>
          <a:p>
            <a:r>
              <a:rPr lang="en-US" dirty="0"/>
              <a:t>Customer and Vendor</a:t>
            </a:r>
          </a:p>
        </p:txBody>
      </p:sp>
      <p:sp>
        <p:nvSpPr>
          <p:cNvPr id="8" name="Text Placeholder 7"/>
          <p:cNvSpPr>
            <a:spLocks noGrp="1"/>
          </p:cNvSpPr>
          <p:nvPr>
            <p:ph type="body" sz="quarter" idx="15"/>
          </p:nvPr>
        </p:nvSpPr>
        <p:spPr/>
        <p:txBody>
          <a:bodyPr/>
          <a:lstStyle/>
          <a:p>
            <a:endParaRPr lang="en-US"/>
          </a:p>
        </p:txBody>
      </p:sp>
      <p:sp>
        <p:nvSpPr>
          <p:cNvPr id="9" name="Text Placeholder 8"/>
          <p:cNvSpPr>
            <a:spLocks noGrp="1"/>
          </p:cNvSpPr>
          <p:nvPr>
            <p:ph type="body" sz="quarter" idx="16"/>
          </p:nvPr>
        </p:nvSpPr>
        <p:spPr/>
        <p:txBody>
          <a:bodyPr/>
          <a:lstStyle/>
          <a:p>
            <a:endParaRPr lang="en-US"/>
          </a:p>
        </p:txBody>
      </p:sp>
      <p:sp>
        <p:nvSpPr>
          <p:cNvPr id="10" name="Text Placeholder 9"/>
          <p:cNvSpPr>
            <a:spLocks noGrp="1"/>
          </p:cNvSpPr>
          <p:nvPr>
            <p:ph type="body" sz="quarter" idx="17"/>
          </p:nvPr>
        </p:nvSpPr>
        <p:spPr/>
        <p:txBody>
          <a:bodyPr/>
          <a:lstStyle/>
          <a:p>
            <a:endParaRPr lang="en-US" dirty="0"/>
          </a:p>
        </p:txBody>
      </p:sp>
      <p:sp>
        <p:nvSpPr>
          <p:cNvPr id="14" name="Text Placeholder 10"/>
          <p:cNvSpPr>
            <a:spLocks noGrp="1"/>
          </p:cNvSpPr>
          <p:nvPr>
            <p:ph type="body" sz="quarter" idx="18"/>
          </p:nvPr>
        </p:nvSpPr>
        <p:spPr>
          <a:xfrm>
            <a:off x="460374" y="4460763"/>
            <a:ext cx="352425" cy="668792"/>
          </a:xfrm>
        </p:spPr>
        <p:txBody>
          <a:bodyPr/>
          <a:lstStyle/>
          <a:p>
            <a:endParaRPr lang="en-US"/>
          </a:p>
        </p:txBody>
      </p:sp>
      <p:sp>
        <p:nvSpPr>
          <p:cNvPr id="15" name="Text Placeholder 10"/>
          <p:cNvSpPr>
            <a:spLocks noGrp="1"/>
          </p:cNvSpPr>
          <p:nvPr>
            <p:ph type="body" sz="quarter" idx="18"/>
          </p:nvPr>
        </p:nvSpPr>
        <p:spPr>
          <a:xfrm>
            <a:off x="460374" y="5499102"/>
            <a:ext cx="352425" cy="668792"/>
          </a:xfrm>
        </p:spPr>
        <p:txBody>
          <a:bodyPr/>
          <a:lstStyle/>
          <a:p>
            <a:endParaRPr lang="en-US"/>
          </a:p>
        </p:txBody>
      </p:sp>
      <p:sp>
        <p:nvSpPr>
          <p:cNvPr id="16" name="Text Placeholder 5"/>
          <p:cNvSpPr>
            <a:spLocks noGrp="1"/>
          </p:cNvSpPr>
          <p:nvPr>
            <p:ph type="body" sz="quarter" idx="13"/>
          </p:nvPr>
        </p:nvSpPr>
        <p:spPr>
          <a:xfrm>
            <a:off x="1092403" y="5499102"/>
            <a:ext cx="7557748" cy="652462"/>
          </a:xfrm>
        </p:spPr>
        <p:txBody>
          <a:bodyPr/>
          <a:lstStyle/>
          <a:p>
            <a:r>
              <a:rPr lang="en-US" dirty="0" smtClean="0"/>
              <a:t>Banking</a:t>
            </a:r>
            <a:endParaRPr lang="en-US" dirty="0"/>
          </a:p>
        </p:txBody>
      </p:sp>
    </p:spTree>
    <p:extLst>
      <p:ext uri="{BB962C8B-B14F-4D97-AF65-F5344CB8AC3E}">
        <p14:creationId xmlns:p14="http://schemas.microsoft.com/office/powerpoint/2010/main" val="10888588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a:t>
            </a:r>
            <a:r>
              <a:rPr lang="en-US" dirty="0" smtClean="0"/>
              <a:t>House Bank- Bank Account Lite </a:t>
            </a:r>
            <a:endParaRPr lang="en-US" dirty="0"/>
          </a:p>
        </p:txBody>
      </p:sp>
      <p:sp>
        <p:nvSpPr>
          <p:cNvPr id="5" name="Text Placeholder 4"/>
          <p:cNvSpPr>
            <a:spLocks noGrp="1"/>
          </p:cNvSpPr>
          <p:nvPr>
            <p:ph type="body" sz="quarter" idx="16"/>
          </p:nvPr>
        </p:nvSpPr>
        <p:spPr>
          <a:xfrm>
            <a:off x="457201" y="1021976"/>
            <a:ext cx="3899646" cy="5269593"/>
          </a:xfrm>
        </p:spPr>
        <p:txBody>
          <a:bodyPr>
            <a:normAutofit/>
          </a:bodyPr>
          <a:lstStyle/>
          <a:p>
            <a:endParaRPr lang="en-US" dirty="0" smtClean="0">
              <a:solidFill>
                <a:schemeClr val="tx1">
                  <a:lumMod val="95000"/>
                  <a:lumOff val="5000"/>
                </a:schemeClr>
              </a:solidFill>
            </a:endParaRPr>
          </a:p>
          <a:p>
            <a:pPr marL="0" indent="0">
              <a:buNone/>
            </a:pPr>
            <a:endParaRPr lang="en-US" dirty="0"/>
          </a:p>
        </p:txBody>
      </p:sp>
      <p:sp>
        <p:nvSpPr>
          <p:cNvPr id="10" name="Text Placeholder 3"/>
          <p:cNvSpPr txBox="1">
            <a:spLocks/>
          </p:cNvSpPr>
          <p:nvPr/>
        </p:nvSpPr>
        <p:spPr>
          <a:xfrm>
            <a:off x="107577" y="911131"/>
            <a:ext cx="3802413" cy="4708981"/>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231775" indent="-231775" algn="l" defTabSz="457200" rtl="0" eaLnBrk="1" latinLnBrk="0" hangingPunct="1">
              <a:spcBef>
                <a:spcPct val="0"/>
              </a:spcBef>
              <a:buFont typeface="Arial"/>
              <a:buNone/>
              <a:def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a:solidFill>
                  <a:schemeClr val="tx1">
                    <a:lumMod val="95000"/>
                    <a:lumOff val="5000"/>
                  </a:schemeClr>
                </a:solidFill>
              </a:rPr>
              <a:t>Key </a:t>
            </a:r>
            <a:r>
              <a:rPr lang="en-US" sz="1200" b="0" dirty="0" smtClean="0">
                <a:solidFill>
                  <a:schemeClr val="tx1">
                    <a:lumMod val="95000"/>
                    <a:lumOff val="5000"/>
                  </a:schemeClr>
                </a:solidFill>
              </a:rPr>
              <a:t>Points:</a:t>
            </a:r>
          </a:p>
          <a:p>
            <a:pPr marL="0" indent="0"/>
            <a:endParaRPr lang="en-US" sz="1200" b="0" dirty="0" smtClean="0">
              <a:solidFill>
                <a:schemeClr val="tx1">
                  <a:lumMod val="95000"/>
                  <a:lumOff val="5000"/>
                </a:schemeClr>
              </a:solidFill>
            </a:endParaRPr>
          </a:p>
          <a:p>
            <a:pPr marL="228594" indent="-228594">
              <a:buFont typeface="Arial" panose="020B0604020202020204" pitchFamily="34" charset="0"/>
              <a:buChar char="•"/>
            </a:pPr>
            <a:r>
              <a:rPr lang="en-US" sz="1200" b="0" dirty="0" smtClean="0">
                <a:solidFill>
                  <a:schemeClr val="tx1">
                    <a:lumMod val="95000"/>
                    <a:lumOff val="5000"/>
                  </a:schemeClr>
                </a:solidFill>
              </a:rPr>
              <a:t>Bank </a:t>
            </a:r>
            <a:r>
              <a:rPr lang="en-US" sz="1200" b="0" dirty="0">
                <a:solidFill>
                  <a:schemeClr val="tx1">
                    <a:lumMod val="95000"/>
                    <a:lumOff val="5000"/>
                  </a:schemeClr>
                </a:solidFill>
              </a:rPr>
              <a:t>Directory: Works same like sap </a:t>
            </a:r>
            <a:r>
              <a:rPr lang="en-US" sz="1200" b="0" dirty="0" smtClean="0">
                <a:solidFill>
                  <a:schemeClr val="tx1">
                    <a:lumMod val="95000"/>
                    <a:lumOff val="5000"/>
                  </a:schemeClr>
                </a:solidFill>
              </a:rPr>
              <a:t>ECC</a:t>
            </a:r>
          </a:p>
          <a:p>
            <a:pPr marL="0" indent="0"/>
            <a:endParaRPr lang="en-US" sz="1200" b="0" dirty="0">
              <a:solidFill>
                <a:schemeClr val="tx1">
                  <a:lumMod val="95000"/>
                  <a:lumOff val="5000"/>
                </a:schemeClr>
              </a:solidFill>
            </a:endParaRPr>
          </a:p>
          <a:p>
            <a:pPr marL="228594" indent="-228594">
              <a:buFont typeface="Arial" panose="020B0604020202020204" pitchFamily="34" charset="0"/>
              <a:buChar char="•"/>
            </a:pPr>
            <a:r>
              <a:rPr lang="en-US" sz="1200" b="0" dirty="0">
                <a:solidFill>
                  <a:schemeClr val="tx1">
                    <a:lumMod val="95000"/>
                    <a:lumOff val="5000"/>
                  </a:schemeClr>
                </a:solidFill>
              </a:rPr>
              <a:t>Create Bank: User enters all the banking related data as per screenshot. All the bank details are given.</a:t>
            </a: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b="0" dirty="0" smtClean="0">
              <a:solidFill>
                <a:schemeClr val="tx1">
                  <a:lumMod val="95000"/>
                  <a:lumOff val="5000"/>
                </a:schemeClr>
              </a:solidFill>
            </a:endParaRPr>
          </a:p>
          <a:p>
            <a:pPr marL="228594" indent="-228594">
              <a:buFont typeface="Arial" panose="020B0604020202020204" pitchFamily="34" charset="0"/>
              <a:buChar char="•"/>
            </a:pPr>
            <a:endParaRPr lang="en-US" sz="1200" dirty="0" smtClean="0"/>
          </a:p>
          <a:p>
            <a:endParaRPr lang="en-US" sz="1200" dirty="0"/>
          </a:p>
        </p:txBody>
      </p:sp>
      <p:pic>
        <p:nvPicPr>
          <p:cNvPr id="7" name="Picture 6"/>
          <p:cNvPicPr>
            <a:picLocks noChangeAspect="1"/>
          </p:cNvPicPr>
          <p:nvPr/>
        </p:nvPicPr>
        <p:blipFill>
          <a:blip r:embed="rId2"/>
          <a:stretch>
            <a:fillRect/>
          </a:stretch>
        </p:blipFill>
        <p:spPr>
          <a:xfrm>
            <a:off x="4356846" y="850358"/>
            <a:ext cx="4430363" cy="2983633"/>
          </a:xfrm>
          <a:prstGeom prst="rect">
            <a:avLst/>
          </a:prstGeom>
        </p:spPr>
      </p:pic>
      <p:pic>
        <p:nvPicPr>
          <p:cNvPr id="9" name="Picture 8"/>
          <p:cNvPicPr>
            <a:picLocks noChangeAspect="1"/>
          </p:cNvPicPr>
          <p:nvPr/>
        </p:nvPicPr>
        <p:blipFill>
          <a:blip r:embed="rId3"/>
          <a:stretch>
            <a:fillRect/>
          </a:stretch>
        </p:blipFill>
        <p:spPr>
          <a:xfrm>
            <a:off x="4356845" y="3833991"/>
            <a:ext cx="4430364" cy="3024009"/>
          </a:xfrm>
          <a:prstGeom prst="rect">
            <a:avLst/>
          </a:prstGeom>
        </p:spPr>
      </p:pic>
    </p:spTree>
    <p:extLst>
      <p:ext uri="{BB962C8B-B14F-4D97-AF65-F5344CB8AC3E}">
        <p14:creationId xmlns:p14="http://schemas.microsoft.com/office/powerpoint/2010/main" val="942217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t>High Level Overview</a:t>
            </a:r>
            <a:endParaRPr lang="en-US" dirty="0"/>
          </a:p>
        </p:txBody>
      </p:sp>
      <p:sp>
        <p:nvSpPr>
          <p:cNvPr id="5" name="Text Placeholder 4"/>
          <p:cNvSpPr>
            <a:spLocks noGrp="1"/>
          </p:cNvSpPr>
          <p:nvPr>
            <p:ph type="body" sz="quarter" idx="16"/>
          </p:nvPr>
        </p:nvSpPr>
        <p:spPr>
          <a:xfrm>
            <a:off x="457200" y="1360489"/>
            <a:ext cx="8240713" cy="4152806"/>
          </a:xfrm>
        </p:spPr>
        <p:txBody>
          <a:bodyPr>
            <a:normAutofit fontScale="25000" lnSpcReduction="20000"/>
          </a:bodyPr>
          <a:lstStyle/>
          <a:p>
            <a:pPr marL="228594" indent="-228594" algn="just">
              <a:buFont typeface="Arial" panose="020B0604020202020204" pitchFamily="34" charset="0"/>
              <a:buChar char="•"/>
            </a:pPr>
            <a:r>
              <a:rPr lang="en-US" sz="8000" dirty="0"/>
              <a:t>NEW GL is mandatory for S4 Hana. Document splitting is optional</a:t>
            </a:r>
          </a:p>
          <a:p>
            <a:pPr marL="0" indent="0" algn="just">
              <a:buNone/>
            </a:pPr>
            <a:endParaRPr lang="en-US" sz="8000" dirty="0"/>
          </a:p>
          <a:p>
            <a:pPr marL="228594" indent="-228594" algn="just">
              <a:buFont typeface="Arial" panose="020B0604020202020204" pitchFamily="34" charset="0"/>
              <a:buChar char="•"/>
            </a:pPr>
            <a:r>
              <a:rPr lang="en-US" sz="8000" dirty="0"/>
              <a:t>New Asset Accounting is mandatory</a:t>
            </a:r>
          </a:p>
          <a:p>
            <a:pPr marL="0" indent="0" algn="just">
              <a:buNone/>
            </a:pPr>
            <a:endParaRPr lang="en-US" sz="8000" dirty="0"/>
          </a:p>
          <a:p>
            <a:pPr marL="228594" indent="-228594" algn="just">
              <a:buFont typeface="Arial" panose="020B0604020202020204" pitchFamily="34" charset="0"/>
              <a:buChar char="•"/>
            </a:pPr>
            <a:r>
              <a:rPr lang="en-US" sz="8000" dirty="0"/>
              <a:t>FSCM Credit management is the credit management application to be used. Classical FI-AR Credit management is no longer supported</a:t>
            </a:r>
          </a:p>
          <a:p>
            <a:pPr marL="0" indent="0" algn="just">
              <a:buNone/>
            </a:pPr>
            <a:endParaRPr lang="en-US" sz="8000" dirty="0"/>
          </a:p>
          <a:p>
            <a:pPr marL="228594" indent="-228594" algn="just">
              <a:buFont typeface="Arial" panose="020B0604020202020204" pitchFamily="34" charset="0"/>
              <a:buChar char="•"/>
            </a:pPr>
            <a:r>
              <a:rPr lang="en-US" sz="8000" dirty="0"/>
              <a:t>Business partner is mandatory for S4 Hana Versions 1511, 1610 and 1709</a:t>
            </a:r>
          </a:p>
          <a:p>
            <a:pPr marL="0" indent="0" algn="just">
              <a:buNone/>
            </a:pPr>
            <a:endParaRPr lang="en-US" sz="8000" dirty="0"/>
          </a:p>
          <a:p>
            <a:pPr marL="228594" indent="-228594" algn="just">
              <a:buFont typeface="Arial" panose="020B0604020202020204" pitchFamily="34" charset="0"/>
              <a:buChar char="•"/>
            </a:pPr>
            <a:r>
              <a:rPr lang="en-US" sz="8000" dirty="0"/>
              <a:t>Merge of GL and cost elements</a:t>
            </a:r>
          </a:p>
          <a:p>
            <a:pPr marL="0" indent="0" algn="just">
              <a:buNone/>
            </a:pPr>
            <a:endParaRPr lang="en-US" sz="8000" dirty="0"/>
          </a:p>
          <a:p>
            <a:pPr marL="228594" indent="-228594" algn="just">
              <a:buFont typeface="Arial" panose="020B0604020202020204" pitchFamily="34" charset="0"/>
              <a:buChar char="•"/>
            </a:pPr>
            <a:r>
              <a:rPr lang="en-US" sz="8000" dirty="0"/>
              <a:t>Special purpose ledger remains untouched</a:t>
            </a:r>
          </a:p>
          <a:p>
            <a:pPr marL="0" indent="0" algn="just">
              <a:buNone/>
            </a:pPr>
            <a:endParaRPr lang="en-US" sz="6800" dirty="0">
              <a:solidFill>
                <a:schemeClr val="tx1">
                  <a:lumMod val="95000"/>
                  <a:lumOff val="5000"/>
                </a:schemeClr>
              </a:solidFill>
            </a:endParaRPr>
          </a:p>
          <a:p>
            <a:pPr marL="228594" indent="-228594" algn="just">
              <a:buFont typeface="Arial" panose="020B0604020202020204" pitchFamily="34" charset="0"/>
              <a:buChar char="•"/>
            </a:pPr>
            <a:endParaRPr lang="en-US" sz="6800" dirty="0">
              <a:solidFill>
                <a:schemeClr val="tx1">
                  <a:lumMod val="95000"/>
                  <a:lumOff val="5000"/>
                </a:schemeClr>
              </a:solidFill>
            </a:endParaRPr>
          </a:p>
        </p:txBody>
      </p:sp>
    </p:spTree>
    <p:extLst>
      <p:ext uri="{BB962C8B-B14F-4D97-AF65-F5344CB8AC3E}">
        <p14:creationId xmlns:p14="http://schemas.microsoft.com/office/powerpoint/2010/main" val="2965610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t>High Level Overview</a:t>
            </a:r>
            <a:endParaRPr lang="en-US" dirty="0"/>
          </a:p>
        </p:txBody>
      </p:sp>
      <p:sp>
        <p:nvSpPr>
          <p:cNvPr id="5" name="Text Placeholder 4"/>
          <p:cNvSpPr>
            <a:spLocks noGrp="1"/>
          </p:cNvSpPr>
          <p:nvPr>
            <p:ph type="body" sz="quarter" idx="16"/>
          </p:nvPr>
        </p:nvSpPr>
        <p:spPr>
          <a:xfrm>
            <a:off x="457200" y="995082"/>
            <a:ext cx="8240713" cy="4840942"/>
          </a:xfrm>
        </p:spPr>
        <p:txBody>
          <a:bodyPr>
            <a:normAutofit fontScale="62500" lnSpcReduction="20000"/>
          </a:bodyPr>
          <a:lstStyle/>
          <a:p>
            <a:pPr marL="0" indent="0" algn="just">
              <a:buNone/>
            </a:pPr>
            <a:endParaRPr lang="en-US" sz="6800" dirty="0" smtClean="0">
              <a:solidFill>
                <a:schemeClr val="tx1">
                  <a:lumMod val="95000"/>
                  <a:lumOff val="5000"/>
                </a:schemeClr>
              </a:solidFill>
            </a:endParaRPr>
          </a:p>
          <a:p>
            <a:r>
              <a:rPr lang="en-US" sz="3200" dirty="0" smtClean="0"/>
              <a:t>Users </a:t>
            </a:r>
            <a:r>
              <a:rPr lang="en-US" sz="3200" dirty="0"/>
              <a:t>can choose between classical profit center accounting or new profit center accounting.</a:t>
            </a:r>
          </a:p>
          <a:p>
            <a:endParaRPr lang="en-US" sz="3200" dirty="0"/>
          </a:p>
          <a:p>
            <a:r>
              <a:rPr lang="en-US" sz="3200" dirty="0"/>
              <a:t>Users can choose account based </a:t>
            </a:r>
            <a:r>
              <a:rPr lang="en-US" sz="3200" dirty="0" err="1"/>
              <a:t>copa</a:t>
            </a:r>
            <a:r>
              <a:rPr lang="en-US" sz="3200" dirty="0"/>
              <a:t> or costing based </a:t>
            </a:r>
            <a:r>
              <a:rPr lang="en-US" sz="3200" dirty="0" err="1"/>
              <a:t>copa</a:t>
            </a:r>
            <a:r>
              <a:rPr lang="en-US" sz="3200" dirty="0"/>
              <a:t> or both</a:t>
            </a:r>
          </a:p>
          <a:p>
            <a:endParaRPr lang="en-US" sz="3200" dirty="0"/>
          </a:p>
          <a:p>
            <a:r>
              <a:rPr lang="en-US" sz="3200" dirty="0"/>
              <a:t>Project Systems and Investment management remains unaffected</a:t>
            </a:r>
          </a:p>
          <a:p>
            <a:endParaRPr lang="en-US" sz="3200" dirty="0"/>
          </a:p>
          <a:p>
            <a:r>
              <a:rPr lang="en-US" sz="3200" dirty="0"/>
              <a:t>Plan Data are stored in ACDOCP and Actual data are stored in </a:t>
            </a:r>
            <a:r>
              <a:rPr lang="en-US" sz="3200" dirty="0" smtClean="0"/>
              <a:t>ACDOCA</a:t>
            </a:r>
          </a:p>
          <a:p>
            <a:pPr marL="0" indent="0">
              <a:buNone/>
            </a:pPr>
            <a:endParaRPr lang="en-US" sz="3200" dirty="0"/>
          </a:p>
          <a:p>
            <a:r>
              <a:rPr lang="en-US" sz="3200" dirty="0"/>
              <a:t>Universal journal can have </a:t>
            </a:r>
            <a:r>
              <a:rPr lang="en-US" sz="3200" dirty="0" err="1"/>
              <a:t>upto</a:t>
            </a:r>
            <a:r>
              <a:rPr lang="en-US" sz="3200" dirty="0"/>
              <a:t> 9999999 line item BSEG remains 999 line items document</a:t>
            </a:r>
          </a:p>
          <a:p>
            <a:endParaRPr lang="en-US" sz="8800" dirty="0"/>
          </a:p>
          <a:p>
            <a:endParaRPr lang="en-US" dirty="0"/>
          </a:p>
        </p:txBody>
      </p:sp>
    </p:spTree>
    <p:extLst>
      <p:ext uri="{BB962C8B-B14F-4D97-AF65-F5344CB8AC3E}">
        <p14:creationId xmlns:p14="http://schemas.microsoft.com/office/powerpoint/2010/main" val="183038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t>High Level Overview</a:t>
            </a:r>
            <a:endParaRPr lang="en-US" dirty="0"/>
          </a:p>
        </p:txBody>
      </p:sp>
      <p:sp>
        <p:nvSpPr>
          <p:cNvPr id="5" name="Text Placeholder 4"/>
          <p:cNvSpPr>
            <a:spLocks noGrp="1"/>
          </p:cNvSpPr>
          <p:nvPr>
            <p:ph type="body" sz="quarter" idx="16"/>
          </p:nvPr>
        </p:nvSpPr>
        <p:spPr/>
        <p:txBody>
          <a:bodyPr>
            <a:normAutofit/>
          </a:bodyPr>
          <a:lstStyle/>
          <a:p>
            <a:r>
              <a:rPr lang="en-US" sz="2000" dirty="0"/>
              <a:t>Bank account master data is maintained by application called Bank account management and directly maintained by end users. No need of FI12 </a:t>
            </a:r>
            <a:r>
              <a:rPr lang="en-US" sz="2000" dirty="0" err="1" smtClean="0"/>
              <a:t>tcode</a:t>
            </a:r>
            <a:endParaRPr lang="en-US" sz="2000" dirty="0"/>
          </a:p>
          <a:p>
            <a:r>
              <a:rPr lang="en-US" sz="2000" dirty="0" smtClean="0"/>
              <a:t>Payment </a:t>
            </a:r>
            <a:r>
              <a:rPr lang="en-US" sz="2000" dirty="0"/>
              <a:t>methods minor changes- SEPA, this feature is not available in ECC</a:t>
            </a:r>
          </a:p>
          <a:p>
            <a:r>
              <a:rPr lang="en-US" sz="2000" dirty="0"/>
              <a:t> No changes in dunning, special </a:t>
            </a:r>
            <a:r>
              <a:rPr lang="en-US" sz="2000" dirty="0" err="1"/>
              <a:t>gl</a:t>
            </a:r>
            <a:r>
              <a:rPr lang="en-US" sz="2000" dirty="0"/>
              <a:t>, lockbox, taxes, automatic payment process</a:t>
            </a:r>
          </a:p>
          <a:p>
            <a:r>
              <a:rPr lang="en-US" sz="2000" dirty="0"/>
              <a:t>Addition of interval in posting period to allow postings from controlling</a:t>
            </a:r>
          </a:p>
          <a:p>
            <a:r>
              <a:rPr lang="en-US" sz="2000" dirty="0"/>
              <a:t>BPC can be used for planning and consolidation </a:t>
            </a:r>
          </a:p>
          <a:p>
            <a:r>
              <a:rPr lang="en-US" sz="2000" dirty="0"/>
              <a:t>Document type can be maintained for controlling from FI document types along with number range and other planning functions</a:t>
            </a:r>
          </a:p>
          <a:p>
            <a:endParaRPr lang="en-US" dirty="0"/>
          </a:p>
        </p:txBody>
      </p:sp>
    </p:spTree>
    <p:extLst>
      <p:ext uri="{BB962C8B-B14F-4D97-AF65-F5344CB8AC3E}">
        <p14:creationId xmlns:p14="http://schemas.microsoft.com/office/powerpoint/2010/main" val="3405738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solidFill>
                  <a:schemeClr val="tx1">
                    <a:lumMod val="95000"/>
                    <a:lumOff val="5000"/>
                  </a:schemeClr>
                </a:solidFill>
              </a:rPr>
              <a:t>General Ledger- </a:t>
            </a:r>
            <a:r>
              <a:rPr lang="en-US" dirty="0">
                <a:solidFill>
                  <a:schemeClr val="tx1">
                    <a:lumMod val="95000"/>
                    <a:lumOff val="5000"/>
                  </a:schemeClr>
                </a:solidFill>
              </a:rPr>
              <a:t>Master Data</a:t>
            </a:r>
          </a:p>
        </p:txBody>
      </p:sp>
      <p:sp>
        <p:nvSpPr>
          <p:cNvPr id="5" name="Text Placeholder 4"/>
          <p:cNvSpPr>
            <a:spLocks noGrp="1"/>
          </p:cNvSpPr>
          <p:nvPr>
            <p:ph type="body" sz="quarter" idx="16"/>
          </p:nvPr>
        </p:nvSpPr>
        <p:spPr>
          <a:xfrm>
            <a:off x="457201" y="995082"/>
            <a:ext cx="4114800" cy="5002306"/>
          </a:xfrm>
        </p:spPr>
        <p:txBody>
          <a:bodyPr>
            <a:normAutofit/>
          </a:bodyPr>
          <a:lstStyle/>
          <a:p>
            <a:pPr marL="228594" indent="-228594">
              <a:buFont typeface="Arial" panose="020B0604020202020204" pitchFamily="34" charset="0"/>
              <a:buChar char="•"/>
            </a:pPr>
            <a:r>
              <a:rPr lang="en-US" sz="1800" dirty="0">
                <a:solidFill>
                  <a:schemeClr val="tx1">
                    <a:lumMod val="95000"/>
                    <a:lumOff val="5000"/>
                  </a:schemeClr>
                </a:solidFill>
              </a:rPr>
              <a:t>When the G/L type primary costs or revenue is chosen, you can update account settings for the controlling area</a:t>
            </a:r>
            <a:r>
              <a:rPr lang="en-US" sz="1800" dirty="0" smtClean="0">
                <a:solidFill>
                  <a:schemeClr val="tx1">
                    <a:lumMod val="95000"/>
                    <a:lumOff val="5000"/>
                  </a:schemeClr>
                </a:solidFill>
              </a:rPr>
              <a:t>.</a:t>
            </a:r>
          </a:p>
          <a:p>
            <a:pPr marL="228594" indent="-228594">
              <a:buFont typeface="Arial" panose="020B0604020202020204" pitchFamily="34" charset="0"/>
              <a:buChar char="•"/>
            </a:pPr>
            <a:r>
              <a:rPr lang="en-US" sz="1800" dirty="0" smtClean="0">
                <a:solidFill>
                  <a:schemeClr val="tx1">
                    <a:lumMod val="95000"/>
                    <a:lumOff val="5000"/>
                  </a:schemeClr>
                </a:solidFill>
              </a:rPr>
              <a:t>Line item display no longer required</a:t>
            </a:r>
            <a:endParaRPr lang="en-US" sz="1800" dirty="0">
              <a:solidFill>
                <a:schemeClr val="tx1">
                  <a:lumMod val="95000"/>
                  <a:lumOff val="5000"/>
                </a:schemeClr>
              </a:solidFill>
            </a:endParaRPr>
          </a:p>
          <a:p>
            <a:pPr marL="228594" indent="-228594">
              <a:buFont typeface="Arial" panose="020B0604020202020204" pitchFamily="34" charset="0"/>
              <a:buChar char="•"/>
            </a:pPr>
            <a:r>
              <a:rPr lang="en-US" sz="1800" dirty="0">
                <a:solidFill>
                  <a:schemeClr val="tx1">
                    <a:lumMod val="95000"/>
                    <a:lumOff val="5000"/>
                  </a:schemeClr>
                </a:solidFill>
              </a:rPr>
              <a:t>The cost element category specifies which business transactions can be used with which cost element. </a:t>
            </a:r>
            <a:endParaRPr lang="en-US" sz="1800" dirty="0" smtClean="0">
              <a:solidFill>
                <a:schemeClr val="tx1">
                  <a:lumMod val="95000"/>
                  <a:lumOff val="5000"/>
                </a:schemeClr>
              </a:solidFill>
            </a:endParaRPr>
          </a:p>
          <a:p>
            <a:pPr marL="228594" indent="-228594">
              <a:buFont typeface="Arial" panose="020B0604020202020204" pitchFamily="34" charset="0"/>
              <a:buChar char="•"/>
            </a:pPr>
            <a:r>
              <a:rPr lang="en-US" sz="1800" dirty="0" smtClean="0">
                <a:solidFill>
                  <a:schemeClr val="tx1">
                    <a:lumMod val="95000"/>
                    <a:lumOff val="5000"/>
                  </a:schemeClr>
                </a:solidFill>
              </a:rPr>
              <a:t>In </a:t>
            </a:r>
            <a:r>
              <a:rPr lang="en-US" sz="1800" dirty="0">
                <a:solidFill>
                  <a:schemeClr val="tx1">
                    <a:lumMod val="95000"/>
                    <a:lumOff val="5000"/>
                  </a:schemeClr>
                </a:solidFill>
              </a:rPr>
              <a:t>SAP Accounting, a default account assignment can be defined using transaction OKB9 or through substitution rules only</a:t>
            </a:r>
            <a:r>
              <a:rPr lang="en-US" sz="1800" dirty="0" smtClean="0">
                <a:solidFill>
                  <a:schemeClr val="tx1">
                    <a:lumMod val="95000"/>
                    <a:lumOff val="5000"/>
                  </a:schemeClr>
                </a:solidFill>
              </a:rPr>
              <a:t>.</a:t>
            </a:r>
          </a:p>
          <a:p>
            <a:pPr marL="228594" indent="-228594">
              <a:buFont typeface="Arial" panose="020B0604020202020204" pitchFamily="34" charset="0"/>
              <a:buChar char="•"/>
            </a:pPr>
            <a:r>
              <a:rPr lang="en-US" sz="1800" dirty="0" smtClean="0">
                <a:solidFill>
                  <a:schemeClr val="tx1">
                    <a:lumMod val="95000"/>
                    <a:lumOff val="5000"/>
                  </a:schemeClr>
                </a:solidFill>
              </a:rPr>
              <a:t> </a:t>
            </a:r>
            <a:r>
              <a:rPr lang="en-US" sz="1800" dirty="0">
                <a:solidFill>
                  <a:schemeClr val="tx1">
                    <a:lumMod val="95000"/>
                    <a:lumOff val="5000"/>
                  </a:schemeClr>
                </a:solidFill>
              </a:rPr>
              <a:t>Default account assignments maintained in former cost element master data are migrated to transaction OKB9 as part of the migration process.</a:t>
            </a:r>
          </a:p>
          <a:p>
            <a:endParaRPr lang="en-US" dirty="0"/>
          </a:p>
        </p:txBody>
      </p:sp>
      <p:pic>
        <p:nvPicPr>
          <p:cNvPr id="4" name="Picture 3"/>
          <p:cNvPicPr>
            <a:picLocks noChangeAspect="1"/>
          </p:cNvPicPr>
          <p:nvPr/>
        </p:nvPicPr>
        <p:blipFill>
          <a:blip r:embed="rId2"/>
          <a:stretch>
            <a:fillRect/>
          </a:stretch>
        </p:blipFill>
        <p:spPr>
          <a:xfrm>
            <a:off x="4572001" y="1116105"/>
            <a:ext cx="4571999" cy="3913095"/>
          </a:xfrm>
          <a:prstGeom prst="rect">
            <a:avLst/>
          </a:prstGeom>
        </p:spPr>
      </p:pic>
    </p:spTree>
    <p:extLst>
      <p:ext uri="{BB962C8B-B14F-4D97-AF65-F5344CB8AC3E}">
        <p14:creationId xmlns:p14="http://schemas.microsoft.com/office/powerpoint/2010/main" val="1318665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solidFill>
                  <a:schemeClr val="tx1">
                    <a:lumMod val="95000"/>
                    <a:lumOff val="5000"/>
                  </a:schemeClr>
                </a:solidFill>
              </a:rPr>
              <a:t>General Ledger- Statistical Cost Element</a:t>
            </a:r>
            <a:endParaRPr lang="en-US" dirty="0">
              <a:solidFill>
                <a:schemeClr val="tx1">
                  <a:lumMod val="95000"/>
                  <a:lumOff val="5000"/>
                </a:schemeClr>
              </a:solidFill>
            </a:endParaRPr>
          </a:p>
        </p:txBody>
      </p:sp>
      <p:sp>
        <p:nvSpPr>
          <p:cNvPr id="5" name="Text Placeholder 4"/>
          <p:cNvSpPr>
            <a:spLocks noGrp="1"/>
          </p:cNvSpPr>
          <p:nvPr>
            <p:ph type="body" sz="quarter" idx="16"/>
          </p:nvPr>
        </p:nvSpPr>
        <p:spPr>
          <a:xfrm>
            <a:off x="457201" y="995081"/>
            <a:ext cx="4114800" cy="5685971"/>
          </a:xfrm>
        </p:spPr>
        <p:txBody>
          <a:bodyPr>
            <a:normAutofit/>
          </a:bodyPr>
          <a:lstStyle/>
          <a:p>
            <a:pPr algn="just"/>
            <a:r>
              <a:rPr lang="en-US" sz="1400" dirty="0">
                <a:solidFill>
                  <a:schemeClr val="tx1">
                    <a:lumMod val="95000"/>
                    <a:lumOff val="5000"/>
                  </a:schemeClr>
                </a:solidFill>
              </a:rPr>
              <a:t>Background: Capital investments that do not have an asset under construction phase are usually capitalized directly in Asset Accounting. However, you may want to see that information in Management Accounting at the same time. For instance, you may want to manage plan values, budgets and commitments in order to carry out plan/actual comparisons. It is possible to post and track these transactions on statistical internal orders or WBS elements</a:t>
            </a:r>
            <a:r>
              <a:rPr lang="en-US" sz="1400" dirty="0" smtClean="0">
                <a:solidFill>
                  <a:schemeClr val="tx1">
                    <a:lumMod val="95000"/>
                    <a:lumOff val="5000"/>
                  </a:schemeClr>
                </a:solidFill>
              </a:rPr>
              <a:t>.</a:t>
            </a:r>
          </a:p>
          <a:p>
            <a:endParaRPr lang="en-US" sz="1400" dirty="0" smtClean="0">
              <a:solidFill>
                <a:schemeClr val="tx1">
                  <a:lumMod val="95000"/>
                  <a:lumOff val="5000"/>
                </a:schemeClr>
              </a:solidFill>
            </a:endParaRPr>
          </a:p>
          <a:p>
            <a:r>
              <a:rPr lang="en-US" sz="1400" dirty="0" smtClean="0">
                <a:solidFill>
                  <a:schemeClr val="tx1">
                    <a:lumMod val="95000"/>
                    <a:lumOff val="5000"/>
                  </a:schemeClr>
                </a:solidFill>
              </a:rPr>
              <a:t>The </a:t>
            </a:r>
            <a:r>
              <a:rPr lang="en-US" sz="1400" dirty="0">
                <a:solidFill>
                  <a:schemeClr val="tx1">
                    <a:lumMod val="95000"/>
                    <a:lumOff val="5000"/>
                  </a:schemeClr>
                </a:solidFill>
              </a:rPr>
              <a:t>following conditions are necessary for the statistical updating of orders or WBS elements:</a:t>
            </a:r>
            <a:br>
              <a:rPr lang="en-US" sz="1400" dirty="0">
                <a:solidFill>
                  <a:schemeClr val="tx1">
                    <a:lumMod val="95000"/>
                    <a:lumOff val="5000"/>
                  </a:schemeClr>
                </a:solidFill>
              </a:rPr>
            </a:br>
            <a:r>
              <a:rPr lang="en-US" sz="1400" dirty="0">
                <a:solidFill>
                  <a:schemeClr val="tx1">
                    <a:lumMod val="95000"/>
                    <a:lumOff val="5000"/>
                  </a:schemeClr>
                </a:solidFill>
              </a:rPr>
              <a:t>The CO object (investment order or WBS element) is entered in the asset master record as an investment account assignment (in the time-Origin).</a:t>
            </a:r>
            <a:br>
              <a:rPr lang="en-US" sz="1400" dirty="0">
                <a:solidFill>
                  <a:schemeClr val="tx1">
                    <a:lumMod val="95000"/>
                    <a:lumOff val="5000"/>
                  </a:schemeClr>
                </a:solidFill>
              </a:rPr>
            </a:br>
            <a:endParaRPr lang="en-US" sz="1400" dirty="0">
              <a:solidFill>
                <a:schemeClr val="tx1">
                  <a:lumMod val="95000"/>
                  <a:lumOff val="5000"/>
                </a:schemeClr>
              </a:solidFill>
            </a:endParaRPr>
          </a:p>
          <a:p>
            <a:r>
              <a:rPr lang="en-US" sz="1400" dirty="0">
                <a:solidFill>
                  <a:schemeClr val="tx1">
                    <a:lumMod val="95000"/>
                    <a:lumOff val="5000"/>
                  </a:schemeClr>
                </a:solidFill>
              </a:rPr>
              <a:t>The indicator for statistical updating of the order or WBS element is set in the definition of the transaction types used for asset transactions (indicator: Relevant to budget).</a:t>
            </a:r>
          </a:p>
          <a:p>
            <a:pPr algn="just"/>
            <a:endParaRPr lang="en-US" sz="1400" dirty="0" smtClean="0">
              <a:solidFill>
                <a:schemeClr val="tx1">
                  <a:lumMod val="95000"/>
                  <a:lumOff val="5000"/>
                </a:schemeClr>
              </a:solidFill>
            </a:endParaRPr>
          </a:p>
          <a:p>
            <a:pPr algn="just"/>
            <a:endParaRPr lang="en-US" sz="1400" dirty="0">
              <a:solidFill>
                <a:schemeClr val="tx1">
                  <a:lumMod val="95000"/>
                  <a:lumOff val="5000"/>
                </a:schemeClr>
              </a:solidFill>
            </a:endParaRPr>
          </a:p>
          <a:p>
            <a:endParaRPr lang="en-US" sz="1900" dirty="0" smtClean="0">
              <a:solidFill>
                <a:schemeClr val="tx1">
                  <a:lumMod val="95000"/>
                  <a:lumOff val="5000"/>
                </a:schemeClr>
              </a:solidFill>
            </a:endParaRPr>
          </a:p>
          <a:p>
            <a:endParaRPr lang="en-US" sz="1900" dirty="0">
              <a:solidFill>
                <a:schemeClr val="tx1">
                  <a:lumMod val="95000"/>
                  <a:lumOff val="5000"/>
                </a:schemeClr>
              </a:solidFill>
            </a:endParaRPr>
          </a:p>
          <a:p>
            <a:endParaRPr lang="en-US" sz="1900" dirty="0" smtClean="0">
              <a:solidFill>
                <a:schemeClr val="tx1">
                  <a:lumMod val="95000"/>
                  <a:lumOff val="5000"/>
                </a:schemeClr>
              </a:solidFill>
            </a:endParaRPr>
          </a:p>
          <a:p>
            <a:endParaRPr lang="en-US" sz="1400" dirty="0">
              <a:solidFill>
                <a:schemeClr val="tx1">
                  <a:lumMod val="95000"/>
                  <a:lumOff val="5000"/>
                </a:schemeClr>
              </a:solidFill>
            </a:endParaRPr>
          </a:p>
          <a:p>
            <a:endParaRPr lang="en-US" sz="1400" dirty="0" smtClean="0">
              <a:solidFill>
                <a:schemeClr val="tx1">
                  <a:lumMod val="95000"/>
                  <a:lumOff val="5000"/>
                </a:schemeClr>
              </a:solidFill>
            </a:endParaRPr>
          </a:p>
          <a:p>
            <a:endParaRPr lang="en-US" dirty="0"/>
          </a:p>
        </p:txBody>
      </p:sp>
      <p:pic>
        <p:nvPicPr>
          <p:cNvPr id="4" name="Picture 3"/>
          <p:cNvPicPr>
            <a:picLocks noChangeAspect="1"/>
          </p:cNvPicPr>
          <p:nvPr/>
        </p:nvPicPr>
        <p:blipFill>
          <a:blip r:embed="rId2"/>
          <a:stretch>
            <a:fillRect/>
          </a:stretch>
        </p:blipFill>
        <p:spPr>
          <a:xfrm>
            <a:off x="4773704" y="1116105"/>
            <a:ext cx="4276167" cy="2030507"/>
          </a:xfrm>
          <a:prstGeom prst="rect">
            <a:avLst/>
          </a:prstGeom>
        </p:spPr>
      </p:pic>
      <p:pic>
        <p:nvPicPr>
          <p:cNvPr id="6" name="Picture 5">
            <a:extLst>
              <a:ext uri="{FF2B5EF4-FFF2-40B4-BE49-F238E27FC236}">
                <a16:creationId xmlns="" xmlns:a16="http://schemas.microsoft.com/office/drawing/2014/main" id="{0CDF3E80-8526-4994-815C-3B06FE4BE375}"/>
              </a:ext>
            </a:extLst>
          </p:cNvPr>
          <p:cNvPicPr>
            <a:picLocks noChangeAspect="1"/>
          </p:cNvPicPr>
          <p:nvPr/>
        </p:nvPicPr>
        <p:blipFill>
          <a:blip r:embed="rId3"/>
          <a:stretch>
            <a:fillRect/>
          </a:stretch>
        </p:blipFill>
        <p:spPr>
          <a:xfrm>
            <a:off x="4773705" y="3146613"/>
            <a:ext cx="4276166" cy="3534440"/>
          </a:xfrm>
          <a:prstGeom prst="rect">
            <a:avLst/>
          </a:prstGeom>
        </p:spPr>
      </p:pic>
    </p:spTree>
    <p:extLst>
      <p:ext uri="{BB962C8B-B14F-4D97-AF65-F5344CB8AC3E}">
        <p14:creationId xmlns:p14="http://schemas.microsoft.com/office/powerpoint/2010/main" val="579393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solidFill>
                  <a:schemeClr val="tx1">
                    <a:lumMod val="95000"/>
                    <a:lumOff val="5000"/>
                  </a:schemeClr>
                </a:solidFill>
              </a:rPr>
              <a:t>General Ledger- </a:t>
            </a:r>
            <a:r>
              <a:rPr lang="en-US" dirty="0">
                <a:solidFill>
                  <a:schemeClr val="tx1">
                    <a:lumMod val="95000"/>
                    <a:lumOff val="5000"/>
                  </a:schemeClr>
                </a:solidFill>
              </a:rPr>
              <a:t>Master Data</a:t>
            </a:r>
          </a:p>
        </p:txBody>
      </p:sp>
      <p:pic>
        <p:nvPicPr>
          <p:cNvPr id="7" name="Picture 6">
            <a:extLst>
              <a:ext uri="{FF2B5EF4-FFF2-40B4-BE49-F238E27FC236}">
                <a16:creationId xmlns="" xmlns:a16="http://schemas.microsoft.com/office/drawing/2014/main" id="{C852FB5D-14DD-481B-9C0B-68F249A65DF4}"/>
              </a:ext>
            </a:extLst>
          </p:cNvPr>
          <p:cNvPicPr>
            <a:picLocks noChangeAspect="1"/>
          </p:cNvPicPr>
          <p:nvPr/>
        </p:nvPicPr>
        <p:blipFill>
          <a:blip r:embed="rId2"/>
          <a:stretch>
            <a:fillRect/>
          </a:stretch>
        </p:blipFill>
        <p:spPr>
          <a:xfrm>
            <a:off x="4128247" y="871924"/>
            <a:ext cx="4800600" cy="2393575"/>
          </a:xfrm>
          <a:prstGeom prst="rect">
            <a:avLst/>
          </a:prstGeom>
        </p:spPr>
      </p:pic>
      <p:sp>
        <p:nvSpPr>
          <p:cNvPr id="8" name="Text Placeholder 3"/>
          <p:cNvSpPr>
            <a:spLocks noGrp="1"/>
          </p:cNvSpPr>
          <p:nvPr>
            <p:ph type="body" sz="quarter" idx="11"/>
          </p:nvPr>
        </p:nvSpPr>
        <p:spPr>
          <a:xfrm>
            <a:off x="270934" y="1048872"/>
            <a:ext cx="3292537" cy="4433254"/>
          </a:xfrm>
        </p:spPr>
        <p:txBody>
          <a:bodyPr>
            <a:normAutofit/>
          </a:bodyPr>
          <a:lstStyle/>
          <a:p>
            <a:pPr marL="285750" indent="-285750">
              <a:buFont typeface="Arial" panose="020B0604020202020204" pitchFamily="34" charset="0"/>
              <a:buChar char="•"/>
            </a:pPr>
            <a:r>
              <a:rPr lang="en-US" sz="1400" dirty="0" smtClean="0">
                <a:solidFill>
                  <a:schemeClr val="tx1">
                    <a:lumMod val="95000"/>
                    <a:lumOff val="5000"/>
                  </a:schemeClr>
                </a:solidFill>
              </a:rPr>
              <a:t>The cost element aspect is captured and there is no default account assignment</a:t>
            </a:r>
          </a:p>
          <a:p>
            <a:pPr marL="0" indent="0"/>
            <a:endParaRPr lang="en-US" sz="1400" dirty="0" smtClean="0">
              <a:solidFill>
                <a:schemeClr val="tx1">
                  <a:lumMod val="95000"/>
                  <a:lumOff val="5000"/>
                </a:schemeClr>
              </a:solidFill>
            </a:endParaRPr>
          </a:p>
          <a:p>
            <a:pPr marL="285750" indent="-285750">
              <a:buFont typeface="Arial" panose="020B0604020202020204" pitchFamily="34" charset="0"/>
              <a:buChar char="•"/>
            </a:pPr>
            <a:r>
              <a:rPr lang="en-US" sz="1400" dirty="0" smtClean="0">
                <a:solidFill>
                  <a:schemeClr val="tx1">
                    <a:lumMod val="95000"/>
                    <a:lumOff val="5000"/>
                  </a:schemeClr>
                </a:solidFill>
              </a:rPr>
              <a:t>Record Quantity is the new option given</a:t>
            </a: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r>
              <a:rPr lang="en-US" sz="1400" dirty="0" smtClean="0">
                <a:solidFill>
                  <a:schemeClr val="tx1">
                    <a:lumMod val="95000"/>
                    <a:lumOff val="5000"/>
                  </a:schemeClr>
                </a:solidFill>
              </a:rPr>
              <a:t>Minor change in cost element category we have 90 used for statistical posting of Materials and Assets</a:t>
            </a: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a:p>
            <a:pPr marL="285750" indent="-285750">
              <a:buFont typeface="Arial" panose="020B0604020202020204" pitchFamily="34" charset="0"/>
              <a:buChar char="•"/>
            </a:pPr>
            <a:endParaRPr lang="en-US" sz="1400" dirty="0" smtClean="0">
              <a:solidFill>
                <a:schemeClr val="tx1">
                  <a:lumMod val="95000"/>
                  <a:lumOff val="5000"/>
                </a:schemeClr>
              </a:solidFill>
            </a:endParaRPr>
          </a:p>
          <a:p>
            <a:pPr marL="285750" indent="-285750">
              <a:buFont typeface="Arial" panose="020B0604020202020204" pitchFamily="34" charset="0"/>
              <a:buChar char="•"/>
            </a:pPr>
            <a:endParaRPr lang="en-US" sz="1400" dirty="0">
              <a:solidFill>
                <a:schemeClr val="tx1">
                  <a:lumMod val="95000"/>
                  <a:lumOff val="5000"/>
                </a:schemeClr>
              </a:solidFill>
            </a:endParaRPr>
          </a:p>
        </p:txBody>
      </p:sp>
    </p:spTree>
    <p:extLst>
      <p:ext uri="{BB962C8B-B14F-4D97-AF65-F5344CB8AC3E}">
        <p14:creationId xmlns:p14="http://schemas.microsoft.com/office/powerpoint/2010/main" val="3218744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13976</TotalTime>
  <Words>2273</Words>
  <Application>Microsoft Office PowerPoint</Application>
  <PresentationFormat>On-screen Show (4:3)</PresentationFormat>
  <Paragraphs>407</Paragraphs>
  <Slides>30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2</vt:i4>
      </vt:variant>
      <vt:variant>
        <vt:lpstr>Slide Titles</vt:lpstr>
      </vt:variant>
      <vt:variant>
        <vt:i4>30</vt:i4>
      </vt:variant>
    </vt:vector>
  </HeadingPairs>
  <TitlesOfParts>
    <vt:vector size="37" baseType="lpstr">
      <vt:lpstr>Arial</vt:lpstr>
      <vt:lpstr>Calibri</vt:lpstr>
      <vt:lpstr>Gill Sans MT</vt:lpstr>
      <vt:lpstr>Webdings</vt:lpstr>
      <vt:lpstr>INTERNAL</vt:lpstr>
      <vt:lpstr>C:\Users\ph258479\Desktop\sfin\New folder\Master data BP.rtf</vt:lpstr>
      <vt:lpstr>C:\Users\ph258479\Desktop\sfin\New folder\Master data BP.rtf</vt:lpstr>
      <vt:lpstr>SAP S/4 HANA Training- Financial Accounting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DISTINCT Final Evaluation Template (draft)</dc:title>
  <dc:creator>Akash Banerjee (WT01 - TT Architect Academy)</dc:creator>
  <cp:lastModifiedBy>Phanisaigopal Venkata konanki (BAS)</cp:lastModifiedBy>
  <cp:revision>238</cp:revision>
  <cp:lastPrinted>2011-09-27T16:59:14Z</cp:lastPrinted>
  <dcterms:created xsi:type="dcterms:W3CDTF">2015-04-06T04:11:27Z</dcterms:created>
  <dcterms:modified xsi:type="dcterms:W3CDTF">2017-11-16T14:33:16Z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ies>
</file>