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
  </p:sldMasterIdLst>
  <p:notesMasterIdLst>
    <p:notesMasterId r:id="rId24"/>
  </p:notesMasterIdLst>
  <p:handoutMasterIdLst>
    <p:handoutMasterId r:id="rId25"/>
  </p:handoutMasterIdLst>
  <p:sldIdLst>
    <p:sldId id="296" r:id="rId2"/>
    <p:sldId id="372" r:id="rId3"/>
    <p:sldId id="394" r:id="rId4"/>
    <p:sldId id="395" r:id="rId5"/>
    <p:sldId id="396" r:id="rId6"/>
    <p:sldId id="402" r:id="rId7"/>
    <p:sldId id="397" r:id="rId8"/>
    <p:sldId id="398" r:id="rId9"/>
    <p:sldId id="399" r:id="rId10"/>
    <p:sldId id="400" r:id="rId11"/>
    <p:sldId id="401" r:id="rId12"/>
    <p:sldId id="403" r:id="rId13"/>
    <p:sldId id="404" r:id="rId14"/>
    <p:sldId id="405" r:id="rId15"/>
    <p:sldId id="406" r:id="rId16"/>
    <p:sldId id="413" r:id="rId17"/>
    <p:sldId id="407" r:id="rId18"/>
    <p:sldId id="408" r:id="rId19"/>
    <p:sldId id="409" r:id="rId20"/>
    <p:sldId id="410" r:id="rId21"/>
    <p:sldId id="411" r:id="rId22"/>
    <p:sldId id="41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0">
          <p15:clr>
            <a:srgbClr val="A4A3A4"/>
          </p15:clr>
        </p15:guide>
        <p15:guide id="2" orient="horz" pos="495">
          <p15:clr>
            <a:srgbClr val="A4A3A4"/>
          </p15:clr>
        </p15:guide>
        <p15:guide id="3" pos="5474">
          <p15:clr>
            <a:srgbClr val="A4A3A4"/>
          </p15:clr>
        </p15:guide>
        <p15:guide id="4" pos="290">
          <p15:clr>
            <a:srgbClr val="A4A3A4"/>
          </p15:clr>
        </p15:guide>
        <p15:guide id="5" pos="32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B6B6B6"/>
    <a:srgbClr val="1965A7"/>
    <a:srgbClr val="D2D2D2"/>
    <a:srgbClr val="FECA22"/>
    <a:srgbClr val="97EBFF"/>
    <a:srgbClr val="FAA906"/>
    <a:srgbClr val="FFFFFF"/>
    <a:srgbClr val="6193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8" autoAdjust="0"/>
    <p:restoredTop sz="84317" autoAdjust="0"/>
  </p:normalViewPr>
  <p:slideViewPr>
    <p:cSldViewPr snapToGrid="0">
      <p:cViewPr varScale="1">
        <p:scale>
          <a:sx n="71" d="100"/>
          <a:sy n="71" d="100"/>
        </p:scale>
        <p:origin x="1386" y="54"/>
      </p:cViewPr>
      <p:guideLst>
        <p:guide orient="horz" pos="3940"/>
        <p:guide orient="horz" pos="495"/>
        <p:guide pos="5474"/>
        <p:guide pos="290"/>
        <p:guide pos="32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0"/>
    </p:cViewPr>
  </p:sorterViewPr>
  <p:notesViewPr>
    <p:cSldViewPr snapToGrid="0">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8A402-E630-46ED-87D1-A51FF2D77B8A}" type="datetimeFigureOut">
              <a:rPr lang="en-US" smtClean="0"/>
              <a:pPr/>
              <a:t>11/13/2017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6F43C-4BC5-4140-89F5-C89E66D4E19E}" type="slidenum">
              <a:rPr lang="en-US" smtClean="0"/>
              <a:pPr/>
              <a:t>‹#›</a:t>
            </a:fld>
            <a:endParaRPr lang="en-US"/>
          </a:p>
        </p:txBody>
      </p:sp>
    </p:spTree>
    <p:extLst>
      <p:ext uri="{BB962C8B-B14F-4D97-AF65-F5344CB8AC3E}">
        <p14:creationId xmlns:p14="http://schemas.microsoft.com/office/powerpoint/2010/main" val="2113528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A60B-6956-964B-91B0-61DE2403173E}" type="datetimeFigureOut">
              <a:rPr lang="en-US" smtClean="0"/>
              <a:pPr/>
              <a:t>11/13/2017</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4AA71-C613-6B42-8773-688627DE3311}" type="slidenum">
              <a:rPr lang="en-US" smtClean="0"/>
              <a:pPr/>
              <a:t>‹#›</a:t>
            </a:fld>
            <a:endParaRPr lang="en-US"/>
          </a:p>
        </p:txBody>
      </p:sp>
    </p:spTree>
    <p:extLst>
      <p:ext uri="{BB962C8B-B14F-4D97-AF65-F5344CB8AC3E}">
        <p14:creationId xmlns:p14="http://schemas.microsoft.com/office/powerpoint/2010/main" val="40119060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below and following notes on the template slides are to guide you only. In your final presentation, you may delete these notes and add relevant notes if any.</a:t>
            </a:r>
            <a:endParaRPr lang="en-US" dirty="0" smtClean="0"/>
          </a:p>
          <a:p>
            <a:endParaRPr lang="en-US" b="1" dirty="0" smtClean="0"/>
          </a:p>
          <a:p>
            <a:r>
              <a:rPr lang="en-US" b="1" dirty="0" smtClean="0"/>
              <a:t>Title slide:</a:t>
            </a:r>
          </a:p>
          <a:p>
            <a:r>
              <a:rPr lang="en-US" dirty="0" smtClean="0"/>
              <a:t>Title</a:t>
            </a:r>
            <a:r>
              <a:rPr lang="en-US" baseline="0" dirty="0" smtClean="0"/>
              <a:t> </a:t>
            </a:r>
            <a:r>
              <a:rPr lang="en-US" dirty="0" smtClean="0"/>
              <a:t>– should not exceed</a:t>
            </a:r>
            <a:r>
              <a:rPr lang="en-US" baseline="0" dirty="0" smtClean="0"/>
              <a:t> beyond 3 lines, font size 30-34, Arial Bold </a:t>
            </a:r>
          </a:p>
          <a:p>
            <a:r>
              <a:rPr lang="en-US" baseline="0" dirty="0" smtClean="0"/>
              <a:t>(Font size for the title of the PPT can vary between 30-34, Arial, Bold depending on the amount of text, however should not be smaller than 30 font size)</a:t>
            </a:r>
            <a:endParaRPr lang="en-US" dirty="0" smtClean="0"/>
          </a:p>
          <a:p>
            <a:r>
              <a:rPr lang="en-US" dirty="0" smtClean="0"/>
              <a:t>Name should not exceed beyond 1 line, Designation; font size to remain</a:t>
            </a:r>
            <a:r>
              <a:rPr lang="en-US" baseline="0" dirty="0" smtClean="0"/>
              <a:t> at </a:t>
            </a:r>
            <a:r>
              <a:rPr lang="en-US" dirty="0" smtClean="0"/>
              <a:t>16, Arial normal</a:t>
            </a:r>
          </a:p>
          <a:p>
            <a:r>
              <a:rPr lang="en-US" dirty="0" smtClean="0"/>
              <a:t>Please</a:t>
            </a:r>
            <a:r>
              <a:rPr lang="en-US" baseline="0" dirty="0" smtClean="0"/>
              <a:t> keep the title slide simple, just the logo, title and name and designation to appear. No other graphic elements or any design, photograph, image can be added to this slide, alignment to remain the same</a:t>
            </a:r>
            <a:endParaRPr lang="en-US" dirty="0" smtClean="0"/>
          </a:p>
        </p:txBody>
      </p:sp>
      <p:sp>
        <p:nvSpPr>
          <p:cNvPr id="4" name="Slide Number Placeholder 3"/>
          <p:cNvSpPr>
            <a:spLocks noGrp="1"/>
          </p:cNvSpPr>
          <p:nvPr>
            <p:ph type="sldNum" sz="quarter" idx="10"/>
          </p:nvPr>
        </p:nvSpPr>
        <p:spPr/>
        <p:txBody>
          <a:bodyPr/>
          <a:lstStyle/>
          <a:p>
            <a:fld id="{4704AA71-C613-6B42-8773-688627DE3311}" type="slidenum">
              <a:rPr lang="en-US" smtClean="0"/>
              <a:pPr/>
              <a:t>1</a:t>
            </a:fld>
            <a:endParaRPr lang="en-US"/>
          </a:p>
        </p:txBody>
      </p:sp>
    </p:spTree>
    <p:extLst>
      <p:ext uri="{BB962C8B-B14F-4D97-AF65-F5344CB8AC3E}">
        <p14:creationId xmlns:p14="http://schemas.microsoft.com/office/powerpoint/2010/main" val="26297717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4716061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smtClean="0"/>
              <a:t>Click icon to add picture</a:t>
            </a:r>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extLst>
      <p:ext uri="{BB962C8B-B14F-4D97-AF65-F5344CB8AC3E}">
        <p14:creationId xmlns:p14="http://schemas.microsoft.com/office/powerpoint/2010/main" val="29280106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extLst>
      <p:ext uri="{BB962C8B-B14F-4D97-AF65-F5344CB8AC3E}">
        <p14:creationId xmlns:p14="http://schemas.microsoft.com/office/powerpoint/2010/main" val="20875349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17996626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1703904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extLst>
      <p:ext uri="{BB962C8B-B14F-4D97-AF65-F5344CB8AC3E}">
        <p14:creationId xmlns:p14="http://schemas.microsoft.com/office/powerpoint/2010/main" val="31467748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extLst>
      <p:ext uri="{BB962C8B-B14F-4D97-AF65-F5344CB8AC3E}">
        <p14:creationId xmlns:p14="http://schemas.microsoft.com/office/powerpoint/2010/main" val="142467889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extLst>
      <p:ext uri="{BB962C8B-B14F-4D97-AF65-F5344CB8AC3E}">
        <p14:creationId xmlns:p14="http://schemas.microsoft.com/office/powerpoint/2010/main" val="158980720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extLst>
      <p:ext uri="{BB962C8B-B14F-4D97-AF65-F5344CB8AC3E}">
        <p14:creationId xmlns:p14="http://schemas.microsoft.com/office/powerpoint/2010/main" val="288683960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195021422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107495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5</a:t>
            </a:r>
          </a:p>
        </p:txBody>
      </p:sp>
      <p:sp>
        <p:nvSpPr>
          <p:cNvPr id="7" name="TextBox 6"/>
          <p:cNvSpPr txBox="1"/>
          <p:nvPr userDrawn="1"/>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39538688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2" name="Straight Connector 11"/>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9203174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cxnSp>
        <p:nvCxnSpPr>
          <p:cNvPr id="12" name="Straight Connector 11"/>
          <p:cNvCxnSpPr/>
          <p:nvPr userDrawn="1"/>
        </p:nvCxnSpPr>
        <p:spPr>
          <a:xfrm rot="5400000">
            <a:off x="2932334"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774703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20" name="Picture 19" descr="Slides Master - 51.jpg"/>
          <p:cNvPicPr>
            <a:picLocks noChangeAspect="1"/>
          </p:cNvPicPr>
          <p:nvPr userDrawn="1"/>
        </p:nvPicPr>
        <p:blipFill>
          <a:blip r:embed="rId3"/>
          <a:stretch>
            <a:fillRect/>
          </a:stretch>
        </p:blipFill>
        <p:spPr>
          <a:xfrm>
            <a:off x="6587416" y="182880"/>
            <a:ext cx="1014684" cy="1129553"/>
          </a:xfrm>
          <a:prstGeom prst="rect">
            <a:avLst/>
          </a:prstGeom>
        </p:spPr>
      </p:pic>
    </p:spTree>
    <p:extLst>
      <p:ext uri="{BB962C8B-B14F-4D97-AF65-F5344CB8AC3E}">
        <p14:creationId xmlns:p14="http://schemas.microsoft.com/office/powerpoint/2010/main" val="65759085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cxnSp>
        <p:nvCxnSpPr>
          <p:cNvPr id="11" name="Straight Connector 10"/>
          <p:cNvCxnSpPr/>
          <p:nvPr userDrawn="1"/>
        </p:nvCxnSpPr>
        <p:spPr>
          <a:xfrm rot="5400000">
            <a:off x="2964607"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386809793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3869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pic>
        <p:nvPicPr>
          <p:cNvPr id="1026" name="Picture 2" descr="cid:image011.jpg@01D2C4EE.8B03855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05241" y="1766326"/>
            <a:ext cx="2745672" cy="18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386961"/>
          </a:xfrm>
          <a:prstGeom prst="rect">
            <a:avLst/>
          </a:prstGeom>
        </p:spPr>
      </p:pic>
      <p:pic>
        <p:nvPicPr>
          <p:cNvPr id="2050" name="Picture 2" descr="cid:image011.jpg@01D2C4EE.8B03855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29229" y="0"/>
            <a:ext cx="10096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a:stretch>
            <a:fillRect/>
          </a:stretch>
        </p:blipFill>
        <p:spPr>
          <a:xfrm>
            <a:off x="5121" y="4471039"/>
            <a:ext cx="9133758" cy="23869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2" name="Straight Connector 11"/>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386961"/>
          </a:xfrm>
          <a:prstGeom prst="rect">
            <a:avLst/>
          </a:prstGeom>
        </p:spPr>
      </p:pic>
      <p:pic>
        <p:nvPicPr>
          <p:cNvPr id="3074" name="Picture 2" descr="cid:image011.jpg@01D2C4EE.8B03855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29229" y="33239"/>
            <a:ext cx="10096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04178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Horizontal image with paragraph tex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smtClean="0"/>
              <a:t>Click icon to add picture</a:t>
            </a:r>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Horizontal image with bullet points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smtClean="0"/>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75192171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12"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smtClean="0"/>
              <a:t>Click icon to add chart</a:t>
            </a:r>
            <a:endParaRPr lang="en-IN"/>
          </a:p>
        </p:txBody>
      </p:sp>
      <p:sp>
        <p:nvSpPr>
          <p:cNvPr id="7"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cons slide">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cxnSp>
        <p:nvCxnSpPr>
          <p:cNvPr id="12" name="Straight Connector 11"/>
          <p:cNvCxnSpPr/>
          <p:nvPr userDrawn="1"/>
        </p:nvCxnSpPr>
        <p:spPr>
          <a:xfrm rot="5400000">
            <a:off x="2932334"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20" name="Picture 19" descr="Slides Master - 51.jpg"/>
          <p:cNvPicPr>
            <a:picLocks noChangeAspect="1"/>
          </p:cNvPicPr>
          <p:nvPr userDrawn="1"/>
        </p:nvPicPr>
        <p:blipFill>
          <a:blip r:embed="rId3"/>
          <a:stretch>
            <a:fillRect/>
          </a:stretch>
        </p:blipFill>
        <p:spPr>
          <a:xfrm>
            <a:off x="6587416" y="182880"/>
            <a:ext cx="1014684" cy="1129553"/>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cxnSp>
        <p:nvCxnSpPr>
          <p:cNvPr id="11" name="Straight Connector 10"/>
          <p:cNvCxnSpPr/>
          <p:nvPr userDrawn="1"/>
        </p:nvCxnSpPr>
        <p:spPr>
          <a:xfrm rot="5400000">
            <a:off x="2964607"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2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345078"/>
            <a:ext cx="3200400" cy="1212791"/>
          </a:xfrm>
          <a:prstGeom prst="rect">
            <a:avLst/>
          </a:prstGeom>
          <a:noFill/>
        </p:spPr>
        <p:txBody>
          <a:bodyPr wrap="square" lIns="0" rtlCol="0" anchor="t" anchorCtr="0">
            <a:noAutofit/>
          </a:bodyPr>
          <a:lstStyle>
            <a:lvl1pPr marL="0" algn="l">
              <a:lnSpc>
                <a:spcPct val="98000"/>
              </a:lnSpc>
              <a:tabLst>
                <a:tab pos="457189"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5" y="6639316"/>
            <a:ext cx="528140" cy="148963"/>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6639316"/>
            <a:ext cx="401884" cy="148963"/>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6639316"/>
            <a:ext cx="454030" cy="148963"/>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6618549"/>
            <a:ext cx="228600" cy="1905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sz="quarter" idx="10" hasCustomPrompt="1"/>
          </p:nvPr>
        </p:nvSpPr>
        <p:spPr>
          <a:xfrm>
            <a:off x="203200" y="1727199"/>
            <a:ext cx="8681088" cy="338668"/>
          </a:xfrm>
        </p:spPr>
        <p:txBody>
          <a:bodyPr/>
          <a:lstStyle>
            <a:lvl1pPr marL="0" indent="0" algn="l" defTabSz="1828754"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754"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754"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754"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754"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p:ph type="body" sz="quarter" idx="11" hasCustomPrompt="1"/>
          </p:nvPr>
        </p:nvSpPr>
        <p:spPr>
          <a:xfrm>
            <a:off x="203200" y="2232779"/>
            <a:ext cx="8681088" cy="4113468"/>
          </a:xfrm>
        </p:spPr>
        <p:txBody>
          <a:bodyPr/>
          <a:lstStyle>
            <a:lvl1pPr marL="0" indent="0" algn="l" defTabSz="1828754"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754"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754"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754"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754"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03201" y="79418"/>
            <a:ext cx="1001713" cy="165059"/>
          </a:xfrm>
        </p:spPr>
        <p:txBody>
          <a:bodyPr wrap="none" tIns="0" bIns="0" anchor="ctr" anchorCtr="0"/>
          <a:lstStyle>
            <a:lvl1pPr marL="0" indent="0" algn="l" defTabSz="1828754"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754"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754"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754"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754"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9" name="Shape 257"/>
          <p:cNvSpPr txBox="1">
            <a:spLocks/>
          </p:cNvSpPr>
          <p:nvPr userDrawn="1"/>
        </p:nvSpPr>
        <p:spPr>
          <a:xfrm>
            <a:off x="8884289" y="6583847"/>
            <a:ext cx="197169" cy="259900"/>
          </a:xfrm>
          <a:prstGeom prst="rect">
            <a:avLst/>
          </a:prstGeom>
          <a:noFill/>
          <a:extLst>
            <a:ext uri="{C572A759-6A51-4108-AA02-DFA0A04FC94B}">
              <ma14:wrappingTextBoxFlag xmlns="" xmlns:ma14="http://schemas.microsoft.com/office/mac/drawingml/2011/main"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sz="600" noProof="0" smtClean="0">
                <a:sym typeface="Arial"/>
              </a:rPr>
              <a:pPr lvl="0"/>
              <a:t>‹#›</a:t>
            </a:fld>
            <a:endParaRPr lang="en-GB" sz="600" noProof="0" dirty="0">
              <a:sym typeface="Arial"/>
            </a:endParaRPr>
          </a:p>
        </p:txBody>
      </p:sp>
    </p:spTree>
    <p:extLst>
      <p:ext uri="{BB962C8B-B14F-4D97-AF65-F5344CB8AC3E}">
        <p14:creationId xmlns:p14="http://schemas.microsoft.com/office/powerpoint/2010/main" val="2478735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extLst>
      <p:ext uri="{BB962C8B-B14F-4D97-AF65-F5344CB8AC3E}">
        <p14:creationId xmlns:p14="http://schemas.microsoft.com/office/powerpoint/2010/main" val="41435693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extLst>
      <p:ext uri="{BB962C8B-B14F-4D97-AF65-F5344CB8AC3E}">
        <p14:creationId xmlns:p14="http://schemas.microsoft.com/office/powerpoint/2010/main" val="28678482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extLst>
      <p:ext uri="{BB962C8B-B14F-4D97-AF65-F5344CB8AC3E}">
        <p14:creationId xmlns:p14="http://schemas.microsoft.com/office/powerpoint/2010/main" val="30536962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extLst>
      <p:ext uri="{BB962C8B-B14F-4D97-AF65-F5344CB8AC3E}">
        <p14:creationId xmlns:p14="http://schemas.microsoft.com/office/powerpoint/2010/main" val="1634287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smtClean="0"/>
              <a:t>Click icon to add picture</a:t>
            </a:r>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extLst>
      <p:ext uri="{BB962C8B-B14F-4D97-AF65-F5344CB8AC3E}">
        <p14:creationId xmlns:p14="http://schemas.microsoft.com/office/powerpoint/2010/main" val="16690151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144964"/>
            <a:ext cx="8229600" cy="5148260"/>
          </a:xfrm>
          <a:prstGeom prst="rect">
            <a:avLst/>
          </a:prstGeo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txBox="1">
            <a:spLocks/>
          </p:cNvSpPr>
          <p:nvPr/>
        </p:nvSpPr>
        <p:spPr>
          <a:xfrm>
            <a:off x="2286000" y="6673207"/>
            <a:ext cx="4572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tx1"/>
                </a:solidFill>
              </a:rPr>
              <a:t>© 2012 WIPRO LTD  |  WWW.WIPRO.COM  |  </a:t>
            </a:r>
            <a:r>
              <a:rPr lang="en-US" sz="800" b="0" i="0" kern="1200" dirty="0" smtClean="0">
                <a:solidFill>
                  <a:schemeClr val="tx1"/>
                </a:solidFill>
                <a:effectLst/>
                <a:latin typeface="Arial" pitchFamily="34" charset="0"/>
                <a:ea typeface="+mn-ea"/>
                <a:cs typeface="Arial" pitchFamily="34" charset="0"/>
              </a:rPr>
              <a:t>INTERNAL</a:t>
            </a:r>
            <a:endParaRPr lang="en-US" b="0" u="none" dirty="0">
              <a:solidFill>
                <a:schemeClr val="tx1"/>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92565261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53" r:id="rId24"/>
    <p:sldLayoutId id="2147483748" r:id="rId25"/>
    <p:sldLayoutId id="2147483749" r:id="rId26"/>
    <p:sldLayoutId id="2147483752" r:id="rId27"/>
    <p:sldLayoutId id="2147483707" r:id="rId28"/>
    <p:sldLayoutId id="2147483663" r:id="rId29"/>
    <p:sldLayoutId id="2147483704" r:id="rId30"/>
    <p:sldLayoutId id="2147483676" r:id="rId31"/>
    <p:sldLayoutId id="2147483677" r:id="rId32"/>
    <p:sldLayoutId id="2147483678" r:id="rId33"/>
    <p:sldLayoutId id="2147483679" r:id="rId34"/>
    <p:sldLayoutId id="2147483681" r:id="rId35"/>
    <p:sldLayoutId id="2147483702" r:id="rId36"/>
    <p:sldLayoutId id="2147483703" r:id="rId37"/>
    <p:sldLayoutId id="2147483686" r:id="rId38"/>
    <p:sldLayoutId id="2147483687" r:id="rId39"/>
    <p:sldLayoutId id="2147483688" r:id="rId40"/>
    <p:sldLayoutId id="2147483691" r:id="rId41"/>
    <p:sldLayoutId id="2147483684" r:id="rId42"/>
    <p:sldLayoutId id="2147483694" r:id="rId43"/>
    <p:sldLayoutId id="2147483699" r:id="rId44"/>
    <p:sldLayoutId id="2147483700" r:id="rId45"/>
    <p:sldLayoutId id="2147483706" r:id="rId46"/>
    <p:sldLayoutId id="2147483754" r:id="rId47"/>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rgbClr val="595959"/>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fioriappslibrary.hana.ondemand.com/sap/fix/externalViewer/"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fioriappslibrary.hana.ondemand.com/sap/fix/externalViewer/#/home" TargetMode="External"/><Relationship Id="rId2" Type="http://schemas.openxmlformats.org/officeDocument/2006/relationships/hyperlink" Target="https://fioriappslibrary.hana.ondemand.com/sap/fix/externalViewer/#/homePage"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r>
              <a:rPr lang="en-US" sz="2400" dirty="0" smtClean="0"/>
              <a:t>SAP S/4 HANA Training </a:t>
            </a:r>
            <a:endParaRPr lang="en-US" sz="2400" dirty="0"/>
          </a:p>
        </p:txBody>
      </p:sp>
      <p:sp>
        <p:nvSpPr>
          <p:cNvPr id="9" name="Subtitle 8"/>
          <p:cNvSpPr>
            <a:spLocks noGrp="1"/>
          </p:cNvSpPr>
          <p:nvPr>
            <p:ph type="subTitle" idx="1"/>
          </p:nvPr>
        </p:nvSpPr>
        <p:spPr/>
        <p:txBody>
          <a:bodyPr/>
          <a:lstStyle/>
          <a:p>
            <a:r>
              <a:rPr lang="en-US" dirty="0" smtClean="0"/>
              <a:t>Mahesh Koleti and Sai Gopal KVP</a:t>
            </a:r>
            <a:endParaRPr lang="en-US" dirty="0"/>
          </a:p>
        </p:txBody>
      </p:sp>
      <p:sp>
        <p:nvSpPr>
          <p:cNvPr id="2" name="TextBox 1"/>
          <p:cNvSpPr txBox="1"/>
          <p:nvPr/>
        </p:nvSpPr>
        <p:spPr>
          <a:xfrm>
            <a:off x="6185647" y="2181412"/>
            <a:ext cx="184666" cy="369332"/>
          </a:xfrm>
          <a:prstGeom prst="rect">
            <a:avLst/>
          </a:prstGeom>
          <a:noFill/>
        </p:spPr>
        <p:txBody>
          <a:bodyPr wrap="none" rtlCol="0">
            <a:spAutoFit/>
          </a:bodyPr>
          <a:lstStyle/>
          <a:p>
            <a:endParaRPr lang="en-US" dirty="0" smtClean="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solidFill>
                  <a:schemeClr val="tx1"/>
                </a:solidFill>
              </a:rPr>
              <a:t>Advantages of S/4 Hana Suite</a:t>
            </a:r>
          </a:p>
        </p:txBody>
      </p:sp>
      <p:sp>
        <p:nvSpPr>
          <p:cNvPr id="5" name="Text Placeholder 4"/>
          <p:cNvSpPr>
            <a:spLocks noGrp="1"/>
          </p:cNvSpPr>
          <p:nvPr>
            <p:ph type="body" sz="quarter" idx="16"/>
          </p:nvPr>
        </p:nvSpPr>
        <p:spPr>
          <a:xfrm>
            <a:off x="161365" y="1021976"/>
            <a:ext cx="4383741" cy="5230906"/>
          </a:xfrm>
        </p:spPr>
        <p:txBody>
          <a:bodyPr>
            <a:normAutofit fontScale="55000" lnSpcReduction="20000"/>
          </a:bodyPr>
          <a:lstStyle/>
          <a:p>
            <a:pPr marL="228594" indent="-228594" algn="just">
              <a:buFont typeface="Arial" panose="020B0604020202020204" pitchFamily="34" charset="0"/>
              <a:buChar char="•"/>
            </a:pPr>
            <a:r>
              <a:rPr lang="en-US" dirty="0">
                <a:solidFill>
                  <a:schemeClr val="tx1"/>
                </a:solidFill>
              </a:rPr>
              <a:t>Native Hana capabilities- SAP S/4HANA is built on SAP HANA, and so inherits all the capabilities of this powerful in-memory data management and application platform. This includes advanced text mining, predictive analysis, simulations, and powerful real time decision support, with access to any type of data in real time</a:t>
            </a:r>
            <a:r>
              <a:rPr lang="en-US" dirty="0" smtClean="0">
                <a:solidFill>
                  <a:schemeClr val="tx1"/>
                </a:solidFill>
              </a:rPr>
              <a:t>.</a:t>
            </a:r>
          </a:p>
          <a:p>
            <a:pPr marL="0" indent="0" algn="just">
              <a:buNone/>
            </a:pPr>
            <a:endParaRPr lang="en-US" dirty="0">
              <a:solidFill>
                <a:schemeClr val="tx1"/>
              </a:solidFill>
            </a:endParaRPr>
          </a:p>
          <a:p>
            <a:pPr marL="0" indent="0" algn="just">
              <a:buNone/>
            </a:pPr>
            <a:endParaRPr lang="en-US" dirty="0">
              <a:solidFill>
                <a:schemeClr val="tx1"/>
              </a:solidFill>
            </a:endParaRPr>
          </a:p>
          <a:p>
            <a:pPr marL="228594" indent="-228594" algn="just">
              <a:buFont typeface="Arial" panose="020B0604020202020204" pitchFamily="34" charset="0"/>
              <a:buChar char="•"/>
            </a:pPr>
            <a:r>
              <a:rPr lang="en-US" dirty="0">
                <a:solidFill>
                  <a:schemeClr val="tx1"/>
                </a:solidFill>
              </a:rPr>
              <a:t>User experience &amp; Work Patterns-  A brand new user experience is delivered to improve the productivity and satisfaction of business users and brings the interface up to a consumer-grade experience optimized for any device</a:t>
            </a:r>
            <a:r>
              <a:rPr lang="en-US" dirty="0" smtClean="0">
                <a:solidFill>
                  <a:schemeClr val="tx1"/>
                </a:solidFill>
              </a:rPr>
              <a:t>.</a:t>
            </a:r>
          </a:p>
          <a:p>
            <a:pPr marL="0" indent="0" algn="just">
              <a:buNone/>
            </a:pPr>
            <a:endParaRPr lang="en-US" dirty="0">
              <a:solidFill>
                <a:schemeClr val="tx1"/>
              </a:solidFill>
            </a:endParaRPr>
          </a:p>
          <a:p>
            <a:pPr marL="0" indent="0" algn="just">
              <a:buNone/>
            </a:pPr>
            <a:endParaRPr lang="en-US" dirty="0">
              <a:solidFill>
                <a:schemeClr val="tx1"/>
              </a:solidFill>
            </a:endParaRPr>
          </a:p>
          <a:p>
            <a:pPr marL="228594" indent="-228594" algn="just">
              <a:buFont typeface="Arial" panose="020B0604020202020204" pitchFamily="34" charset="0"/>
              <a:buChar char="•"/>
            </a:pPr>
            <a:r>
              <a:rPr lang="en-US" dirty="0">
                <a:solidFill>
                  <a:schemeClr val="tx1"/>
                </a:solidFill>
              </a:rPr>
              <a:t>Deployment choice- SAP S/4HANA can be deployed </a:t>
            </a:r>
            <a:r>
              <a:rPr lang="en-US" dirty="0" err="1">
                <a:solidFill>
                  <a:schemeClr val="tx1"/>
                </a:solidFill>
              </a:rPr>
              <a:t>on-premise</a:t>
            </a:r>
            <a:r>
              <a:rPr lang="en-US" dirty="0">
                <a:solidFill>
                  <a:schemeClr val="tx1"/>
                </a:solidFill>
              </a:rPr>
              <a:t> or in the cloud or a combination of both to provide flexible consumption options to customers</a:t>
            </a:r>
            <a:r>
              <a:rPr lang="en-US" dirty="0" smtClean="0">
                <a:solidFill>
                  <a:schemeClr val="tx1"/>
                </a:solidFill>
              </a:rPr>
              <a:t>.</a:t>
            </a:r>
          </a:p>
          <a:p>
            <a:pPr marL="228594" indent="-228594" algn="just">
              <a:buFont typeface="Arial" panose="020B0604020202020204" pitchFamily="34" charset="0"/>
              <a:buChar char="•"/>
            </a:pPr>
            <a:endParaRPr lang="en-US" dirty="0">
              <a:solidFill>
                <a:schemeClr val="tx1"/>
              </a:solidFill>
            </a:endParaRPr>
          </a:p>
          <a:p>
            <a:pPr marL="0" indent="0" algn="just">
              <a:buNone/>
            </a:pPr>
            <a:endParaRPr lang="en-US" dirty="0">
              <a:solidFill>
                <a:schemeClr val="tx1"/>
              </a:solidFill>
            </a:endParaRPr>
          </a:p>
          <a:p>
            <a:pPr marL="228594" indent="-228594" algn="just">
              <a:buFont typeface="Arial" panose="020B0604020202020204" pitchFamily="34" charset="0"/>
              <a:buChar char="•"/>
            </a:pPr>
            <a:r>
              <a:rPr lang="en-US" dirty="0">
                <a:solidFill>
                  <a:schemeClr val="tx1"/>
                </a:solidFill>
              </a:rPr>
              <a:t>Foot print reduction-The data model has been simplified. This means unnecessary tables have been removed, and of course the data in those tables, in order to shrink the footprint dramatically and simplify the application design and extensibility</a:t>
            </a:r>
            <a:r>
              <a:rPr lang="en-US" dirty="0" smtClean="0">
                <a:solidFill>
                  <a:schemeClr val="tx1"/>
                </a:solidFill>
              </a:rPr>
              <a:t>.</a:t>
            </a:r>
          </a:p>
          <a:p>
            <a:pPr marL="0" indent="0" algn="just">
              <a:buNone/>
            </a:pPr>
            <a:endParaRPr lang="en-US" dirty="0">
              <a:solidFill>
                <a:schemeClr val="tx1"/>
              </a:solidFill>
            </a:endParaRPr>
          </a:p>
          <a:p>
            <a:pPr marL="228594" indent="-228594" algn="just">
              <a:buFont typeface="Arial" panose="020B0604020202020204" pitchFamily="34" charset="0"/>
              <a:buChar char="•"/>
            </a:pPr>
            <a:r>
              <a:rPr lang="en-US" dirty="0">
                <a:solidFill>
                  <a:schemeClr val="tx1"/>
                </a:solidFill>
              </a:rPr>
              <a:t>Higher throughput and Full flexibility- It offers a higher throughput, 3 to 7 times faster at processing of your data. It is fully flexible without pre-configured indices, without pre-configured summarizations, and you can use your data in new ways that until now were impossible. It is enterprise software designed with big data and agility at its core.</a:t>
            </a:r>
          </a:p>
          <a:p>
            <a:endParaRPr lang="en-US" dirty="0"/>
          </a:p>
        </p:txBody>
      </p:sp>
      <p:pic>
        <p:nvPicPr>
          <p:cNvPr id="6" name="Picture 5"/>
          <p:cNvPicPr>
            <a:picLocks noChangeAspect="1"/>
          </p:cNvPicPr>
          <p:nvPr/>
        </p:nvPicPr>
        <p:blipFill>
          <a:blip r:embed="rId2"/>
          <a:stretch>
            <a:fillRect/>
          </a:stretch>
        </p:blipFill>
        <p:spPr>
          <a:xfrm>
            <a:off x="4808342" y="954632"/>
            <a:ext cx="4201187" cy="3671156"/>
          </a:xfrm>
          <a:prstGeom prst="rect">
            <a:avLst/>
          </a:prstGeom>
        </p:spPr>
      </p:pic>
      <p:sp>
        <p:nvSpPr>
          <p:cNvPr id="7" name="TextBox 6"/>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3810030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solidFill>
                  <a:schemeClr val="tx1"/>
                </a:solidFill>
              </a:rPr>
              <a:t>SAP S/4 Hana Architecture Rational</a:t>
            </a:r>
          </a:p>
        </p:txBody>
      </p:sp>
      <p:sp>
        <p:nvSpPr>
          <p:cNvPr id="5" name="Text Placeholder 4"/>
          <p:cNvSpPr>
            <a:spLocks noGrp="1"/>
          </p:cNvSpPr>
          <p:nvPr>
            <p:ph type="body" sz="quarter" idx="16"/>
          </p:nvPr>
        </p:nvSpPr>
        <p:spPr>
          <a:xfrm>
            <a:off x="161365" y="1021976"/>
            <a:ext cx="4383741" cy="5230906"/>
          </a:xfrm>
        </p:spPr>
        <p:txBody>
          <a:bodyPr>
            <a:normAutofit fontScale="55000" lnSpcReduction="20000"/>
          </a:bodyPr>
          <a:lstStyle/>
          <a:p>
            <a:pPr marL="228594" indent="-228594" algn="just">
              <a:buFont typeface="Arial" panose="020B0604020202020204" pitchFamily="34" charset="0"/>
              <a:buChar char="•"/>
            </a:pPr>
            <a:r>
              <a:rPr lang="en-US" dirty="0">
                <a:solidFill>
                  <a:schemeClr val="tx1"/>
                </a:solidFill>
              </a:rPr>
              <a:t>Reconciliation- Easy reconciliation because of single source of truth and elimination of many </a:t>
            </a:r>
            <a:r>
              <a:rPr lang="en-US" dirty="0" smtClean="0">
                <a:solidFill>
                  <a:schemeClr val="tx1"/>
                </a:solidFill>
              </a:rPr>
              <a:t>tables</a:t>
            </a:r>
          </a:p>
          <a:p>
            <a:pPr marL="0" indent="0" algn="just">
              <a:buNone/>
            </a:pPr>
            <a:endParaRPr lang="en-US" dirty="0">
              <a:solidFill>
                <a:schemeClr val="tx1"/>
              </a:solidFill>
            </a:endParaRPr>
          </a:p>
          <a:p>
            <a:pPr marL="228594" indent="-228594" algn="just">
              <a:buFont typeface="Arial" panose="020B0604020202020204" pitchFamily="34" charset="0"/>
              <a:buChar char="•"/>
            </a:pPr>
            <a:r>
              <a:rPr lang="en-US" dirty="0">
                <a:solidFill>
                  <a:schemeClr val="tx1"/>
                </a:solidFill>
              </a:rPr>
              <a:t>Speed and Insight- Hana advantages as mentioned previous slides creates a simple but holistic data model</a:t>
            </a:r>
            <a:r>
              <a:rPr lang="en-US" dirty="0" smtClean="0">
                <a:solidFill>
                  <a:schemeClr val="tx1"/>
                </a:solidFill>
              </a:rPr>
              <a:t>.</a:t>
            </a:r>
          </a:p>
          <a:p>
            <a:pPr marL="0" indent="0" algn="just">
              <a:buNone/>
            </a:pPr>
            <a:endParaRPr lang="en-US" dirty="0">
              <a:solidFill>
                <a:schemeClr val="tx1"/>
              </a:solidFill>
            </a:endParaRPr>
          </a:p>
          <a:p>
            <a:pPr marL="228594" indent="-228594" algn="just">
              <a:buFont typeface="Arial" panose="020B0604020202020204" pitchFamily="34" charset="0"/>
              <a:buChar char="•"/>
            </a:pPr>
            <a:r>
              <a:rPr lang="en-US" dirty="0">
                <a:solidFill>
                  <a:schemeClr val="tx1"/>
                </a:solidFill>
              </a:rPr>
              <a:t>Universal Journal- The universal journal combines and harmonizes the good qualities of all accounting components</a:t>
            </a:r>
            <a:r>
              <a:rPr lang="en-US" dirty="0" smtClean="0">
                <a:solidFill>
                  <a:schemeClr val="tx1"/>
                </a:solidFill>
              </a:rPr>
              <a:t>.</a:t>
            </a:r>
          </a:p>
          <a:p>
            <a:pPr marL="0" indent="0" algn="just">
              <a:buNone/>
            </a:pPr>
            <a:endParaRPr lang="en-US" dirty="0">
              <a:solidFill>
                <a:schemeClr val="tx1"/>
              </a:solidFill>
            </a:endParaRPr>
          </a:p>
          <a:p>
            <a:pPr marL="228594" indent="-228594" algn="just">
              <a:buFont typeface="Arial" panose="020B0604020202020204" pitchFamily="34" charset="0"/>
              <a:buChar char="•"/>
            </a:pPr>
            <a:r>
              <a:rPr lang="en-US" dirty="0">
                <a:solidFill>
                  <a:schemeClr val="tx1"/>
                </a:solidFill>
              </a:rPr>
              <a:t>Safe guarding customer investments - Non-disruptive innovation and simplification. SAP aims at improvement with least possible disruption to existing business. One of the basic promises and focus of SAP S/4HANA development is to provide a product that does not disrupt the business processes and the day-to-day life of a business. A great effort has been made to safeguard the customer investments that were made in custom </a:t>
            </a:r>
            <a:r>
              <a:rPr lang="en-US" dirty="0" smtClean="0">
                <a:solidFill>
                  <a:schemeClr val="tx1"/>
                </a:solidFill>
              </a:rPr>
              <a:t>code.</a:t>
            </a:r>
          </a:p>
          <a:p>
            <a:pPr marL="228594" indent="-228594" algn="just">
              <a:buFont typeface="Arial" panose="020B0604020202020204" pitchFamily="34" charset="0"/>
              <a:buChar char="•"/>
            </a:pPr>
            <a:r>
              <a:rPr lang="en-US" dirty="0" smtClean="0">
                <a:solidFill>
                  <a:schemeClr val="tx1"/>
                </a:solidFill>
              </a:rPr>
              <a:t>Existing </a:t>
            </a:r>
            <a:r>
              <a:rPr lang="en-US" dirty="0">
                <a:solidFill>
                  <a:schemeClr val="tx1"/>
                </a:solidFill>
              </a:rPr>
              <a:t>programs and interfaces can still be used through generated compatibility views:</a:t>
            </a:r>
          </a:p>
          <a:p>
            <a:pPr marL="692150" indent="-342900" algn="just"/>
            <a:r>
              <a:rPr lang="en-US" dirty="0" smtClean="0">
                <a:solidFill>
                  <a:schemeClr val="tx1"/>
                </a:solidFill>
              </a:rPr>
              <a:t>Read </a:t>
            </a:r>
            <a:r>
              <a:rPr lang="en-US" dirty="0">
                <a:solidFill>
                  <a:schemeClr val="tx1"/>
                </a:solidFill>
              </a:rPr>
              <a:t>access from custom ABAP programs or reports to prior tables work as before.</a:t>
            </a:r>
          </a:p>
          <a:p>
            <a:pPr marL="692150" indent="-342900" algn="just"/>
            <a:r>
              <a:rPr lang="en-US" dirty="0">
                <a:solidFill>
                  <a:schemeClr val="tx1"/>
                </a:solidFill>
              </a:rPr>
              <a:t>Read access is automatically redirected to the universal journal as the new single source of truth.</a:t>
            </a:r>
          </a:p>
          <a:p>
            <a:pPr marL="692150" indent="-342900" algn="just"/>
            <a:r>
              <a:rPr lang="en-US" dirty="0">
                <a:solidFill>
                  <a:schemeClr val="tx1"/>
                </a:solidFill>
              </a:rPr>
              <a:t>All programs with write access to those deleted tables replaced by CDS views will cause problems and cannot be used anymore without adaptation. To do this, remove all write accesses for the tables that have been replaced by views. You can use the code inspector to find all affected sections of the code (see SAP note 1976487).</a:t>
            </a:r>
          </a:p>
          <a:p>
            <a:endParaRPr lang="en-US" dirty="0"/>
          </a:p>
        </p:txBody>
      </p:sp>
      <p:pic>
        <p:nvPicPr>
          <p:cNvPr id="7" name="Picture 6">
            <a:extLst>
              <a:ext uri="{FF2B5EF4-FFF2-40B4-BE49-F238E27FC236}">
                <a16:creationId xmlns:a16="http://schemas.microsoft.com/office/drawing/2014/main" xmlns="" id="{0C073E73-BC3C-4B6B-9D5A-E42A1DAE3F87}"/>
              </a:ext>
            </a:extLst>
          </p:cNvPr>
          <p:cNvPicPr>
            <a:picLocks noChangeAspect="1"/>
          </p:cNvPicPr>
          <p:nvPr/>
        </p:nvPicPr>
        <p:blipFill>
          <a:blip r:embed="rId2"/>
          <a:stretch>
            <a:fillRect/>
          </a:stretch>
        </p:blipFill>
        <p:spPr>
          <a:xfrm>
            <a:off x="4545106" y="791250"/>
            <a:ext cx="4464423" cy="5072398"/>
          </a:xfrm>
          <a:prstGeom prst="rect">
            <a:avLst/>
          </a:prstGeom>
        </p:spPr>
      </p:pic>
      <p:sp>
        <p:nvSpPr>
          <p:cNvPr id="6" name="TextBox 5"/>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3158164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IN" dirty="0"/>
              <a:t>Comparison with ECC VS S4 </a:t>
            </a:r>
            <a:r>
              <a:rPr lang="en-IN" dirty="0" err="1"/>
              <a:t>hana</a:t>
            </a:r>
            <a:endParaRPr lang="en-US" dirty="0">
              <a:solidFill>
                <a:schemeClr val="tx1"/>
              </a:solidFill>
            </a:endParaRPr>
          </a:p>
        </p:txBody>
      </p:sp>
      <p:sp>
        <p:nvSpPr>
          <p:cNvPr id="6" name="Rectangle 5">
            <a:extLst>
              <a:ext uri="{FF2B5EF4-FFF2-40B4-BE49-F238E27FC236}">
                <a16:creationId xmlns:a16="http://schemas.microsoft.com/office/drawing/2014/main" xmlns="" id="{824C678E-4F78-4AF1-91B7-086038DC2C01}"/>
              </a:ext>
            </a:extLst>
          </p:cNvPr>
          <p:cNvSpPr/>
          <p:nvPr/>
        </p:nvSpPr>
        <p:spPr>
          <a:xfrm>
            <a:off x="184292" y="1094282"/>
            <a:ext cx="3856080" cy="506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SAP </a:t>
            </a:r>
            <a:r>
              <a:rPr lang="en-IN" dirty="0"/>
              <a:t>ECC</a:t>
            </a:r>
          </a:p>
        </p:txBody>
      </p:sp>
      <p:pic>
        <p:nvPicPr>
          <p:cNvPr id="8" name="Picture 7">
            <a:extLst>
              <a:ext uri="{FF2B5EF4-FFF2-40B4-BE49-F238E27FC236}">
                <a16:creationId xmlns:a16="http://schemas.microsoft.com/office/drawing/2014/main" xmlns="" id="{0734E33B-B1C2-4D60-B3A2-6E5743BE3680}"/>
              </a:ext>
            </a:extLst>
          </p:cNvPr>
          <p:cNvPicPr>
            <a:picLocks noChangeAspect="1"/>
          </p:cNvPicPr>
          <p:nvPr/>
        </p:nvPicPr>
        <p:blipFill>
          <a:blip r:embed="rId2"/>
          <a:stretch>
            <a:fillRect/>
          </a:stretch>
        </p:blipFill>
        <p:spPr>
          <a:xfrm>
            <a:off x="270934" y="1813966"/>
            <a:ext cx="3843866" cy="3537964"/>
          </a:xfrm>
          <a:prstGeom prst="rect">
            <a:avLst/>
          </a:prstGeom>
        </p:spPr>
      </p:pic>
      <p:sp>
        <p:nvSpPr>
          <p:cNvPr id="9" name="Rectangle 8">
            <a:extLst>
              <a:ext uri="{FF2B5EF4-FFF2-40B4-BE49-F238E27FC236}">
                <a16:creationId xmlns:a16="http://schemas.microsoft.com/office/drawing/2014/main" xmlns="" id="{B053A657-329D-4EB8-B6DB-DEAB7A086875}"/>
              </a:ext>
            </a:extLst>
          </p:cNvPr>
          <p:cNvSpPr/>
          <p:nvPr/>
        </p:nvSpPr>
        <p:spPr>
          <a:xfrm>
            <a:off x="5482567" y="1094282"/>
            <a:ext cx="3057993" cy="506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SAP S4 Hana</a:t>
            </a:r>
          </a:p>
        </p:txBody>
      </p:sp>
      <p:pic>
        <p:nvPicPr>
          <p:cNvPr id="10" name="Picture 9">
            <a:extLst>
              <a:ext uri="{FF2B5EF4-FFF2-40B4-BE49-F238E27FC236}">
                <a16:creationId xmlns:a16="http://schemas.microsoft.com/office/drawing/2014/main" xmlns="" id="{FE815290-068F-4344-AD26-A2803F10D277}"/>
              </a:ext>
            </a:extLst>
          </p:cNvPr>
          <p:cNvPicPr>
            <a:picLocks noChangeAspect="1"/>
          </p:cNvPicPr>
          <p:nvPr/>
        </p:nvPicPr>
        <p:blipFill>
          <a:blip r:embed="rId3"/>
          <a:stretch>
            <a:fillRect/>
          </a:stretch>
        </p:blipFill>
        <p:spPr>
          <a:xfrm>
            <a:off x="4732014" y="1813966"/>
            <a:ext cx="4326926" cy="3853339"/>
          </a:xfrm>
          <a:prstGeom prst="rect">
            <a:avLst/>
          </a:prstGeom>
        </p:spPr>
      </p:pic>
      <p:sp>
        <p:nvSpPr>
          <p:cNvPr id="7" name="TextBox 6"/>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838747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30306" y="237252"/>
            <a:ext cx="8229600" cy="553998"/>
          </a:xfrm>
        </p:spPr>
        <p:txBody>
          <a:bodyPr>
            <a:normAutofit/>
          </a:bodyPr>
          <a:lstStyle/>
          <a:p>
            <a:r>
              <a:rPr lang="en-US" dirty="0">
                <a:solidFill>
                  <a:schemeClr val="tx1"/>
                </a:solidFill>
              </a:rPr>
              <a:t>Architecture in detail</a:t>
            </a:r>
          </a:p>
        </p:txBody>
      </p:sp>
      <p:sp>
        <p:nvSpPr>
          <p:cNvPr id="5" name="Text Placeholder 4"/>
          <p:cNvSpPr>
            <a:spLocks noGrp="1"/>
          </p:cNvSpPr>
          <p:nvPr>
            <p:ph type="body" sz="quarter" idx="16"/>
          </p:nvPr>
        </p:nvSpPr>
        <p:spPr>
          <a:xfrm>
            <a:off x="161365" y="1021976"/>
            <a:ext cx="4383741" cy="5230906"/>
          </a:xfrm>
        </p:spPr>
        <p:txBody>
          <a:bodyPr>
            <a:normAutofit fontScale="92500" lnSpcReduction="10000"/>
          </a:bodyPr>
          <a:lstStyle/>
          <a:p>
            <a:pPr marL="228594" indent="-228594" algn="just">
              <a:buFont typeface="Arial" panose="020B0604020202020204" pitchFamily="34" charset="0"/>
              <a:buChar char="•"/>
            </a:pPr>
            <a:r>
              <a:rPr lang="en-US" sz="1800" dirty="0">
                <a:solidFill>
                  <a:schemeClr val="tx1"/>
                </a:solidFill>
              </a:rPr>
              <a:t>The Universal Journal is now the single source of truth. Each posting creates line items in the universal journal table that combines all data entered in the different financial components into one single structure.</a:t>
            </a:r>
          </a:p>
          <a:p>
            <a:pPr marL="228594" indent="-228594" algn="just">
              <a:buFont typeface="Arial" panose="020B0604020202020204" pitchFamily="34" charset="0"/>
              <a:buChar char="•"/>
            </a:pPr>
            <a:r>
              <a:rPr lang="en-US" sz="1800" dirty="0">
                <a:solidFill>
                  <a:schemeClr val="tx1"/>
                </a:solidFill>
              </a:rPr>
              <a:t>Benefits of the new architecture include:</a:t>
            </a:r>
          </a:p>
          <a:p>
            <a:pPr marL="228594" indent="-228594" algn="just">
              <a:buFont typeface="Arial" panose="020B0604020202020204" pitchFamily="34" charset="0"/>
              <a:buChar char="•"/>
            </a:pPr>
            <a:r>
              <a:rPr lang="en-US" sz="1800" dirty="0">
                <a:solidFill>
                  <a:schemeClr val="tx1"/>
                </a:solidFill>
              </a:rPr>
              <a:t>One line item table with full detail for all components. Data stored only once, so no reconciliation needed by architecture.</a:t>
            </a:r>
          </a:p>
          <a:p>
            <a:pPr marL="228594" indent="-228594" algn="just">
              <a:buFont typeface="Arial" panose="020B0604020202020204" pitchFamily="34" charset="0"/>
              <a:buChar char="•"/>
            </a:pPr>
            <a:r>
              <a:rPr lang="en-US" sz="1800" dirty="0">
                <a:solidFill>
                  <a:schemeClr val="tx1"/>
                </a:solidFill>
              </a:rPr>
              <a:t>Fast multi-dimensional reporting on the Universal Journal possible without replicating data to BI. If BI is in place, one single BI extractor is needed.</a:t>
            </a:r>
          </a:p>
          <a:p>
            <a:pPr marL="228594" indent="-228594" algn="just">
              <a:buFont typeface="Arial" panose="020B0604020202020204" pitchFamily="34" charset="0"/>
              <a:buChar char="•"/>
            </a:pPr>
            <a:r>
              <a:rPr lang="en-US" sz="1800" dirty="0">
                <a:solidFill>
                  <a:schemeClr val="tx1"/>
                </a:solidFill>
              </a:rPr>
              <a:t>Reduction of memory footprint through elimination of redundancy.</a:t>
            </a:r>
          </a:p>
          <a:p>
            <a:pPr marL="228594" indent="-228594" algn="just">
              <a:buFont typeface="Arial" panose="020B0604020202020204" pitchFamily="34" charset="0"/>
              <a:buChar char="•"/>
            </a:pPr>
            <a:r>
              <a:rPr lang="en-US" sz="1800" dirty="0">
                <a:solidFill>
                  <a:schemeClr val="tx1"/>
                </a:solidFill>
              </a:rPr>
              <a:t>Technical preparation done to enhance important structural capabilities of the Financials solution (for example, multi-GAAP, additional currencies).</a:t>
            </a:r>
          </a:p>
          <a:p>
            <a:endParaRPr lang="en-US" dirty="0"/>
          </a:p>
        </p:txBody>
      </p:sp>
      <p:pic>
        <p:nvPicPr>
          <p:cNvPr id="6" name="Picture 5"/>
          <p:cNvPicPr>
            <a:picLocks noChangeAspect="1"/>
          </p:cNvPicPr>
          <p:nvPr/>
        </p:nvPicPr>
        <p:blipFill>
          <a:blip r:embed="rId2"/>
          <a:stretch>
            <a:fillRect/>
          </a:stretch>
        </p:blipFill>
        <p:spPr>
          <a:xfrm>
            <a:off x="4678326" y="1128327"/>
            <a:ext cx="4295553" cy="4326175"/>
          </a:xfrm>
          <a:prstGeom prst="rect">
            <a:avLst/>
          </a:prstGeom>
        </p:spPr>
      </p:pic>
      <p:sp>
        <p:nvSpPr>
          <p:cNvPr id="7" name="TextBox 6"/>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597499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1580" y="278169"/>
            <a:ext cx="8681088" cy="254001"/>
          </a:xfrm>
        </p:spPr>
        <p:txBody>
          <a:bodyPr>
            <a:normAutofit fontScale="92500" lnSpcReduction="10000"/>
          </a:bodyPr>
          <a:lstStyle/>
          <a:p>
            <a:r>
              <a:rPr lang="en-US" dirty="0"/>
              <a:t>Changes to tables- Safeguarding customer investments</a:t>
            </a:r>
          </a:p>
        </p:txBody>
      </p:sp>
      <p:pic>
        <p:nvPicPr>
          <p:cNvPr id="7" name="Picture 6"/>
          <p:cNvPicPr>
            <a:picLocks noChangeAspect="1"/>
          </p:cNvPicPr>
          <p:nvPr/>
        </p:nvPicPr>
        <p:blipFill>
          <a:blip r:embed="rId2"/>
          <a:stretch>
            <a:fillRect/>
          </a:stretch>
        </p:blipFill>
        <p:spPr>
          <a:xfrm>
            <a:off x="227393" y="712923"/>
            <a:ext cx="8096682" cy="4179605"/>
          </a:xfrm>
          <a:prstGeom prst="rect">
            <a:avLst/>
          </a:prstGeom>
        </p:spPr>
      </p:pic>
      <p:sp>
        <p:nvSpPr>
          <p:cNvPr id="4" name="TextBox 3"/>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466815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30306" y="290415"/>
            <a:ext cx="8229600" cy="553998"/>
          </a:xfrm>
        </p:spPr>
        <p:txBody>
          <a:bodyPr>
            <a:normAutofit/>
          </a:bodyPr>
          <a:lstStyle/>
          <a:p>
            <a:r>
              <a:rPr lang="en-US" dirty="0" smtClean="0">
                <a:solidFill>
                  <a:schemeClr val="tx1"/>
                </a:solidFill>
              </a:rPr>
              <a:t>Release Versions </a:t>
            </a:r>
            <a:endParaRPr lang="en-US" dirty="0">
              <a:solidFill>
                <a:schemeClr val="tx1"/>
              </a:solidFill>
            </a:endParaRPr>
          </a:p>
        </p:txBody>
      </p:sp>
      <p:sp>
        <p:nvSpPr>
          <p:cNvPr id="5" name="Text Placeholder 4"/>
          <p:cNvSpPr>
            <a:spLocks noGrp="1"/>
          </p:cNvSpPr>
          <p:nvPr>
            <p:ph type="body" sz="quarter" idx="16"/>
          </p:nvPr>
        </p:nvSpPr>
        <p:spPr>
          <a:xfrm>
            <a:off x="161365" y="1021976"/>
            <a:ext cx="8855044" cy="5230906"/>
          </a:xfrm>
        </p:spPr>
        <p:txBody>
          <a:bodyPr>
            <a:normAutofit/>
          </a:bodyPr>
          <a:lstStyle/>
          <a:p>
            <a:pPr marL="0" indent="0">
              <a:buNone/>
            </a:pPr>
            <a:r>
              <a:rPr lang="en-US" sz="1400" dirty="0" smtClean="0">
                <a:solidFill>
                  <a:schemeClr val="tx1"/>
                </a:solidFill>
              </a:rPr>
              <a:t>On Premise and Hana Enterprise Cloud Editions:</a:t>
            </a:r>
          </a:p>
          <a:p>
            <a:pPr marL="228594" indent="-228594">
              <a:buFont typeface="Arial" panose="020B0604020202020204" pitchFamily="34" charset="0"/>
              <a:buChar char="•"/>
            </a:pPr>
            <a:endParaRPr lang="en-US" sz="1400" dirty="0" smtClean="0">
              <a:solidFill>
                <a:schemeClr val="tx1"/>
              </a:solidFill>
            </a:endParaRPr>
          </a:p>
          <a:p>
            <a:pPr marL="228594" indent="-228594">
              <a:buFont typeface="Arial" panose="020B0604020202020204" pitchFamily="34" charset="0"/>
              <a:buChar char="•"/>
            </a:pPr>
            <a:r>
              <a:rPr lang="en-US" sz="1400" dirty="0" smtClean="0">
                <a:solidFill>
                  <a:schemeClr val="tx1"/>
                </a:solidFill>
              </a:rPr>
              <a:t>1503-  </a:t>
            </a:r>
            <a:r>
              <a:rPr lang="en-US" sz="1400" dirty="0">
                <a:solidFill>
                  <a:schemeClr val="tx1"/>
                </a:solidFill>
              </a:rPr>
              <a:t>Simple finance add-on only for finance solutions</a:t>
            </a:r>
          </a:p>
          <a:p>
            <a:pPr marL="228594" indent="-228594">
              <a:buFont typeface="Arial" panose="020B0604020202020204" pitchFamily="34" charset="0"/>
              <a:buChar char="•"/>
            </a:pPr>
            <a:r>
              <a:rPr lang="en-US" sz="1400" dirty="0">
                <a:solidFill>
                  <a:schemeClr val="tx1"/>
                </a:solidFill>
              </a:rPr>
              <a:t>1605- Add on for finance area</a:t>
            </a:r>
          </a:p>
          <a:p>
            <a:pPr marL="228594" indent="-228594">
              <a:buFont typeface="Arial" panose="020B0604020202020204" pitchFamily="34" charset="0"/>
              <a:buChar char="•"/>
            </a:pPr>
            <a:r>
              <a:rPr lang="en-US" sz="1400" dirty="0">
                <a:solidFill>
                  <a:schemeClr val="tx1"/>
                </a:solidFill>
              </a:rPr>
              <a:t>1511-  Introduction of simple logistics and integration with finance applications</a:t>
            </a:r>
          </a:p>
          <a:p>
            <a:pPr marL="228594" indent="-228594">
              <a:buFont typeface="Arial" panose="020B0604020202020204" pitchFamily="34" charset="0"/>
              <a:buChar char="•"/>
            </a:pPr>
            <a:r>
              <a:rPr lang="en-US" sz="1400" dirty="0">
                <a:solidFill>
                  <a:schemeClr val="tx1"/>
                </a:solidFill>
              </a:rPr>
              <a:t>1610-  Enhanced version with simple logistics</a:t>
            </a:r>
          </a:p>
          <a:p>
            <a:pPr marL="228594" indent="-228594">
              <a:buFont typeface="Arial" panose="020B0604020202020204" pitchFamily="34" charset="0"/>
              <a:buChar char="•"/>
            </a:pPr>
            <a:r>
              <a:rPr lang="en-US" sz="1400" dirty="0" smtClean="0">
                <a:solidFill>
                  <a:schemeClr val="tx1"/>
                </a:solidFill>
              </a:rPr>
              <a:t>1709 – Last version released by sap with document splitting functionalities. After this on premise editions will not be released by SAP. However, </a:t>
            </a:r>
            <a:r>
              <a:rPr lang="en-US" sz="1400" dirty="0" err="1" smtClean="0">
                <a:solidFill>
                  <a:schemeClr val="tx1"/>
                </a:solidFill>
              </a:rPr>
              <a:t>sp</a:t>
            </a:r>
            <a:r>
              <a:rPr lang="en-US" sz="1400" dirty="0" smtClean="0">
                <a:solidFill>
                  <a:schemeClr val="tx1"/>
                </a:solidFill>
              </a:rPr>
              <a:t> upgrades will be released</a:t>
            </a:r>
          </a:p>
          <a:p>
            <a:pPr marL="228594" indent="-228594">
              <a:buFont typeface="Arial" panose="020B0604020202020204" pitchFamily="34" charset="0"/>
              <a:buChar char="•"/>
            </a:pPr>
            <a:endParaRPr lang="en-US" sz="1400" dirty="0">
              <a:solidFill>
                <a:schemeClr val="tx1"/>
              </a:solidFill>
            </a:endParaRPr>
          </a:p>
          <a:p>
            <a:pPr marL="0" indent="0">
              <a:buNone/>
            </a:pPr>
            <a:r>
              <a:rPr lang="en-US" sz="1400" dirty="0" smtClean="0">
                <a:solidFill>
                  <a:schemeClr val="tx1"/>
                </a:solidFill>
              </a:rPr>
              <a:t>Cloud Editions- Public Cloud- SAP will upgrade for every three months. Currently, 1711 is in progress. </a:t>
            </a:r>
          </a:p>
          <a:p>
            <a:pPr marL="0" indent="0">
              <a:buNone/>
            </a:pPr>
            <a:endParaRPr lang="en-US" sz="1400" dirty="0" smtClean="0">
              <a:solidFill>
                <a:schemeClr val="tx1"/>
              </a:solidFill>
            </a:endParaRPr>
          </a:p>
          <a:p>
            <a:pPr marL="0" indent="0">
              <a:buNone/>
            </a:pPr>
            <a:r>
              <a:rPr lang="en-US" sz="1400" dirty="0"/>
              <a:t>Implementation types</a:t>
            </a:r>
          </a:p>
          <a:p>
            <a:endParaRPr lang="en-US" sz="1400" dirty="0"/>
          </a:p>
          <a:p>
            <a:pPr marL="228594" indent="-228594">
              <a:buFont typeface="Arial" panose="020B0604020202020204" pitchFamily="34" charset="0"/>
              <a:buChar char="•"/>
            </a:pPr>
            <a:r>
              <a:rPr lang="en-US" sz="1400" dirty="0">
                <a:solidFill>
                  <a:schemeClr val="tx1"/>
                </a:solidFill>
              </a:rPr>
              <a:t>New implementation</a:t>
            </a:r>
          </a:p>
          <a:p>
            <a:pPr marL="228594" indent="-228594">
              <a:buFont typeface="Arial" panose="020B0604020202020204" pitchFamily="34" charset="0"/>
              <a:buChar char="•"/>
            </a:pPr>
            <a:r>
              <a:rPr lang="en-US" sz="1400" dirty="0">
                <a:solidFill>
                  <a:schemeClr val="tx1"/>
                </a:solidFill>
              </a:rPr>
              <a:t>System conversion</a:t>
            </a:r>
          </a:p>
          <a:p>
            <a:pPr marL="228594" indent="-228594">
              <a:buFont typeface="Arial" panose="020B0604020202020204" pitchFamily="34" charset="0"/>
              <a:buChar char="•"/>
            </a:pPr>
            <a:r>
              <a:rPr lang="en-US" sz="1400" dirty="0">
                <a:solidFill>
                  <a:schemeClr val="tx1"/>
                </a:solidFill>
              </a:rPr>
              <a:t>Landscape Transformation</a:t>
            </a:r>
          </a:p>
          <a:p>
            <a:pPr marL="228594" indent="-228594">
              <a:buFont typeface="Arial" panose="020B0604020202020204" pitchFamily="34" charset="0"/>
              <a:buChar char="•"/>
            </a:pPr>
            <a:endParaRPr lang="en-US" sz="1400" dirty="0" smtClean="0">
              <a:solidFill>
                <a:schemeClr val="tx1"/>
              </a:solidFill>
            </a:endParaRPr>
          </a:p>
          <a:p>
            <a:endParaRPr lang="en-US" dirty="0"/>
          </a:p>
        </p:txBody>
      </p:sp>
      <p:sp>
        <p:nvSpPr>
          <p:cNvPr id="4" name="TextBox 3"/>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3811290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30306" y="290415"/>
            <a:ext cx="8229600" cy="553998"/>
          </a:xfrm>
        </p:spPr>
        <p:txBody>
          <a:bodyPr>
            <a:normAutofit/>
          </a:bodyPr>
          <a:lstStyle/>
          <a:p>
            <a:r>
              <a:rPr lang="en-US" dirty="0" smtClean="0">
                <a:solidFill>
                  <a:schemeClr val="tx1"/>
                </a:solidFill>
              </a:rPr>
              <a:t>Components </a:t>
            </a:r>
            <a:endParaRPr lang="en-US" dirty="0">
              <a:solidFill>
                <a:schemeClr val="tx1"/>
              </a:solidFill>
            </a:endParaRPr>
          </a:p>
        </p:txBody>
      </p:sp>
      <p:sp>
        <p:nvSpPr>
          <p:cNvPr id="5" name="Text Placeholder 4"/>
          <p:cNvSpPr>
            <a:spLocks noGrp="1"/>
          </p:cNvSpPr>
          <p:nvPr>
            <p:ph type="body" sz="quarter" idx="16"/>
          </p:nvPr>
        </p:nvSpPr>
        <p:spPr>
          <a:xfrm>
            <a:off x="161365" y="1021976"/>
            <a:ext cx="3980329" cy="5486400"/>
          </a:xfrm>
        </p:spPr>
        <p:txBody>
          <a:bodyPr>
            <a:normAutofit fontScale="92500" lnSpcReduction="10000"/>
          </a:bodyPr>
          <a:lstStyle/>
          <a:p>
            <a:r>
              <a:rPr lang="en-US" dirty="0"/>
              <a:t>The following are the components that make simplified core</a:t>
            </a:r>
          </a:p>
          <a:p>
            <a:pPr marL="0" indent="0">
              <a:buNone/>
            </a:pPr>
            <a:endParaRPr lang="en-US" sz="1400" dirty="0">
              <a:solidFill>
                <a:schemeClr val="tx1"/>
              </a:solidFill>
            </a:endParaRPr>
          </a:p>
          <a:p>
            <a:r>
              <a:rPr lang="en-US" dirty="0" smtClean="0"/>
              <a:t>Sap business suite license consists of following</a:t>
            </a:r>
          </a:p>
          <a:p>
            <a:pPr lvl="1"/>
            <a:r>
              <a:rPr lang="en-US" dirty="0" smtClean="0"/>
              <a:t>Hana Database</a:t>
            </a:r>
          </a:p>
          <a:p>
            <a:pPr lvl="1"/>
            <a:r>
              <a:rPr lang="en-US" dirty="0" smtClean="0"/>
              <a:t>Fiori Apps</a:t>
            </a:r>
          </a:p>
          <a:p>
            <a:pPr lvl="1"/>
            <a:r>
              <a:rPr lang="en-US" dirty="0" smtClean="0"/>
              <a:t>SAP Business Suite</a:t>
            </a:r>
          </a:p>
          <a:p>
            <a:pPr lvl="1"/>
            <a:r>
              <a:rPr lang="en-US" dirty="0" smtClean="0"/>
              <a:t>Embedded BW</a:t>
            </a:r>
          </a:p>
          <a:p>
            <a:pPr lvl="1"/>
            <a:endParaRPr lang="en-US" dirty="0"/>
          </a:p>
          <a:p>
            <a:pPr marL="285750" lvl="1"/>
            <a:r>
              <a:rPr lang="en-US" dirty="0" smtClean="0"/>
              <a:t>Separate License are required for following</a:t>
            </a:r>
          </a:p>
          <a:p>
            <a:pPr marL="685800" lvl="2"/>
            <a:r>
              <a:rPr lang="en-US" dirty="0" smtClean="0"/>
              <a:t>Cash management</a:t>
            </a:r>
          </a:p>
          <a:p>
            <a:pPr marL="685800" lvl="2"/>
            <a:r>
              <a:rPr lang="en-US" dirty="0" smtClean="0"/>
              <a:t>IBP or BPC</a:t>
            </a:r>
          </a:p>
          <a:p>
            <a:pPr marL="685800" lvl="2"/>
            <a:r>
              <a:rPr lang="en-US" dirty="0" err="1" smtClean="0"/>
              <a:t>Ariba</a:t>
            </a:r>
            <a:endParaRPr lang="en-US" dirty="0" smtClean="0"/>
          </a:p>
          <a:p>
            <a:pPr marL="685800" lvl="2"/>
            <a:r>
              <a:rPr lang="en-US" dirty="0" err="1" smtClean="0"/>
              <a:t>Fieldglass</a:t>
            </a:r>
            <a:endParaRPr lang="en-US" dirty="0" smtClean="0"/>
          </a:p>
          <a:p>
            <a:pPr marL="685800" lvl="2"/>
            <a:r>
              <a:rPr lang="en-US" dirty="0" err="1" smtClean="0"/>
              <a:t>Successfactors</a:t>
            </a:r>
            <a:endParaRPr lang="en-US" dirty="0" smtClean="0"/>
          </a:p>
          <a:p>
            <a:pPr marL="685800" lvl="2"/>
            <a:r>
              <a:rPr lang="en-US" dirty="0" smtClean="0"/>
              <a:t>Concur</a:t>
            </a:r>
          </a:p>
          <a:p>
            <a:pPr marL="685800" lvl="2"/>
            <a:r>
              <a:rPr lang="en-US" dirty="0" smtClean="0"/>
              <a:t>Hybris</a:t>
            </a:r>
          </a:p>
          <a:p>
            <a:pPr marL="685800" lvl="2"/>
            <a:endParaRPr lang="en-US" dirty="0" smtClean="0"/>
          </a:p>
          <a:p>
            <a:pPr marL="685800" lvl="2"/>
            <a:endParaRPr lang="en-US" dirty="0" smtClean="0"/>
          </a:p>
        </p:txBody>
      </p:sp>
      <p:pic>
        <p:nvPicPr>
          <p:cNvPr id="1026" name="Picture 2" descr="Image result for s 4ha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718" y="844413"/>
            <a:ext cx="4713350" cy="24070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4141694" y="3647464"/>
            <a:ext cx="4834374" cy="3038475"/>
          </a:xfrm>
          <a:prstGeom prst="rect">
            <a:avLst/>
          </a:prstGeom>
        </p:spPr>
      </p:pic>
      <p:sp>
        <p:nvSpPr>
          <p:cNvPr id="6" name="TextBox 5"/>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3996914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30306" y="290415"/>
            <a:ext cx="8229600" cy="553998"/>
          </a:xfrm>
        </p:spPr>
        <p:txBody>
          <a:bodyPr>
            <a:normAutofit/>
          </a:bodyPr>
          <a:lstStyle/>
          <a:p>
            <a:r>
              <a:rPr lang="en-US" dirty="0" smtClean="0">
                <a:solidFill>
                  <a:schemeClr val="tx1"/>
                </a:solidFill>
              </a:rPr>
              <a:t>Fiori Apps</a:t>
            </a:r>
            <a:endParaRPr lang="en-US" dirty="0">
              <a:solidFill>
                <a:schemeClr val="tx1"/>
              </a:solidFill>
            </a:endParaRPr>
          </a:p>
        </p:txBody>
      </p:sp>
      <p:sp>
        <p:nvSpPr>
          <p:cNvPr id="5" name="Text Placeholder 4"/>
          <p:cNvSpPr>
            <a:spLocks noGrp="1"/>
          </p:cNvSpPr>
          <p:nvPr>
            <p:ph type="body" sz="quarter" idx="16"/>
          </p:nvPr>
        </p:nvSpPr>
        <p:spPr>
          <a:xfrm>
            <a:off x="161366" y="1021976"/>
            <a:ext cx="4421268" cy="5230906"/>
          </a:xfrm>
        </p:spPr>
        <p:txBody>
          <a:bodyPr>
            <a:normAutofit/>
          </a:bodyPr>
          <a:lstStyle/>
          <a:p>
            <a:pPr marL="228594" indent="-228594">
              <a:buFont typeface="Arial" panose="020B0604020202020204" pitchFamily="34" charset="0"/>
              <a:buChar char="•"/>
            </a:pPr>
            <a:endParaRPr lang="en-US" sz="1400" dirty="0" smtClean="0">
              <a:solidFill>
                <a:schemeClr val="tx1"/>
              </a:solidFill>
            </a:endParaRPr>
          </a:p>
          <a:p>
            <a:pPr marL="0" indent="0">
              <a:buNone/>
            </a:pPr>
            <a:r>
              <a:rPr lang="en-US" sz="1400" dirty="0">
                <a:solidFill>
                  <a:schemeClr val="tx1"/>
                </a:solidFill>
              </a:rPr>
              <a:t>FIORI Apps allow user to access SAP from any device and provides increased user experience</a:t>
            </a:r>
          </a:p>
          <a:p>
            <a:pPr marL="228594" indent="-228594">
              <a:buFont typeface="Arial" panose="020B0604020202020204" pitchFamily="34" charset="0"/>
              <a:buChar char="•"/>
            </a:pPr>
            <a:r>
              <a:rPr lang="en-US" sz="1400" dirty="0" smtClean="0">
                <a:solidFill>
                  <a:schemeClr val="tx1"/>
                </a:solidFill>
              </a:rPr>
              <a:t>Fiori </a:t>
            </a:r>
            <a:r>
              <a:rPr lang="en-US" sz="1400" dirty="0">
                <a:solidFill>
                  <a:schemeClr val="tx1"/>
                </a:solidFill>
              </a:rPr>
              <a:t>apps are : </a:t>
            </a:r>
          </a:p>
          <a:p>
            <a:pPr marL="739769" lvl="1" indent="-228594"/>
            <a:r>
              <a:rPr lang="en-US" sz="1000" dirty="0">
                <a:solidFill>
                  <a:schemeClr val="tx1"/>
                </a:solidFill>
              </a:rPr>
              <a:t>Role based</a:t>
            </a:r>
          </a:p>
          <a:p>
            <a:pPr marL="739769" lvl="1" indent="-228594"/>
            <a:r>
              <a:rPr lang="en-US" sz="1000" dirty="0">
                <a:solidFill>
                  <a:schemeClr val="tx1"/>
                </a:solidFill>
              </a:rPr>
              <a:t>Responsive</a:t>
            </a:r>
          </a:p>
          <a:p>
            <a:pPr marL="739769" lvl="1" indent="-228594"/>
            <a:r>
              <a:rPr lang="en-US" sz="1000" dirty="0">
                <a:solidFill>
                  <a:schemeClr val="tx1"/>
                </a:solidFill>
              </a:rPr>
              <a:t>Simple</a:t>
            </a:r>
          </a:p>
          <a:p>
            <a:pPr marL="739769" lvl="1" indent="-228594"/>
            <a:r>
              <a:rPr lang="en-US" sz="1000" dirty="0">
                <a:solidFill>
                  <a:schemeClr val="tx1"/>
                </a:solidFill>
              </a:rPr>
              <a:t>Coherent</a:t>
            </a:r>
          </a:p>
          <a:p>
            <a:pPr marL="739769" lvl="1" indent="-228594"/>
            <a:r>
              <a:rPr lang="en-US" sz="1000" dirty="0">
                <a:solidFill>
                  <a:schemeClr val="tx1"/>
                </a:solidFill>
              </a:rPr>
              <a:t>Instant Value</a:t>
            </a:r>
          </a:p>
          <a:p>
            <a:pPr marL="228594" indent="-228594">
              <a:buFont typeface="Arial" panose="020B0604020202020204" pitchFamily="34" charset="0"/>
              <a:buChar char="•"/>
            </a:pPr>
            <a:r>
              <a:rPr lang="en-US" sz="1400" dirty="0">
                <a:solidFill>
                  <a:schemeClr val="tx1"/>
                </a:solidFill>
              </a:rPr>
              <a:t>Each user when working on </a:t>
            </a:r>
            <a:r>
              <a:rPr lang="en-US" sz="1400" dirty="0" err="1">
                <a:solidFill>
                  <a:schemeClr val="tx1"/>
                </a:solidFill>
              </a:rPr>
              <a:t>fiori</a:t>
            </a:r>
            <a:r>
              <a:rPr lang="en-US" sz="1400" dirty="0">
                <a:solidFill>
                  <a:schemeClr val="tx1"/>
                </a:solidFill>
              </a:rPr>
              <a:t> is assigned to catalogs for each area. The area can be Accounts payable, Accounts receivable </a:t>
            </a:r>
            <a:r>
              <a:rPr lang="en-US" sz="1400" dirty="0" err="1">
                <a:solidFill>
                  <a:schemeClr val="tx1"/>
                </a:solidFill>
              </a:rPr>
              <a:t>etc</a:t>
            </a:r>
            <a:r>
              <a:rPr lang="en-US" sz="1400" dirty="0">
                <a:solidFill>
                  <a:schemeClr val="tx1"/>
                </a:solidFill>
              </a:rPr>
              <a:t>, Please see below link</a:t>
            </a:r>
          </a:p>
          <a:p>
            <a:pPr marL="228594" indent="-228594">
              <a:buFont typeface="Arial" panose="020B0604020202020204" pitchFamily="34" charset="0"/>
              <a:buChar char="•"/>
            </a:pPr>
            <a:r>
              <a:rPr lang="en-US" sz="1400" dirty="0">
                <a:hlinkClick r:id="rId2"/>
              </a:rPr>
              <a:t>https://fioriappslibrary.hana.ondemand.com/sap/fix/externalViewer/</a:t>
            </a:r>
            <a:endParaRPr lang="en-US" sz="1400" dirty="0"/>
          </a:p>
          <a:p>
            <a:pPr marL="228594" indent="-228594">
              <a:buFont typeface="Arial" panose="020B0604020202020204" pitchFamily="34" charset="0"/>
              <a:buChar char="•"/>
            </a:pPr>
            <a:endParaRPr lang="en-US" sz="1400" dirty="0" smtClean="0">
              <a:solidFill>
                <a:schemeClr val="tx1"/>
              </a:solidFill>
            </a:endParaRPr>
          </a:p>
          <a:p>
            <a:endParaRPr lang="en-US" dirty="0"/>
          </a:p>
        </p:txBody>
      </p:sp>
      <p:pic>
        <p:nvPicPr>
          <p:cNvPr id="4" name="Picture 3"/>
          <p:cNvPicPr>
            <a:picLocks noChangeAspect="1"/>
          </p:cNvPicPr>
          <p:nvPr/>
        </p:nvPicPr>
        <p:blipFill>
          <a:blip r:embed="rId3"/>
          <a:stretch>
            <a:fillRect/>
          </a:stretch>
        </p:blipFill>
        <p:spPr>
          <a:xfrm>
            <a:off x="5082364" y="1796902"/>
            <a:ext cx="3934046" cy="3019648"/>
          </a:xfrm>
          <a:prstGeom prst="rect">
            <a:avLst/>
          </a:prstGeom>
        </p:spPr>
      </p:pic>
      <p:sp>
        <p:nvSpPr>
          <p:cNvPr id="6" name="TextBox 5"/>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047193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30306" y="290415"/>
            <a:ext cx="8229600" cy="553998"/>
          </a:xfrm>
        </p:spPr>
        <p:txBody>
          <a:bodyPr>
            <a:normAutofit/>
          </a:bodyPr>
          <a:lstStyle/>
          <a:p>
            <a:r>
              <a:rPr lang="en-US" dirty="0" smtClean="0">
                <a:solidFill>
                  <a:schemeClr val="tx1"/>
                </a:solidFill>
              </a:rPr>
              <a:t>Type of Fiori Apps</a:t>
            </a:r>
            <a:endParaRPr lang="en-US" dirty="0">
              <a:solidFill>
                <a:schemeClr val="tx1"/>
              </a:solidFill>
            </a:endParaRPr>
          </a:p>
        </p:txBody>
      </p:sp>
      <p:sp>
        <p:nvSpPr>
          <p:cNvPr id="5" name="Text Placeholder 4"/>
          <p:cNvSpPr>
            <a:spLocks noGrp="1"/>
          </p:cNvSpPr>
          <p:nvPr>
            <p:ph type="body" sz="quarter" idx="16"/>
          </p:nvPr>
        </p:nvSpPr>
        <p:spPr>
          <a:xfrm>
            <a:off x="161366" y="1021976"/>
            <a:ext cx="4421268" cy="5230906"/>
          </a:xfrm>
        </p:spPr>
        <p:txBody>
          <a:bodyPr>
            <a:normAutofit/>
          </a:bodyPr>
          <a:lstStyle/>
          <a:p>
            <a:pPr marL="228594" indent="-228594">
              <a:buFont typeface="Arial" panose="020B0604020202020204" pitchFamily="34" charset="0"/>
              <a:buChar char="•"/>
            </a:pPr>
            <a:endParaRPr lang="en-US" sz="1400" dirty="0" smtClean="0">
              <a:solidFill>
                <a:schemeClr val="tx1"/>
              </a:solidFill>
            </a:endParaRPr>
          </a:p>
          <a:p>
            <a:r>
              <a:rPr lang="en-US" sz="1400" dirty="0">
                <a:solidFill>
                  <a:schemeClr val="tx1"/>
                </a:solidFill>
              </a:rPr>
              <a:t>Transaction apps offer task-based access to tasks like change, create, display (documents, master records), or entire processes with guided navigation.</a:t>
            </a:r>
          </a:p>
          <a:p>
            <a:r>
              <a:rPr lang="en-US" sz="1400" dirty="0">
                <a:solidFill>
                  <a:schemeClr val="tx1"/>
                </a:solidFill>
              </a:rPr>
              <a:t>Analytical apps provide insight to action, they give you a visual overview of complex topics for monitoring or tracking purposes.</a:t>
            </a:r>
          </a:p>
          <a:p>
            <a:r>
              <a:rPr lang="en-US" sz="1400" dirty="0">
                <a:solidFill>
                  <a:schemeClr val="tx1"/>
                </a:solidFill>
              </a:rPr>
              <a:t>Factsheets give you the opportunity to search and explore your data. They provide a 360 degree view on essential information about an object and contextual navigation between related objects.</a:t>
            </a:r>
          </a:p>
          <a:p>
            <a:pPr marL="228594" indent="-228594">
              <a:buFont typeface="Arial" panose="020B0604020202020204" pitchFamily="34" charset="0"/>
              <a:buChar char="•"/>
            </a:pPr>
            <a:endParaRPr lang="en-US" sz="1400" dirty="0" smtClean="0">
              <a:solidFill>
                <a:schemeClr val="tx1"/>
              </a:solidFill>
            </a:endParaRPr>
          </a:p>
          <a:p>
            <a:endParaRPr lang="en-US" dirty="0"/>
          </a:p>
        </p:txBody>
      </p:sp>
      <p:pic>
        <p:nvPicPr>
          <p:cNvPr id="6" name="Picture 5"/>
          <p:cNvPicPr>
            <a:picLocks noChangeAspect="1"/>
          </p:cNvPicPr>
          <p:nvPr/>
        </p:nvPicPr>
        <p:blipFill>
          <a:blip r:embed="rId2"/>
          <a:stretch>
            <a:fillRect/>
          </a:stretch>
        </p:blipFill>
        <p:spPr>
          <a:xfrm>
            <a:off x="4699591" y="1826379"/>
            <a:ext cx="4369981" cy="2713723"/>
          </a:xfrm>
          <a:prstGeom prst="rect">
            <a:avLst/>
          </a:prstGeom>
        </p:spPr>
      </p:pic>
      <p:sp>
        <p:nvSpPr>
          <p:cNvPr id="7" name="TextBox 6"/>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204777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30306" y="290415"/>
            <a:ext cx="8229600" cy="553998"/>
          </a:xfrm>
        </p:spPr>
        <p:txBody>
          <a:bodyPr>
            <a:normAutofit/>
          </a:bodyPr>
          <a:lstStyle/>
          <a:p>
            <a:r>
              <a:rPr lang="en-US" dirty="0" smtClean="0">
                <a:solidFill>
                  <a:schemeClr val="tx1"/>
                </a:solidFill>
              </a:rPr>
              <a:t>Fiori- Detail</a:t>
            </a:r>
            <a:endParaRPr lang="en-US" dirty="0">
              <a:solidFill>
                <a:schemeClr val="tx1"/>
              </a:solidFill>
            </a:endParaRPr>
          </a:p>
        </p:txBody>
      </p:sp>
      <p:sp>
        <p:nvSpPr>
          <p:cNvPr id="5" name="Text Placeholder 4"/>
          <p:cNvSpPr>
            <a:spLocks noGrp="1"/>
          </p:cNvSpPr>
          <p:nvPr>
            <p:ph type="body" sz="quarter" idx="16"/>
          </p:nvPr>
        </p:nvSpPr>
        <p:spPr>
          <a:xfrm>
            <a:off x="161366" y="1021976"/>
            <a:ext cx="4421268" cy="5230906"/>
          </a:xfrm>
        </p:spPr>
        <p:txBody>
          <a:bodyPr>
            <a:normAutofit/>
          </a:bodyPr>
          <a:lstStyle/>
          <a:p>
            <a:pPr algn="just"/>
            <a:r>
              <a:rPr lang="en-US" sz="1400" dirty="0">
                <a:solidFill>
                  <a:schemeClr val="tx1"/>
                </a:solidFill>
              </a:rPr>
              <a:t>The SAP Fiori </a:t>
            </a:r>
            <a:r>
              <a:rPr lang="en-US" sz="1400" dirty="0" err="1">
                <a:solidFill>
                  <a:schemeClr val="tx1"/>
                </a:solidFill>
              </a:rPr>
              <a:t>launchpad</a:t>
            </a:r>
            <a:r>
              <a:rPr lang="en-US" sz="1400" dirty="0">
                <a:solidFill>
                  <a:schemeClr val="tx1"/>
                </a:solidFill>
              </a:rPr>
              <a:t> is the single entry point for the user to interact with the system. It is role-based and persona centric. The users access those applications that are specific to their role within the company and allow them to perform the specific tasks as per their requirement. There is embedded search, collaboration, and feed functionality.</a:t>
            </a:r>
          </a:p>
          <a:p>
            <a:pPr algn="just"/>
            <a:r>
              <a:rPr lang="en-US" sz="1400" dirty="0">
                <a:solidFill>
                  <a:schemeClr val="tx1"/>
                </a:solidFill>
              </a:rPr>
              <a:t>The SAP Fiori </a:t>
            </a:r>
            <a:r>
              <a:rPr lang="en-US" sz="1400" dirty="0" err="1">
                <a:solidFill>
                  <a:schemeClr val="tx1"/>
                </a:solidFill>
              </a:rPr>
              <a:t>launchpad</a:t>
            </a:r>
            <a:r>
              <a:rPr lang="en-US" sz="1400" dirty="0">
                <a:solidFill>
                  <a:schemeClr val="tx1"/>
                </a:solidFill>
              </a:rPr>
              <a:t> offers themes and can be personalized to meet branding requirements.</a:t>
            </a:r>
          </a:p>
          <a:p>
            <a:pPr algn="just"/>
            <a:r>
              <a:rPr lang="en-US" sz="1400" dirty="0">
                <a:solidFill>
                  <a:schemeClr val="tx1"/>
                </a:solidFill>
              </a:rPr>
              <a:t>It offers a stable URL for bookmarking and sharing and as it is browser based, it works with multiple devices and browsers.</a:t>
            </a:r>
          </a:p>
          <a:p>
            <a:pPr algn="just"/>
            <a:r>
              <a:rPr lang="en-US" sz="1400" dirty="0">
                <a:solidFill>
                  <a:schemeClr val="tx1"/>
                </a:solidFill>
              </a:rPr>
              <a:t>The </a:t>
            </a:r>
            <a:r>
              <a:rPr lang="en-US" sz="1400" dirty="0" err="1">
                <a:solidFill>
                  <a:schemeClr val="tx1"/>
                </a:solidFill>
              </a:rPr>
              <a:t>launchpad</a:t>
            </a:r>
            <a:r>
              <a:rPr lang="en-US" sz="1400" dirty="0">
                <a:solidFill>
                  <a:schemeClr val="tx1"/>
                </a:solidFill>
              </a:rPr>
              <a:t> also offers active tiles through which the user can receive updated information directly from the front page without opening the application.</a:t>
            </a:r>
          </a:p>
          <a:p>
            <a:pPr marL="228594" indent="-228594">
              <a:buFont typeface="Arial" panose="020B0604020202020204" pitchFamily="34" charset="0"/>
              <a:buChar char="•"/>
            </a:pPr>
            <a:endParaRPr lang="en-US" sz="1400" dirty="0" smtClean="0">
              <a:solidFill>
                <a:schemeClr val="tx1"/>
              </a:solidFill>
            </a:endParaRPr>
          </a:p>
          <a:p>
            <a:endParaRPr lang="en-US" dirty="0"/>
          </a:p>
        </p:txBody>
      </p:sp>
      <p:pic>
        <p:nvPicPr>
          <p:cNvPr id="7" name="Picture 6"/>
          <p:cNvPicPr>
            <a:picLocks noChangeAspect="1"/>
          </p:cNvPicPr>
          <p:nvPr/>
        </p:nvPicPr>
        <p:blipFill>
          <a:blip r:embed="rId2"/>
          <a:stretch>
            <a:fillRect/>
          </a:stretch>
        </p:blipFill>
        <p:spPr>
          <a:xfrm>
            <a:off x="4582635" y="951472"/>
            <a:ext cx="4327449" cy="3379229"/>
          </a:xfrm>
          <a:prstGeom prst="rect">
            <a:avLst/>
          </a:prstGeom>
        </p:spPr>
      </p:pic>
      <p:sp>
        <p:nvSpPr>
          <p:cNvPr id="6" name="TextBox 5"/>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119520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smtClean="0"/>
              <a:t>Agenda</a:t>
            </a:r>
            <a:endParaRPr lang="en-US" dirty="0"/>
          </a:p>
        </p:txBody>
      </p:sp>
    </p:spTree>
    <p:extLst>
      <p:ext uri="{BB962C8B-B14F-4D97-AF65-F5344CB8AC3E}">
        <p14:creationId xmlns:p14="http://schemas.microsoft.com/office/powerpoint/2010/main" val="3650337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30306" y="290415"/>
            <a:ext cx="8229600" cy="553998"/>
          </a:xfrm>
        </p:spPr>
        <p:txBody>
          <a:bodyPr>
            <a:normAutofit/>
          </a:bodyPr>
          <a:lstStyle/>
          <a:p>
            <a:r>
              <a:rPr lang="en-US" dirty="0" smtClean="0">
                <a:solidFill>
                  <a:schemeClr val="tx1"/>
                </a:solidFill>
              </a:rPr>
              <a:t>Fiori- Launchpad</a:t>
            </a:r>
            <a:endParaRPr lang="en-US" dirty="0">
              <a:solidFill>
                <a:schemeClr val="tx1"/>
              </a:solidFill>
            </a:endParaRPr>
          </a:p>
        </p:txBody>
      </p:sp>
      <p:sp>
        <p:nvSpPr>
          <p:cNvPr id="5" name="Text Placeholder 4"/>
          <p:cNvSpPr>
            <a:spLocks noGrp="1"/>
          </p:cNvSpPr>
          <p:nvPr>
            <p:ph type="body" sz="quarter" idx="16"/>
          </p:nvPr>
        </p:nvSpPr>
        <p:spPr>
          <a:xfrm>
            <a:off x="161366" y="1021976"/>
            <a:ext cx="4421268" cy="5230906"/>
          </a:xfrm>
        </p:spPr>
        <p:txBody>
          <a:bodyPr>
            <a:normAutofit/>
          </a:bodyPr>
          <a:lstStyle/>
          <a:p>
            <a:pPr algn="just"/>
            <a:r>
              <a:rPr lang="en-US" sz="1400" dirty="0">
                <a:solidFill>
                  <a:schemeClr val="tx1"/>
                </a:solidFill>
              </a:rPr>
              <a:t/>
            </a:r>
            <a:br>
              <a:rPr lang="en-US" sz="1400" dirty="0">
                <a:solidFill>
                  <a:schemeClr val="tx1"/>
                </a:solidFill>
              </a:rPr>
            </a:br>
            <a:r>
              <a:rPr lang="en-US" sz="1400" dirty="0">
                <a:solidFill>
                  <a:schemeClr val="tx1"/>
                </a:solidFill>
              </a:rPr>
              <a:t>The following personalization options are available in SAP Fiori </a:t>
            </a:r>
            <a:r>
              <a:rPr lang="en-US" sz="1400" dirty="0" err="1">
                <a:solidFill>
                  <a:schemeClr val="tx1"/>
                </a:solidFill>
              </a:rPr>
              <a:t>launchpad</a:t>
            </a:r>
            <a:r>
              <a:rPr lang="en-US" sz="1400" dirty="0">
                <a:solidFill>
                  <a:schemeClr val="tx1"/>
                </a:solidFill>
              </a:rPr>
              <a:t>:</a:t>
            </a:r>
          </a:p>
          <a:p>
            <a:pPr algn="just"/>
            <a:r>
              <a:rPr lang="en-US" sz="1400" dirty="0">
                <a:solidFill>
                  <a:schemeClr val="tx1"/>
                </a:solidFill>
              </a:rPr>
              <a:t>Adding applications from the catalog assigned to them</a:t>
            </a:r>
          </a:p>
          <a:p>
            <a:pPr algn="just"/>
            <a:r>
              <a:rPr lang="en-US" sz="1400" dirty="0">
                <a:solidFill>
                  <a:schemeClr val="tx1"/>
                </a:solidFill>
              </a:rPr>
              <a:t>Removing applications that they do not want to use</a:t>
            </a:r>
          </a:p>
          <a:p>
            <a:pPr algn="just"/>
            <a:r>
              <a:rPr lang="en-US" sz="1400" dirty="0">
                <a:solidFill>
                  <a:schemeClr val="tx1"/>
                </a:solidFill>
              </a:rPr>
              <a:t>Modifying and adding applications for filtered report results</a:t>
            </a:r>
          </a:p>
          <a:p>
            <a:pPr algn="just"/>
            <a:r>
              <a:rPr lang="en-US" sz="1400" dirty="0">
                <a:solidFill>
                  <a:schemeClr val="tx1"/>
                </a:solidFill>
              </a:rPr>
              <a:t>For example, if the user is a group cash manager who is interested in the German market, the user can create an application to take them directly to the cash position of the German market. They can arrive at the cash position directly with one click from the SAP Fiori </a:t>
            </a:r>
            <a:r>
              <a:rPr lang="en-US" sz="1400" dirty="0" err="1">
                <a:solidFill>
                  <a:schemeClr val="tx1"/>
                </a:solidFill>
              </a:rPr>
              <a:t>launchpad</a:t>
            </a:r>
            <a:r>
              <a:rPr lang="en-US" sz="1400" dirty="0">
                <a:solidFill>
                  <a:schemeClr val="tx1"/>
                </a:solidFill>
              </a:rPr>
              <a:t> home page.</a:t>
            </a:r>
          </a:p>
          <a:p>
            <a:pPr marL="228594" indent="-228594">
              <a:buFont typeface="Arial" panose="020B0604020202020204" pitchFamily="34" charset="0"/>
              <a:buChar char="•"/>
            </a:pPr>
            <a:endParaRPr lang="en-US" sz="1400" dirty="0" smtClean="0">
              <a:solidFill>
                <a:schemeClr val="tx1"/>
              </a:solidFill>
            </a:endParaRPr>
          </a:p>
          <a:p>
            <a:endParaRPr lang="en-US" dirty="0"/>
          </a:p>
        </p:txBody>
      </p:sp>
      <p:pic>
        <p:nvPicPr>
          <p:cNvPr id="6" name="Picture 5"/>
          <p:cNvPicPr>
            <a:picLocks noChangeAspect="1"/>
          </p:cNvPicPr>
          <p:nvPr/>
        </p:nvPicPr>
        <p:blipFill>
          <a:blip r:embed="rId2"/>
          <a:stretch>
            <a:fillRect/>
          </a:stretch>
        </p:blipFill>
        <p:spPr>
          <a:xfrm>
            <a:off x="4582635" y="946150"/>
            <a:ext cx="4561365" cy="3155951"/>
          </a:xfrm>
          <a:prstGeom prst="rect">
            <a:avLst/>
          </a:prstGeom>
        </p:spPr>
      </p:pic>
      <p:sp>
        <p:nvSpPr>
          <p:cNvPr id="7" name="TextBox 6"/>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2562674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30306" y="290415"/>
            <a:ext cx="8229600" cy="553998"/>
          </a:xfrm>
        </p:spPr>
        <p:txBody>
          <a:bodyPr>
            <a:normAutofit/>
          </a:bodyPr>
          <a:lstStyle/>
          <a:p>
            <a:r>
              <a:rPr lang="en-US" dirty="0"/>
              <a:t>Additional features</a:t>
            </a:r>
            <a:r>
              <a:rPr lang="en-US" dirty="0">
                <a:sym typeface="Wingdings" panose="05000000000000000000" pitchFamily="2" charset="2"/>
              </a:rPr>
              <a:t></a:t>
            </a:r>
            <a:endParaRPr lang="en-US" dirty="0">
              <a:solidFill>
                <a:schemeClr val="tx1"/>
              </a:solidFill>
            </a:endParaRPr>
          </a:p>
        </p:txBody>
      </p:sp>
      <p:sp>
        <p:nvSpPr>
          <p:cNvPr id="5" name="Text Placeholder 4"/>
          <p:cNvSpPr>
            <a:spLocks noGrp="1"/>
          </p:cNvSpPr>
          <p:nvPr>
            <p:ph type="body" sz="quarter" idx="16"/>
          </p:nvPr>
        </p:nvSpPr>
        <p:spPr>
          <a:xfrm>
            <a:off x="161366" y="1021976"/>
            <a:ext cx="4421268" cy="5230906"/>
          </a:xfrm>
        </p:spPr>
        <p:txBody>
          <a:bodyPr>
            <a:normAutofit/>
          </a:bodyPr>
          <a:lstStyle/>
          <a:p>
            <a:pPr marL="0" indent="0" algn="just">
              <a:buNone/>
            </a:pPr>
            <a:r>
              <a:rPr lang="en-US" sz="1400" dirty="0">
                <a:solidFill>
                  <a:schemeClr val="tx1"/>
                </a:solidFill>
              </a:rPr>
              <a:t/>
            </a:r>
            <a:br>
              <a:rPr lang="en-US" sz="1400" dirty="0">
                <a:solidFill>
                  <a:schemeClr val="tx1"/>
                </a:solidFill>
              </a:rPr>
            </a:br>
            <a:r>
              <a:rPr lang="en-US" sz="1400" dirty="0" smtClean="0">
                <a:solidFill>
                  <a:schemeClr val="tx1"/>
                </a:solidFill>
              </a:rPr>
              <a:t>Personalization Aspect</a:t>
            </a:r>
          </a:p>
          <a:p>
            <a:endParaRPr lang="en-US" dirty="0"/>
          </a:p>
        </p:txBody>
      </p:sp>
      <p:pic>
        <p:nvPicPr>
          <p:cNvPr id="7" name="Picture 6"/>
          <p:cNvPicPr>
            <a:picLocks noChangeAspect="1"/>
          </p:cNvPicPr>
          <p:nvPr/>
        </p:nvPicPr>
        <p:blipFill>
          <a:blip r:embed="rId2"/>
          <a:stretch>
            <a:fillRect/>
          </a:stretch>
        </p:blipFill>
        <p:spPr>
          <a:xfrm>
            <a:off x="5006755" y="844413"/>
            <a:ext cx="3999022" cy="2579271"/>
          </a:xfrm>
          <a:prstGeom prst="rect">
            <a:avLst/>
          </a:prstGeom>
        </p:spPr>
      </p:pic>
      <p:pic>
        <p:nvPicPr>
          <p:cNvPr id="8" name="Picture 7"/>
          <p:cNvPicPr>
            <a:picLocks noChangeAspect="1"/>
          </p:cNvPicPr>
          <p:nvPr/>
        </p:nvPicPr>
        <p:blipFill>
          <a:blip r:embed="rId3"/>
          <a:stretch>
            <a:fillRect/>
          </a:stretch>
        </p:blipFill>
        <p:spPr>
          <a:xfrm>
            <a:off x="5146157" y="3530009"/>
            <a:ext cx="3859619" cy="3011524"/>
          </a:xfrm>
          <a:prstGeom prst="rect">
            <a:avLst/>
          </a:prstGeom>
        </p:spPr>
      </p:pic>
      <p:sp>
        <p:nvSpPr>
          <p:cNvPr id="6" name="TextBox 5"/>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2894658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30306" y="290415"/>
            <a:ext cx="8229600" cy="553998"/>
          </a:xfrm>
        </p:spPr>
        <p:txBody>
          <a:bodyPr>
            <a:normAutofit/>
          </a:bodyPr>
          <a:lstStyle/>
          <a:p>
            <a:r>
              <a:rPr lang="en-US" dirty="0" smtClean="0">
                <a:solidFill>
                  <a:schemeClr val="tx1"/>
                </a:solidFill>
              </a:rPr>
              <a:t>Further learning &amp; Help</a:t>
            </a:r>
            <a:endParaRPr lang="en-US" dirty="0">
              <a:solidFill>
                <a:schemeClr val="tx1"/>
              </a:solidFill>
            </a:endParaRPr>
          </a:p>
        </p:txBody>
      </p:sp>
      <p:sp>
        <p:nvSpPr>
          <p:cNvPr id="5" name="Text Placeholder 4"/>
          <p:cNvSpPr>
            <a:spLocks noGrp="1"/>
          </p:cNvSpPr>
          <p:nvPr>
            <p:ph type="body" sz="quarter" idx="16"/>
          </p:nvPr>
        </p:nvSpPr>
        <p:spPr>
          <a:xfrm>
            <a:off x="161365" y="1021976"/>
            <a:ext cx="8211925" cy="5230906"/>
          </a:xfrm>
        </p:spPr>
        <p:txBody>
          <a:bodyPr>
            <a:normAutofit/>
          </a:bodyPr>
          <a:lstStyle/>
          <a:p>
            <a:pPr marL="0" indent="0" algn="just">
              <a:buNone/>
            </a:pPr>
            <a:r>
              <a:rPr lang="en-US" sz="1400" dirty="0">
                <a:solidFill>
                  <a:schemeClr val="tx1"/>
                </a:solidFill>
              </a:rPr>
              <a:t/>
            </a:r>
            <a:br>
              <a:rPr lang="en-US" sz="1400" dirty="0">
                <a:solidFill>
                  <a:schemeClr val="tx1"/>
                </a:solidFill>
              </a:rPr>
            </a:br>
            <a:endParaRPr lang="en-US" sz="1400" dirty="0" smtClean="0">
              <a:solidFill>
                <a:schemeClr val="tx1"/>
              </a:solidFill>
            </a:endParaRPr>
          </a:p>
          <a:p>
            <a:r>
              <a:rPr lang="en-US" dirty="0" smtClean="0"/>
              <a:t>Help.sap.com/viewer</a:t>
            </a:r>
          </a:p>
          <a:p>
            <a:r>
              <a:rPr lang="en-US" dirty="0"/>
              <a:t>Fiori Apps </a:t>
            </a:r>
            <a:r>
              <a:rPr lang="en-US" dirty="0" smtClean="0"/>
              <a:t>Library -&gt; </a:t>
            </a:r>
            <a:r>
              <a:rPr lang="en-US" dirty="0">
                <a:hlinkClick r:id="rId2"/>
              </a:rPr>
              <a:t>https://fioriappslibrary.hana.ondemand.com/sap/fix/externalViewer/#/</a:t>
            </a:r>
            <a:r>
              <a:rPr lang="en-US" dirty="0" smtClean="0">
                <a:hlinkClick r:id="rId2"/>
              </a:rPr>
              <a:t>homePage</a:t>
            </a:r>
            <a:r>
              <a:rPr lang="en-US" dirty="0" smtClean="0"/>
              <a:t> </a:t>
            </a:r>
          </a:p>
          <a:p>
            <a:r>
              <a:rPr lang="en-US" dirty="0" smtClean="0"/>
              <a:t>Fiori </a:t>
            </a:r>
            <a:r>
              <a:rPr lang="en-US" dirty="0"/>
              <a:t>Apps Finance -&gt; </a:t>
            </a:r>
            <a:r>
              <a:rPr lang="en-US" dirty="0">
                <a:hlinkClick r:id="rId3"/>
              </a:rPr>
              <a:t>https://fioriappslibrary.hana.ondemand.com/sap/fix/externalViewer/#/</a:t>
            </a:r>
            <a:r>
              <a:rPr lang="en-US" dirty="0" smtClean="0">
                <a:hlinkClick r:id="rId3"/>
              </a:rPr>
              <a:t>home</a:t>
            </a:r>
            <a:endParaRPr lang="en-US" dirty="0" smtClean="0"/>
          </a:p>
          <a:p>
            <a:endParaRPr lang="en-US" dirty="0"/>
          </a:p>
        </p:txBody>
      </p:sp>
      <p:sp>
        <p:nvSpPr>
          <p:cNvPr id="6" name="TextBox 5"/>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30298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dirty="0"/>
          </a:p>
        </p:txBody>
      </p:sp>
      <p:sp>
        <p:nvSpPr>
          <p:cNvPr id="2" name="Text Placeholder 1"/>
          <p:cNvSpPr>
            <a:spLocks noGrp="1"/>
          </p:cNvSpPr>
          <p:nvPr>
            <p:ph type="body" sz="quarter" idx="10"/>
          </p:nvPr>
        </p:nvSpPr>
        <p:spPr/>
        <p:txBody>
          <a:bodyPr>
            <a:normAutofit/>
          </a:bodyPr>
          <a:lstStyle/>
          <a:p>
            <a:r>
              <a:rPr lang="en-US" dirty="0" smtClean="0"/>
              <a:t>Introduction of S4 HANA</a:t>
            </a:r>
            <a:endParaRPr lang="en-US" dirty="0"/>
          </a:p>
        </p:txBody>
      </p:sp>
      <p:sp>
        <p:nvSpPr>
          <p:cNvPr id="4" name="Text Placeholder 3"/>
          <p:cNvSpPr>
            <a:spLocks noGrp="1"/>
          </p:cNvSpPr>
          <p:nvPr>
            <p:ph type="body" sz="quarter" idx="11"/>
          </p:nvPr>
        </p:nvSpPr>
        <p:spPr/>
        <p:txBody>
          <a:bodyPr/>
          <a:lstStyle/>
          <a:p>
            <a:r>
              <a:rPr lang="en-US" dirty="0" smtClean="0"/>
              <a:t>Financial Accounting</a:t>
            </a:r>
            <a:endParaRPr lang="en-US" dirty="0"/>
          </a:p>
        </p:txBody>
      </p:sp>
      <p:sp>
        <p:nvSpPr>
          <p:cNvPr id="5" name="Text Placeholder 4"/>
          <p:cNvSpPr>
            <a:spLocks noGrp="1"/>
          </p:cNvSpPr>
          <p:nvPr>
            <p:ph type="body" sz="quarter" idx="12"/>
          </p:nvPr>
        </p:nvSpPr>
        <p:spPr/>
        <p:txBody>
          <a:bodyPr/>
          <a:lstStyle/>
          <a:p>
            <a:r>
              <a:rPr lang="en-US" dirty="0" smtClean="0"/>
              <a:t>Management Accounting</a:t>
            </a:r>
            <a:endParaRPr lang="en-US" dirty="0"/>
          </a:p>
        </p:txBody>
      </p:sp>
      <p:sp>
        <p:nvSpPr>
          <p:cNvPr id="6" name="Text Placeholder 5"/>
          <p:cNvSpPr>
            <a:spLocks noGrp="1"/>
          </p:cNvSpPr>
          <p:nvPr>
            <p:ph type="body" sz="quarter" idx="13"/>
          </p:nvPr>
        </p:nvSpPr>
        <p:spPr/>
        <p:txBody>
          <a:bodyPr/>
          <a:lstStyle/>
          <a:p>
            <a:r>
              <a:rPr lang="en-US" dirty="0" smtClean="0"/>
              <a:t>Migration	</a:t>
            </a:r>
            <a:endParaRPr lang="en-US" dirty="0"/>
          </a:p>
        </p:txBody>
      </p:sp>
      <p:sp>
        <p:nvSpPr>
          <p:cNvPr id="7" name="Text Placeholder 6"/>
          <p:cNvSpPr>
            <a:spLocks noGrp="1"/>
          </p:cNvSpPr>
          <p:nvPr>
            <p:ph type="body" sz="quarter" idx="14"/>
          </p:nvPr>
        </p:nvSpPr>
        <p:spPr/>
        <p:txBody>
          <a:bodyPr/>
          <a:lstStyle/>
          <a:p>
            <a:r>
              <a:rPr lang="en-US" dirty="0" smtClean="0"/>
              <a:t>Central Finance</a:t>
            </a:r>
            <a:endParaRPr lang="en-US" dirty="0"/>
          </a:p>
        </p:txBody>
      </p:sp>
      <p:sp>
        <p:nvSpPr>
          <p:cNvPr id="8" name="Text Placeholder 7"/>
          <p:cNvSpPr>
            <a:spLocks noGrp="1"/>
          </p:cNvSpPr>
          <p:nvPr>
            <p:ph type="body" sz="quarter" idx="15"/>
          </p:nvPr>
        </p:nvSpPr>
        <p:spPr/>
        <p:txBody>
          <a:bodyPr/>
          <a:lstStyle/>
          <a:p>
            <a:endParaRPr lang="en-US"/>
          </a:p>
        </p:txBody>
      </p:sp>
      <p:sp>
        <p:nvSpPr>
          <p:cNvPr id="9" name="Text Placeholder 8"/>
          <p:cNvSpPr>
            <a:spLocks noGrp="1"/>
          </p:cNvSpPr>
          <p:nvPr>
            <p:ph type="body" sz="quarter" idx="16"/>
          </p:nvPr>
        </p:nvSpPr>
        <p:spPr/>
        <p:txBody>
          <a:bodyPr/>
          <a:lstStyle/>
          <a:p>
            <a:endParaRPr lang="en-US"/>
          </a:p>
        </p:txBody>
      </p:sp>
      <p:sp>
        <p:nvSpPr>
          <p:cNvPr id="10" name="Text Placeholder 9"/>
          <p:cNvSpPr>
            <a:spLocks noGrp="1"/>
          </p:cNvSpPr>
          <p:nvPr>
            <p:ph type="body" sz="quarter" idx="17"/>
          </p:nvPr>
        </p:nvSpPr>
        <p:spPr/>
        <p:txBody>
          <a:bodyPr/>
          <a:lstStyle/>
          <a:p>
            <a:endParaRPr lang="en-US"/>
          </a:p>
        </p:txBody>
      </p:sp>
      <p:sp>
        <p:nvSpPr>
          <p:cNvPr id="11" name="Text Placeholder 10"/>
          <p:cNvSpPr>
            <a:spLocks noGrp="1"/>
          </p:cNvSpPr>
          <p:nvPr>
            <p:ph type="body" sz="quarter" idx="18"/>
          </p:nvPr>
        </p:nvSpPr>
        <p:spPr/>
        <p:txBody>
          <a:bodyPr/>
          <a:lstStyle/>
          <a:p>
            <a:endParaRPr lang="en-US"/>
          </a:p>
        </p:txBody>
      </p:sp>
      <p:sp>
        <p:nvSpPr>
          <p:cNvPr id="12" name="Text Placeholder 11"/>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1088858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smtClean="0"/>
              <a:t>Business Case </a:t>
            </a:r>
            <a:endParaRPr lang="en-US" dirty="0"/>
          </a:p>
        </p:txBody>
      </p:sp>
      <p:sp>
        <p:nvSpPr>
          <p:cNvPr id="5" name="Text Placeholder 4"/>
          <p:cNvSpPr>
            <a:spLocks noGrp="1"/>
          </p:cNvSpPr>
          <p:nvPr>
            <p:ph type="body" sz="quarter" idx="16"/>
          </p:nvPr>
        </p:nvSpPr>
        <p:spPr>
          <a:xfrm>
            <a:off x="457201" y="882650"/>
            <a:ext cx="4625787" cy="5585385"/>
          </a:xfrm>
        </p:spPr>
        <p:txBody>
          <a:bodyPr>
            <a:normAutofit/>
          </a:bodyPr>
          <a:lstStyle/>
          <a:p>
            <a:pPr algn="just">
              <a:buSzPts val="1300"/>
              <a:buFont typeface="Arial" panose="020B0604020202020204" pitchFamily="34" charset="0"/>
              <a:buChar char="•"/>
            </a:pPr>
            <a:r>
              <a:rPr lang="en-US" sz="1600" dirty="0" smtClean="0">
                <a:solidFill>
                  <a:srgbClr val="000000"/>
                </a:solidFill>
                <a:latin typeface="Calibri" panose="020F0502020204030204" pitchFamily="34" charset="0"/>
              </a:rPr>
              <a:t>Digital Economy: Growth </a:t>
            </a:r>
            <a:r>
              <a:rPr lang="en-US" sz="1600" dirty="0">
                <a:solidFill>
                  <a:srgbClr val="000000"/>
                </a:solidFill>
                <a:latin typeface="Calibri" panose="020F0502020204030204" pitchFamily="34" charset="0"/>
              </a:rPr>
              <a:t>of digital devices and services has grown exponentially over the past few years such as use of smart phone, tablets , online shopping, ticket reservations, bank transaction etc. </a:t>
            </a:r>
            <a:endParaRPr lang="en-US" sz="1600" dirty="0" smtClean="0">
              <a:solidFill>
                <a:srgbClr val="000000"/>
              </a:solidFill>
              <a:latin typeface="Calibri" panose="020F0502020204030204" pitchFamily="34" charset="0"/>
            </a:endParaRPr>
          </a:p>
          <a:p>
            <a:pPr marL="0" indent="0" algn="just">
              <a:buSzPts val="1300"/>
              <a:buNone/>
            </a:pPr>
            <a:endParaRPr lang="en-US" sz="1600" dirty="0">
              <a:solidFill>
                <a:srgbClr val="000000"/>
              </a:solidFill>
              <a:latin typeface="Calibri" panose="020F0502020204030204" pitchFamily="34" charset="0"/>
            </a:endParaRPr>
          </a:p>
          <a:p>
            <a:pPr algn="just">
              <a:buSzPts val="1300"/>
              <a:buFont typeface="Arial" panose="020B0604020202020204" pitchFamily="34" charset="0"/>
              <a:buChar char="•"/>
            </a:pPr>
            <a:r>
              <a:rPr lang="en-US" sz="1600" dirty="0" smtClean="0">
                <a:solidFill>
                  <a:srgbClr val="000000"/>
                </a:solidFill>
                <a:latin typeface="Calibri" panose="020F0502020204030204" pitchFamily="34" charset="0"/>
              </a:rPr>
              <a:t>Internet of Things: By </a:t>
            </a:r>
            <a:r>
              <a:rPr lang="en-US" sz="1600" dirty="0">
                <a:solidFill>
                  <a:srgbClr val="000000"/>
                </a:solidFill>
                <a:latin typeface="Calibri" panose="020F0502020204030204" pitchFamily="34" charset="0"/>
              </a:rPr>
              <a:t>2020, 5 billion people will enter the middle class and come online, while 50 billion devices will be connected to the Internet of Things, creating a digital network of virtually everything. And cloud computing - a $41 billion business in 2011 - will grow to a $241 billion business in that same time frame. </a:t>
            </a:r>
          </a:p>
          <a:p>
            <a:pPr algn="just">
              <a:buSzPts val="1300"/>
              <a:buFont typeface="Arial" panose="020B0604020202020204" pitchFamily="34" charset="0"/>
              <a:buChar char="•"/>
            </a:pPr>
            <a:r>
              <a:rPr lang="en-US" sz="1600" dirty="0" smtClean="0">
                <a:solidFill>
                  <a:srgbClr val="000000"/>
                </a:solidFill>
                <a:latin typeface="Calibri" panose="020F0502020204030204" pitchFamily="34" charset="0"/>
              </a:rPr>
              <a:t>Choice of Deployment: Cloud Computing: On </a:t>
            </a:r>
            <a:r>
              <a:rPr lang="en-US" sz="1600" dirty="0">
                <a:solidFill>
                  <a:srgbClr val="000000"/>
                </a:solidFill>
                <a:latin typeface="Calibri" panose="020F0502020204030204" pitchFamily="34" charset="0"/>
              </a:rPr>
              <a:t>premise can be deployed on either at customer site or on cloud via Hana Enterprise cloud. Whereas SAP Hana cloud finance that runs with version number 1705, 1708 </a:t>
            </a:r>
            <a:r>
              <a:rPr lang="en-US" sz="1600" dirty="0" err="1">
                <a:solidFill>
                  <a:srgbClr val="000000"/>
                </a:solidFill>
                <a:latin typeface="Calibri" panose="020F0502020204030204" pitchFamily="34" charset="0"/>
              </a:rPr>
              <a:t>etc</a:t>
            </a:r>
            <a:r>
              <a:rPr lang="en-US" sz="1600" dirty="0">
                <a:solidFill>
                  <a:srgbClr val="000000"/>
                </a:solidFill>
                <a:latin typeface="Calibri" panose="020F0502020204030204" pitchFamily="34" charset="0"/>
              </a:rPr>
              <a:t> runs exclusively on cloud and its different in terms of system properties and setup.</a:t>
            </a:r>
          </a:p>
          <a:p>
            <a:endParaRPr lang="en-US" dirty="0"/>
          </a:p>
        </p:txBody>
      </p:sp>
      <p:pic>
        <p:nvPicPr>
          <p:cNvPr id="3" name="Picture 2"/>
          <p:cNvPicPr>
            <a:picLocks noChangeAspect="1"/>
          </p:cNvPicPr>
          <p:nvPr/>
        </p:nvPicPr>
        <p:blipFill>
          <a:blip r:embed="rId2"/>
          <a:stretch>
            <a:fillRect/>
          </a:stretch>
        </p:blipFill>
        <p:spPr>
          <a:xfrm>
            <a:off x="5082989" y="882650"/>
            <a:ext cx="4061012" cy="3635562"/>
          </a:xfrm>
          <a:prstGeom prst="rect">
            <a:avLst/>
          </a:prstGeom>
        </p:spPr>
      </p:pic>
      <p:sp>
        <p:nvSpPr>
          <p:cNvPr id="6" name="TextBox 5"/>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2965610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 </a:t>
            </a:r>
            <a:r>
              <a:rPr lang="en-US" dirty="0" smtClean="0"/>
              <a:t>Problems- Existing Systems</a:t>
            </a:r>
            <a:endParaRPr lang="en-US" dirty="0"/>
          </a:p>
        </p:txBody>
      </p:sp>
      <p:sp>
        <p:nvSpPr>
          <p:cNvPr id="5" name="Text Placeholder 4"/>
          <p:cNvSpPr>
            <a:spLocks noGrp="1"/>
          </p:cNvSpPr>
          <p:nvPr>
            <p:ph type="body" sz="quarter" idx="16"/>
          </p:nvPr>
        </p:nvSpPr>
        <p:spPr>
          <a:xfrm>
            <a:off x="457200" y="1021976"/>
            <a:ext cx="8240713" cy="5230906"/>
          </a:xfrm>
        </p:spPr>
        <p:txBody>
          <a:bodyPr>
            <a:normAutofit fontScale="32500" lnSpcReduction="20000"/>
          </a:bodyPr>
          <a:lstStyle/>
          <a:p>
            <a:pPr marL="228594" indent="-228594">
              <a:buFont typeface="Arial" panose="020B0604020202020204" pitchFamily="34" charset="0"/>
              <a:buChar char="•"/>
            </a:pPr>
            <a:r>
              <a:rPr lang="en-US" sz="3700" dirty="0" smtClean="0">
                <a:solidFill>
                  <a:schemeClr val="tx1"/>
                </a:solidFill>
              </a:rPr>
              <a:t>Tradeoff: With </a:t>
            </a:r>
            <a:r>
              <a:rPr lang="en-US" sz="3700" dirty="0">
                <a:solidFill>
                  <a:schemeClr val="tx1"/>
                </a:solidFill>
              </a:rPr>
              <a:t>the existing system architecture, you have to make a trade-off; either going for a Broad and Deep Analysis or Speedy and Simple reporting.</a:t>
            </a:r>
          </a:p>
          <a:p>
            <a:pPr marL="0" indent="0">
              <a:buNone/>
            </a:pPr>
            <a:endParaRPr lang="en-US" sz="3700" dirty="0" smtClean="0">
              <a:solidFill>
                <a:schemeClr val="tx1"/>
              </a:solidFill>
            </a:endParaRPr>
          </a:p>
          <a:p>
            <a:pPr marL="228594" indent="-228594">
              <a:buFont typeface="Arial" panose="020B0604020202020204" pitchFamily="34" charset="0"/>
              <a:buChar char="•"/>
            </a:pPr>
            <a:r>
              <a:rPr lang="en-US" sz="3700" dirty="0" smtClean="0">
                <a:solidFill>
                  <a:schemeClr val="tx1"/>
                </a:solidFill>
              </a:rPr>
              <a:t>No Real Time Data: Online </a:t>
            </a:r>
            <a:r>
              <a:rPr lang="en-US" sz="3700" dirty="0">
                <a:solidFill>
                  <a:schemeClr val="tx1"/>
                </a:solidFill>
              </a:rPr>
              <a:t>transactional processing (OLTP) was separated from online analytic processing (OLAP). The reason for this lies in the database design of OLTP and OLAP. Quite simply, a database model was either built for OLTP optimization or OLAP optimization, but not both. However, this also bought with it complexity, redundancy and of course latency. It was usual for today’s business figures to be only available tomorrow for analysis once the data was extracted and loaded to a reporting </a:t>
            </a:r>
            <a:r>
              <a:rPr lang="en-US" sz="3700" dirty="0" err="1" smtClean="0">
                <a:solidFill>
                  <a:schemeClr val="tx1"/>
                </a:solidFill>
              </a:rPr>
              <a:t>system.In</a:t>
            </a:r>
            <a:r>
              <a:rPr lang="en-US" sz="3700" dirty="0" smtClean="0">
                <a:solidFill>
                  <a:schemeClr val="tx1"/>
                </a:solidFill>
              </a:rPr>
              <a:t> </a:t>
            </a:r>
            <a:r>
              <a:rPr lang="en-US" sz="3700" dirty="0">
                <a:solidFill>
                  <a:schemeClr val="tx1"/>
                </a:solidFill>
              </a:rPr>
              <a:t>both scenarios, real time updates are difficult, almost impossible to design. In a data warehouse environment updates occur overnight with nightly batch jobs</a:t>
            </a:r>
            <a:r>
              <a:rPr lang="en-US" sz="3700" dirty="0" smtClean="0">
                <a:solidFill>
                  <a:schemeClr val="tx1"/>
                </a:solidFill>
              </a:rPr>
              <a:t>.</a:t>
            </a:r>
          </a:p>
          <a:p>
            <a:pPr marL="228594" indent="-228594">
              <a:buFont typeface="Arial" panose="020B0604020202020204" pitchFamily="34" charset="0"/>
              <a:buChar char="•"/>
            </a:pPr>
            <a:endParaRPr lang="en-US" sz="3700" dirty="0">
              <a:solidFill>
                <a:schemeClr val="tx1"/>
              </a:solidFill>
            </a:endParaRPr>
          </a:p>
          <a:p>
            <a:pPr marL="228594" indent="-228594">
              <a:buFont typeface="Arial" panose="020B0604020202020204" pitchFamily="34" charset="0"/>
              <a:buChar char="•"/>
            </a:pPr>
            <a:r>
              <a:rPr lang="en-US" sz="3700" dirty="0" smtClean="0">
                <a:solidFill>
                  <a:schemeClr val="tx1"/>
                </a:solidFill>
              </a:rPr>
              <a:t>Hierarchical Model: Traditional </a:t>
            </a:r>
            <a:r>
              <a:rPr lang="en-US" sz="3700" dirty="0">
                <a:solidFill>
                  <a:schemeClr val="tx1"/>
                </a:solidFill>
              </a:rPr>
              <a:t>applications were built on a hierarchical data model. Detailed data was summarized into higher level layers of aggregates to help system performance. On top of aggregates we built more aggregates and special versions of the database tables to support special applications. So as well as storing the extra copies of data, we also had to build application code to maintain extra tables and keep them up to date</a:t>
            </a:r>
            <a:r>
              <a:rPr lang="en-US" sz="3700" dirty="0" smtClean="0">
                <a:solidFill>
                  <a:schemeClr val="tx1"/>
                </a:solidFill>
              </a:rPr>
              <a:t>.</a:t>
            </a:r>
          </a:p>
          <a:p>
            <a:pPr marL="228594" indent="-228594">
              <a:buFont typeface="Arial" panose="020B0604020202020204" pitchFamily="34" charset="0"/>
              <a:buChar char="•"/>
            </a:pPr>
            <a:endParaRPr lang="en-US" sz="3700" dirty="0">
              <a:solidFill>
                <a:schemeClr val="tx1"/>
              </a:solidFill>
            </a:endParaRPr>
          </a:p>
          <a:p>
            <a:pPr marL="228594" indent="-228594">
              <a:buFont typeface="Arial" panose="020B0604020202020204" pitchFamily="34" charset="0"/>
              <a:buChar char="•"/>
            </a:pPr>
            <a:r>
              <a:rPr lang="en-US" sz="3700" dirty="0" smtClean="0">
                <a:solidFill>
                  <a:schemeClr val="tx1"/>
                </a:solidFill>
              </a:rPr>
              <a:t>Indexes: Database </a:t>
            </a:r>
            <a:r>
              <a:rPr lang="en-US" sz="3700" dirty="0">
                <a:solidFill>
                  <a:schemeClr val="tx1"/>
                </a:solidFill>
              </a:rPr>
              <a:t>indexes improve access speed because they are based on common access paths to data. But they must be constantly dropped and rebuilt each time the tables are updated, more code is required to manage this process</a:t>
            </a:r>
            <a:r>
              <a:rPr lang="en-US" sz="3700" dirty="0" smtClean="0">
                <a:solidFill>
                  <a:schemeClr val="tx1"/>
                </a:solidFill>
              </a:rPr>
              <a:t>.</a:t>
            </a:r>
          </a:p>
          <a:p>
            <a:pPr marL="228594" indent="-228594">
              <a:buFont typeface="Arial" panose="020B0604020202020204" pitchFamily="34" charset="0"/>
              <a:buChar char="•"/>
            </a:pPr>
            <a:endParaRPr lang="en-US" sz="3700" dirty="0">
              <a:solidFill>
                <a:schemeClr val="tx1"/>
              </a:solidFill>
            </a:endParaRPr>
          </a:p>
          <a:p>
            <a:pPr marL="228594" indent="-228594">
              <a:buFont typeface="Arial" panose="020B0604020202020204" pitchFamily="34" charset="0"/>
              <a:buChar char="•"/>
            </a:pPr>
            <a:r>
              <a:rPr lang="en-US" sz="3700" dirty="0" smtClean="0">
                <a:solidFill>
                  <a:schemeClr val="tx1"/>
                </a:solidFill>
              </a:rPr>
              <a:t>More Codes: The </a:t>
            </a:r>
            <a:r>
              <a:rPr lang="en-US" sz="3700" dirty="0">
                <a:solidFill>
                  <a:schemeClr val="tx1"/>
                </a:solidFill>
              </a:rPr>
              <a:t>traditional data model is complex and a complex data model causes the application code to be complex. It has been found that up to 70% of application code is built specifically for performance of an application and adds no value to the core business function. With a complex data model and complex code, integration with other applications and also enhancements are difficult, and simply not agile</a:t>
            </a:r>
            <a:r>
              <a:rPr lang="en-US" sz="3700" dirty="0" smtClean="0">
                <a:solidFill>
                  <a:schemeClr val="tx1"/>
                </a:solidFill>
              </a:rPr>
              <a:t>.</a:t>
            </a:r>
          </a:p>
          <a:p>
            <a:pPr marL="228594" indent="-228594">
              <a:buFont typeface="Arial" panose="020B0604020202020204" pitchFamily="34" charset="0"/>
              <a:buChar char="•"/>
            </a:pPr>
            <a:endParaRPr lang="en-US" sz="3700" dirty="0">
              <a:solidFill>
                <a:schemeClr val="tx1"/>
              </a:solidFill>
            </a:endParaRPr>
          </a:p>
          <a:p>
            <a:pPr marL="228594" indent="-228594">
              <a:buFont typeface="Arial" panose="020B0604020202020204" pitchFamily="34" charset="0"/>
              <a:buChar char="•"/>
            </a:pPr>
            <a:r>
              <a:rPr lang="en-US" sz="3700" dirty="0" smtClean="0">
                <a:solidFill>
                  <a:schemeClr val="tx1"/>
                </a:solidFill>
              </a:rPr>
              <a:t>Row based database takes time to process the single data. Therefore, speed and availability is the main issue faced by business.</a:t>
            </a:r>
            <a:endParaRPr lang="en-US" sz="3700" dirty="0">
              <a:solidFill>
                <a:schemeClr val="tx1"/>
              </a:solidFill>
            </a:endParaRPr>
          </a:p>
          <a:p>
            <a:endParaRPr lang="en-US" dirty="0"/>
          </a:p>
        </p:txBody>
      </p:sp>
      <p:sp>
        <p:nvSpPr>
          <p:cNvPr id="4" name="TextBox 3"/>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31866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t> </a:t>
            </a:r>
            <a:r>
              <a:rPr lang="en-US" dirty="0" smtClean="0"/>
              <a:t>Problems- Existing Data Models</a:t>
            </a:r>
            <a:endParaRPr lang="en-US" dirty="0"/>
          </a:p>
        </p:txBody>
      </p:sp>
      <p:sp>
        <p:nvSpPr>
          <p:cNvPr id="5" name="Text Placeholder 4"/>
          <p:cNvSpPr>
            <a:spLocks noGrp="1"/>
          </p:cNvSpPr>
          <p:nvPr>
            <p:ph type="body" sz="quarter" idx="16"/>
          </p:nvPr>
        </p:nvSpPr>
        <p:spPr>
          <a:xfrm>
            <a:off x="457200" y="1021976"/>
            <a:ext cx="4733365" cy="5230906"/>
          </a:xfrm>
        </p:spPr>
        <p:txBody>
          <a:bodyPr>
            <a:normAutofit/>
          </a:bodyPr>
          <a:lstStyle/>
          <a:p>
            <a:pPr marL="0" indent="0" algn="just">
              <a:buNone/>
            </a:pPr>
            <a:r>
              <a:rPr lang="en-US" sz="1800" dirty="0">
                <a:solidFill>
                  <a:schemeClr val="tx1"/>
                </a:solidFill>
              </a:rPr>
              <a:t>Challenges from having Multiple Sources of Truth include the following:</a:t>
            </a:r>
          </a:p>
          <a:p>
            <a:pPr marL="228594" indent="-228594" algn="just">
              <a:buFont typeface="Arial" panose="020B0604020202020204" pitchFamily="34" charset="0"/>
              <a:buChar char="•"/>
            </a:pPr>
            <a:r>
              <a:rPr lang="en-US" sz="1800" dirty="0">
                <a:solidFill>
                  <a:schemeClr val="tx1"/>
                </a:solidFill>
              </a:rPr>
              <a:t>The combined content of several tables represents "the truth". Reconciliation efforts are needed by architecture.</a:t>
            </a:r>
          </a:p>
          <a:p>
            <a:pPr marL="228594" indent="-228594" algn="just">
              <a:buFont typeface="Arial" panose="020B0604020202020204" pitchFamily="34" charset="0"/>
              <a:buChar char="•"/>
            </a:pPr>
            <a:r>
              <a:rPr lang="en-US" sz="1800" dirty="0">
                <a:solidFill>
                  <a:schemeClr val="tx1"/>
                </a:solidFill>
              </a:rPr>
              <a:t>Different level of detail stored in the respective components or tables.</a:t>
            </a:r>
          </a:p>
          <a:p>
            <a:pPr marL="228594" indent="-228594" algn="just">
              <a:buFont typeface="Arial" panose="020B0604020202020204" pitchFamily="34" charset="0"/>
              <a:buChar char="•"/>
            </a:pPr>
            <a:r>
              <a:rPr lang="en-US" sz="1800" dirty="0">
                <a:solidFill>
                  <a:schemeClr val="tx1"/>
                </a:solidFill>
              </a:rPr>
              <a:t>Components are structured differently (for example, fields and entities differ).</a:t>
            </a:r>
          </a:p>
          <a:p>
            <a:pPr marL="228594" indent="-228594" algn="just">
              <a:buFont typeface="Arial" panose="020B0604020202020204" pitchFamily="34" charset="0"/>
              <a:buChar char="•"/>
            </a:pPr>
            <a:r>
              <a:rPr lang="en-US" sz="1800" dirty="0">
                <a:solidFill>
                  <a:schemeClr val="tx1"/>
                </a:solidFill>
              </a:rPr>
              <a:t>Must move data to the appropriate table for reporting (for example, settlement).</a:t>
            </a:r>
          </a:p>
          <a:p>
            <a:pPr marL="228594" indent="-228594" algn="just">
              <a:buFont typeface="Arial" panose="020B0604020202020204" pitchFamily="34" charset="0"/>
              <a:buChar char="•"/>
            </a:pPr>
            <a:r>
              <a:rPr lang="en-US" sz="1800" dirty="0">
                <a:solidFill>
                  <a:schemeClr val="tx1"/>
                </a:solidFill>
              </a:rPr>
              <a:t>Different capabilities in the components (customer fields, currencies, multi-GAAP, and so on).</a:t>
            </a:r>
          </a:p>
          <a:p>
            <a:pPr marL="228594" indent="-228594" algn="just">
              <a:buFont typeface="Arial" panose="020B0604020202020204" pitchFamily="34" charset="0"/>
              <a:buChar char="•"/>
            </a:pPr>
            <a:r>
              <a:rPr lang="en-US" sz="1800" dirty="0">
                <a:solidFill>
                  <a:schemeClr val="tx1"/>
                </a:solidFill>
              </a:rPr>
              <a:t>Multiple BI extractors required to cover the complete truth in BI</a:t>
            </a:r>
          </a:p>
          <a:p>
            <a:pPr marL="0" indent="0">
              <a:buNone/>
            </a:pPr>
            <a:endParaRPr lang="en-US" dirty="0"/>
          </a:p>
        </p:txBody>
      </p:sp>
      <p:pic>
        <p:nvPicPr>
          <p:cNvPr id="4" name="Picture 3"/>
          <p:cNvPicPr>
            <a:picLocks noChangeAspect="1"/>
          </p:cNvPicPr>
          <p:nvPr/>
        </p:nvPicPr>
        <p:blipFill>
          <a:blip r:embed="rId2"/>
          <a:stretch>
            <a:fillRect/>
          </a:stretch>
        </p:blipFill>
        <p:spPr>
          <a:xfrm>
            <a:off x="5365376" y="1021977"/>
            <a:ext cx="3603812" cy="3671048"/>
          </a:xfrm>
          <a:prstGeom prst="rect">
            <a:avLst/>
          </a:prstGeom>
        </p:spPr>
      </p:pic>
      <p:sp>
        <p:nvSpPr>
          <p:cNvPr id="6" name="TextBox 5"/>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730038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smtClean="0"/>
              <a:t>Hardware Enhancements</a:t>
            </a:r>
            <a:endParaRPr lang="en-US" dirty="0"/>
          </a:p>
        </p:txBody>
      </p:sp>
      <p:sp>
        <p:nvSpPr>
          <p:cNvPr id="5" name="Text Placeholder 4"/>
          <p:cNvSpPr>
            <a:spLocks noGrp="1"/>
          </p:cNvSpPr>
          <p:nvPr>
            <p:ph type="body" sz="quarter" idx="16"/>
          </p:nvPr>
        </p:nvSpPr>
        <p:spPr>
          <a:xfrm>
            <a:off x="161365" y="1021976"/>
            <a:ext cx="4383741" cy="5230906"/>
          </a:xfrm>
        </p:spPr>
        <p:txBody>
          <a:bodyPr>
            <a:normAutofit fontScale="70000" lnSpcReduction="20000"/>
          </a:bodyPr>
          <a:lstStyle/>
          <a:p>
            <a:pPr marL="228594" indent="-228594" algn="just">
              <a:buFont typeface="Arial" panose="020B0604020202020204" pitchFamily="34" charset="0"/>
              <a:buChar char="•"/>
            </a:pPr>
            <a:r>
              <a:rPr lang="en-US" sz="1900" dirty="0">
                <a:solidFill>
                  <a:schemeClr val="tx1"/>
                </a:solidFill>
              </a:rPr>
              <a:t>Multi-core processors enable parallelism of tasks - this means more throughput of data and faster processing to give us real-time responses.</a:t>
            </a:r>
          </a:p>
          <a:p>
            <a:pPr marL="228594" indent="-228594" algn="just">
              <a:buFont typeface="Arial" panose="020B0604020202020204" pitchFamily="34" charset="0"/>
              <a:buChar char="•"/>
            </a:pPr>
            <a:r>
              <a:rPr lang="en-US" sz="1900" dirty="0">
                <a:solidFill>
                  <a:schemeClr val="tx1"/>
                </a:solidFill>
              </a:rPr>
              <a:t>Large memory - enables us to fit an entire organization's database in memory - this means that we lose the mechanical spinning disk and the latency it brings.</a:t>
            </a:r>
          </a:p>
          <a:p>
            <a:pPr marL="228594" indent="-228594" algn="just">
              <a:buFont typeface="Arial" panose="020B0604020202020204" pitchFamily="34" charset="0"/>
              <a:buChar char="•"/>
            </a:pPr>
            <a:r>
              <a:rPr lang="en-US" sz="1900" dirty="0">
                <a:solidFill>
                  <a:schemeClr val="tx1"/>
                </a:solidFill>
              </a:rPr>
              <a:t>On Board Cache- Advances in the design of on-board cache means that data can pass between memory and CPU cores rapidly. In the past, even with large memory, this was a bottleneck as CPUs were demanding more data and the journey from memory to CPU was not optimal. </a:t>
            </a:r>
          </a:p>
          <a:p>
            <a:pPr marL="228594" indent="-228594" algn="just">
              <a:buFont typeface="Arial" panose="020B0604020202020204" pitchFamily="34" charset="0"/>
              <a:buChar char="•"/>
            </a:pPr>
            <a:r>
              <a:rPr lang="en-US" sz="1900" dirty="0">
                <a:solidFill>
                  <a:schemeClr val="tx1"/>
                </a:solidFill>
              </a:rPr>
              <a:t>Cloud computing- Cloud computing technology has matured in the last few years and is now a compelling deployment option for our customers who do not want to take on the complexity and cost of the installation and maintenance of IT landscapes. Virtualizing machines means lower costs of running enterprise wide applications. Public cloud services based on subscription models increase access to everyone to the latest solutions, reducing the costs and simplifying everything.</a:t>
            </a:r>
          </a:p>
          <a:p>
            <a:pPr marL="228594" indent="-228594" algn="just">
              <a:buFont typeface="Arial" panose="020B0604020202020204" pitchFamily="34" charset="0"/>
              <a:buChar char="•"/>
            </a:pPr>
            <a:r>
              <a:rPr lang="en-US" sz="1900" dirty="0">
                <a:solidFill>
                  <a:schemeClr val="tx1"/>
                </a:solidFill>
              </a:rPr>
              <a:t>In memory technology- SAP HANA is an in-memory, column-oriented, relational database management system</a:t>
            </a:r>
          </a:p>
          <a:p>
            <a:pPr marL="228594" indent="-228594" algn="just">
              <a:buFont typeface="Arial" panose="020B0604020202020204" pitchFamily="34" charset="0"/>
              <a:buChar char="•"/>
            </a:pPr>
            <a:r>
              <a:rPr lang="en-US" sz="1900" dirty="0">
                <a:solidFill>
                  <a:schemeClr val="tx1"/>
                </a:solidFill>
              </a:rPr>
              <a:t>Apps – Applications that are easily accessible via computer, Mobile or tablet to perform regular transactions such as Banking, email </a:t>
            </a:r>
            <a:r>
              <a:rPr lang="en-US" sz="1900" dirty="0" err="1">
                <a:solidFill>
                  <a:schemeClr val="tx1"/>
                </a:solidFill>
              </a:rPr>
              <a:t>etc</a:t>
            </a:r>
            <a:endParaRPr lang="en-US" sz="1900" dirty="0">
              <a:solidFill>
                <a:schemeClr val="tx1"/>
              </a:solidFill>
            </a:endParaRPr>
          </a:p>
          <a:p>
            <a:endParaRPr lang="en-US" dirty="0"/>
          </a:p>
        </p:txBody>
      </p:sp>
      <p:pic>
        <p:nvPicPr>
          <p:cNvPr id="4" name="Picture 3"/>
          <p:cNvPicPr>
            <a:picLocks noChangeAspect="1"/>
          </p:cNvPicPr>
          <p:nvPr/>
        </p:nvPicPr>
        <p:blipFill>
          <a:blip r:embed="rId2"/>
          <a:stretch>
            <a:fillRect/>
          </a:stretch>
        </p:blipFill>
        <p:spPr>
          <a:xfrm>
            <a:off x="4827494" y="1129444"/>
            <a:ext cx="4114800" cy="3980438"/>
          </a:xfrm>
          <a:prstGeom prst="rect">
            <a:avLst/>
          </a:prstGeom>
        </p:spPr>
      </p:pic>
      <p:sp>
        <p:nvSpPr>
          <p:cNvPr id="6" name="TextBox 5"/>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2010087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solidFill>
                  <a:schemeClr val="tx1"/>
                </a:solidFill>
              </a:rPr>
              <a:t>Advantages of Hana </a:t>
            </a:r>
            <a:r>
              <a:rPr lang="en-US" dirty="0" smtClean="0">
                <a:solidFill>
                  <a:schemeClr val="tx1"/>
                </a:solidFill>
              </a:rPr>
              <a:t>Database</a:t>
            </a:r>
            <a:endParaRPr lang="en-US" dirty="0">
              <a:solidFill>
                <a:schemeClr val="tx1"/>
              </a:solidFill>
            </a:endParaRPr>
          </a:p>
        </p:txBody>
      </p:sp>
      <p:sp>
        <p:nvSpPr>
          <p:cNvPr id="5" name="Text Placeholder 4"/>
          <p:cNvSpPr>
            <a:spLocks noGrp="1"/>
          </p:cNvSpPr>
          <p:nvPr>
            <p:ph type="body" sz="quarter" idx="16"/>
          </p:nvPr>
        </p:nvSpPr>
        <p:spPr>
          <a:xfrm>
            <a:off x="161365" y="1021976"/>
            <a:ext cx="4383741" cy="5230906"/>
          </a:xfrm>
        </p:spPr>
        <p:txBody>
          <a:bodyPr>
            <a:normAutofit fontScale="85000" lnSpcReduction="20000"/>
          </a:bodyPr>
          <a:lstStyle/>
          <a:p>
            <a:pPr marL="228594" indent="-228594" algn="just">
              <a:buFont typeface="Arial" panose="020B0604020202020204" pitchFamily="34" charset="0"/>
              <a:buChar char="•"/>
            </a:pPr>
            <a:r>
              <a:rPr lang="en-US" sz="1400" dirty="0">
                <a:solidFill>
                  <a:schemeClr val="tx1"/>
                </a:solidFill>
              </a:rPr>
              <a:t>Database-The database, which supports S/4HANA (SAP HANA) can handle both OLTP and OLAP processing from a single data model and therefore we do not need to move transactional data to a separate system. This means transactional and analytical applications run off the same tables and therefore data is available in real-time at every level of detail.</a:t>
            </a:r>
          </a:p>
          <a:p>
            <a:pPr marL="228594" indent="-228594" algn="just">
              <a:buFont typeface="Arial" panose="020B0604020202020204" pitchFamily="34" charset="0"/>
              <a:buChar char="•"/>
            </a:pPr>
            <a:r>
              <a:rPr lang="en-US" sz="1400" dirty="0">
                <a:solidFill>
                  <a:schemeClr val="tx1"/>
                </a:solidFill>
              </a:rPr>
              <a:t>Analytics-Gain new insights from advanced analytics processing by leveraging  in-memory data processing capabilities – text, predictive, spatial, graph, streaming, and time series – you can get answers to any business question and make smart decisions in real time</a:t>
            </a:r>
          </a:p>
          <a:p>
            <a:pPr marL="228594" indent="-228594" algn="just">
              <a:buFont typeface="Arial" panose="020B0604020202020204" pitchFamily="34" charset="0"/>
              <a:buChar char="•"/>
            </a:pPr>
            <a:r>
              <a:rPr lang="en-US" sz="1400" dirty="0">
                <a:solidFill>
                  <a:schemeClr val="tx1"/>
                </a:solidFill>
              </a:rPr>
              <a:t>Application- Develop next-generation applications that combine analytics and transactions, and deploy them on any device. Take advantage of best-in-class development tools – and deliver </a:t>
            </a:r>
            <a:r>
              <a:rPr lang="en-US" sz="1400" dirty="0" err="1">
                <a:solidFill>
                  <a:schemeClr val="tx1"/>
                </a:solidFill>
              </a:rPr>
              <a:t>personalised</a:t>
            </a:r>
            <a:r>
              <a:rPr lang="en-US" sz="1400" dirty="0">
                <a:solidFill>
                  <a:schemeClr val="tx1"/>
                </a:solidFill>
              </a:rPr>
              <a:t> experiences with the right data served at the right time for users.</a:t>
            </a:r>
          </a:p>
          <a:p>
            <a:pPr marL="228594" indent="-228594" algn="just">
              <a:buFont typeface="Arial" panose="020B0604020202020204" pitchFamily="34" charset="0"/>
              <a:buChar char="•"/>
            </a:pPr>
            <a:r>
              <a:rPr lang="en-US" sz="1400" dirty="0">
                <a:solidFill>
                  <a:schemeClr val="tx1"/>
                </a:solidFill>
              </a:rPr>
              <a:t>Data Access- Gain a complete and accurate view of your business by accessing data from any source – internal or external. Access data where it’s located, integrate or replicate relevant data into SAP HANA, and ensure data quality to increase confidence in decision making.</a:t>
            </a:r>
          </a:p>
          <a:p>
            <a:pPr marL="228594" indent="-228594" algn="just">
              <a:buFont typeface="Arial" panose="020B0604020202020204" pitchFamily="34" charset="0"/>
              <a:buChar char="•"/>
            </a:pPr>
            <a:r>
              <a:rPr lang="en-US" sz="1400" dirty="0">
                <a:solidFill>
                  <a:schemeClr val="tx1"/>
                </a:solidFill>
              </a:rPr>
              <a:t>Administration- Simplify system administration and IT operations with tools that help you monitor processes, ensure data and application security, and achieve continuous availability. Keep your business running smoothly and effectively – from any device or location</a:t>
            </a:r>
          </a:p>
          <a:p>
            <a:pPr marL="228594" indent="-228594" algn="just">
              <a:buFont typeface="Arial" panose="020B0604020202020204" pitchFamily="34" charset="0"/>
              <a:buChar char="•"/>
            </a:pPr>
            <a:r>
              <a:rPr lang="en-US" sz="1400" dirty="0">
                <a:solidFill>
                  <a:schemeClr val="tx1"/>
                </a:solidFill>
              </a:rPr>
              <a:t>Security-Keep your communications, data storage, and application services secure with robust identity and access management controls. Rely on best-in-class software security, patching, and encryption – and use a dashboard to monitor all KPIs related to security. </a:t>
            </a:r>
          </a:p>
          <a:p>
            <a:endParaRPr lang="en-US" dirty="0"/>
          </a:p>
        </p:txBody>
      </p:sp>
      <p:pic>
        <p:nvPicPr>
          <p:cNvPr id="6" name="Picture 5"/>
          <p:cNvPicPr>
            <a:picLocks noChangeAspect="1"/>
          </p:cNvPicPr>
          <p:nvPr/>
        </p:nvPicPr>
        <p:blipFill>
          <a:blip r:embed="rId2"/>
          <a:stretch>
            <a:fillRect/>
          </a:stretch>
        </p:blipFill>
        <p:spPr>
          <a:xfrm>
            <a:off x="4652682" y="730626"/>
            <a:ext cx="4303059" cy="3698499"/>
          </a:xfrm>
          <a:prstGeom prst="rect">
            <a:avLst/>
          </a:prstGeom>
        </p:spPr>
      </p:pic>
      <p:sp>
        <p:nvSpPr>
          <p:cNvPr id="7" name="TextBox 6"/>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2634176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a:bodyPr>
          <a:lstStyle/>
          <a:p>
            <a:r>
              <a:rPr lang="en-US" dirty="0">
                <a:solidFill>
                  <a:schemeClr val="tx1"/>
                </a:solidFill>
              </a:rPr>
              <a:t>S/4 Hana Suite</a:t>
            </a:r>
          </a:p>
        </p:txBody>
      </p:sp>
      <p:sp>
        <p:nvSpPr>
          <p:cNvPr id="5" name="Text Placeholder 4"/>
          <p:cNvSpPr>
            <a:spLocks noGrp="1"/>
          </p:cNvSpPr>
          <p:nvPr>
            <p:ph type="body" sz="quarter" idx="16"/>
          </p:nvPr>
        </p:nvSpPr>
        <p:spPr>
          <a:xfrm>
            <a:off x="161365" y="1021976"/>
            <a:ext cx="4383741" cy="5230906"/>
          </a:xfrm>
        </p:spPr>
        <p:txBody>
          <a:bodyPr>
            <a:normAutofit/>
          </a:bodyPr>
          <a:lstStyle/>
          <a:p>
            <a:pPr marL="228594" indent="-228594" algn="just">
              <a:buFont typeface="Arial" panose="020B0604020202020204" pitchFamily="34" charset="0"/>
              <a:buChar char="•"/>
            </a:pPr>
            <a:r>
              <a:rPr lang="en-US" sz="1200" dirty="0">
                <a:solidFill>
                  <a:schemeClr val="tx1"/>
                </a:solidFill>
              </a:rPr>
              <a:t>Simplified Core- SAP S/4HANA is not a single product but covers many applications. Customers can start with the basics components and add to them later. S/4HANA Enterprise Management is a great place to start. This is known as the simplified core and can be considered as the replacement for SAP ERP. </a:t>
            </a:r>
          </a:p>
          <a:p>
            <a:pPr marL="228594" indent="-228594" algn="just">
              <a:buFont typeface="Arial" panose="020B0604020202020204" pitchFamily="34" charset="0"/>
              <a:buChar char="•"/>
            </a:pPr>
            <a:r>
              <a:rPr lang="en-US" sz="1200" dirty="0">
                <a:solidFill>
                  <a:schemeClr val="tx1"/>
                </a:solidFill>
              </a:rPr>
              <a:t>S/4HANA Enterprise Management can be easily integrated with SAP S/4HANA Lines of Business (</a:t>
            </a:r>
            <a:r>
              <a:rPr lang="en-US" sz="1200" dirty="0" err="1">
                <a:solidFill>
                  <a:schemeClr val="tx1"/>
                </a:solidFill>
              </a:rPr>
              <a:t>LoB</a:t>
            </a:r>
            <a:r>
              <a:rPr lang="en-US" sz="1200" dirty="0">
                <a:solidFill>
                  <a:schemeClr val="tx1"/>
                </a:solidFill>
              </a:rPr>
              <a:t>) solutions..</a:t>
            </a:r>
          </a:p>
          <a:p>
            <a:pPr marL="228594" indent="-228594" algn="just">
              <a:buFont typeface="Arial" panose="020B0604020202020204" pitchFamily="34" charset="0"/>
              <a:buChar char="•"/>
            </a:pPr>
            <a:r>
              <a:rPr lang="en-US" sz="1200" dirty="0">
                <a:solidFill>
                  <a:schemeClr val="tx1"/>
                </a:solidFill>
              </a:rPr>
              <a:t>In the past, we had multiple add-on applications surrounding the core with overlapping models and much redundancy (for example, SAP CRM and SAP SRM surrounded the core ECC). Now overlaps and redundancy have been completely removed from SAP S/4HANA.</a:t>
            </a:r>
          </a:p>
          <a:p>
            <a:pPr marL="228594" indent="-228594" algn="just">
              <a:buFont typeface="Arial" panose="020B0604020202020204" pitchFamily="34" charset="0"/>
              <a:buChar char="•"/>
            </a:pPr>
            <a:r>
              <a:rPr lang="en-US" sz="1200" dirty="0">
                <a:solidFill>
                  <a:schemeClr val="tx1"/>
                </a:solidFill>
              </a:rPr>
              <a:t>SAP S/4HANA is built natively and optimally to run only on the SAP HANA platform.</a:t>
            </a:r>
          </a:p>
          <a:p>
            <a:pPr marL="228594" indent="-228594" algn="just">
              <a:buFont typeface="Arial" panose="020B0604020202020204" pitchFamily="34" charset="0"/>
              <a:buChar char="•"/>
            </a:pPr>
            <a:r>
              <a:rPr lang="en-US" sz="1200" dirty="0">
                <a:solidFill>
                  <a:schemeClr val="tx1"/>
                </a:solidFill>
              </a:rPr>
              <a:t>Examples- </a:t>
            </a:r>
            <a:r>
              <a:rPr lang="en-US" sz="1200" dirty="0" err="1">
                <a:solidFill>
                  <a:schemeClr val="tx1"/>
                </a:solidFill>
              </a:rPr>
              <a:t>Successfactors</a:t>
            </a:r>
            <a:r>
              <a:rPr lang="en-US" sz="1200" dirty="0">
                <a:solidFill>
                  <a:schemeClr val="tx1"/>
                </a:solidFill>
              </a:rPr>
              <a:t>- HR, </a:t>
            </a:r>
            <a:r>
              <a:rPr lang="en-US" sz="1200" dirty="0" err="1">
                <a:solidFill>
                  <a:schemeClr val="tx1"/>
                </a:solidFill>
              </a:rPr>
              <a:t>Fieldglass</a:t>
            </a:r>
            <a:r>
              <a:rPr lang="en-US" sz="1200" dirty="0">
                <a:solidFill>
                  <a:schemeClr val="tx1"/>
                </a:solidFill>
              </a:rPr>
              <a:t> for contingent workers, </a:t>
            </a:r>
            <a:r>
              <a:rPr lang="en-US" sz="1200" dirty="0" err="1">
                <a:solidFill>
                  <a:schemeClr val="tx1"/>
                </a:solidFill>
              </a:rPr>
              <a:t>Ariba</a:t>
            </a:r>
            <a:r>
              <a:rPr lang="en-US" sz="1200" dirty="0">
                <a:solidFill>
                  <a:schemeClr val="tx1"/>
                </a:solidFill>
              </a:rPr>
              <a:t> for p2p, Hybris for sales and Concur for travel </a:t>
            </a:r>
            <a:r>
              <a:rPr lang="en-US" sz="1200" dirty="0" err="1">
                <a:solidFill>
                  <a:schemeClr val="tx1"/>
                </a:solidFill>
              </a:rPr>
              <a:t>mgt</a:t>
            </a:r>
            <a:endParaRPr lang="en-US" sz="1200" dirty="0">
              <a:solidFill>
                <a:schemeClr val="tx1"/>
              </a:solidFill>
            </a:endParaRPr>
          </a:p>
          <a:p>
            <a:endParaRPr lang="en-US" dirty="0"/>
          </a:p>
        </p:txBody>
      </p:sp>
      <p:pic>
        <p:nvPicPr>
          <p:cNvPr id="7" name="Picture 6"/>
          <p:cNvPicPr>
            <a:picLocks noChangeAspect="1"/>
          </p:cNvPicPr>
          <p:nvPr/>
        </p:nvPicPr>
        <p:blipFill>
          <a:blip r:embed="rId2"/>
          <a:stretch>
            <a:fillRect/>
          </a:stretch>
        </p:blipFill>
        <p:spPr>
          <a:xfrm>
            <a:off x="5002306" y="1479175"/>
            <a:ext cx="3939988" cy="3092825"/>
          </a:xfrm>
          <a:prstGeom prst="rect">
            <a:avLst/>
          </a:prstGeom>
        </p:spPr>
      </p:pic>
      <p:sp>
        <p:nvSpPr>
          <p:cNvPr id="6" name="TextBox 5"/>
          <p:cNvSpPr txBox="1"/>
          <p:nvPr/>
        </p:nvSpPr>
        <p:spPr>
          <a:xfrm>
            <a:off x="0" y="6478078"/>
            <a:ext cx="9144000" cy="369332"/>
          </a:xfrm>
          <a:prstGeom prst="rect">
            <a:avLst/>
          </a:prstGeom>
          <a:solidFill>
            <a:schemeClr val="bg2"/>
          </a:solidFill>
        </p:spPr>
        <p:txBody>
          <a:bodyPr wrap="square" rtlCol="0">
            <a:spAutoFit/>
          </a:bodyPr>
          <a:lstStyle/>
          <a:p>
            <a:pPr algn="ctr"/>
            <a:r>
              <a:rPr lang="en-US" dirty="0" smtClean="0">
                <a:solidFill>
                  <a:schemeClr val="tx1">
                    <a:lumMod val="50000"/>
                    <a:lumOff val="50000"/>
                  </a:schemeClr>
                </a:solidFill>
              </a:rPr>
              <a:t>@2017 WIPRO LIMITED - </a:t>
            </a:r>
            <a:r>
              <a:rPr lang="en-US" baseline="0" dirty="0" smtClean="0">
                <a:solidFill>
                  <a:schemeClr val="tx1">
                    <a:lumMod val="50000"/>
                    <a:lumOff val="50000"/>
                  </a:schemeClr>
                </a:solidFill>
              </a:rPr>
              <a:t>INTERNAL</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222518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14163</TotalTime>
  <Words>2529</Words>
  <Application>Microsoft Office PowerPoint</Application>
  <PresentationFormat>On-screen Show (4:3)</PresentationFormat>
  <Paragraphs>183</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Gill Sans MT</vt:lpstr>
      <vt:lpstr>Webdings</vt:lpstr>
      <vt:lpstr>Wingdings</vt:lpstr>
      <vt:lpstr>INTERNAL</vt:lpstr>
      <vt:lpstr>SAP S/4 HANA Training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DISTINCT Final Evaluation Template (draft)</dc:title>
  <dc:creator>Akash Banerjee (WT01 - TT Architect Academy)</dc:creator>
  <cp:lastModifiedBy>Phanisaigopal Venkata konanki (BAS)</cp:lastModifiedBy>
  <cp:revision>232</cp:revision>
  <cp:lastPrinted>2011-09-27T16:59:14Z</cp:lastPrinted>
  <dcterms:created xsi:type="dcterms:W3CDTF">2015-04-06T04:11:27Z</dcterms:created>
  <dcterms:modified xsi:type="dcterms:W3CDTF">2017-11-13T13:51:19Z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ies>
</file>