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0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3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4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8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69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1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1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90C8C-D64C-4B15-BC8F-0A7DF38E8D4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C43BDA-37D3-4258-B4E1-0870AE2D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Algoritmi boolean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Introducere, activități binare, proiect de înțelegere a textului studiat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8121160" cy="1303867"/>
          </a:xfrm>
        </p:spPr>
        <p:txBody>
          <a:bodyPr>
            <a:normAutofit fontScale="90000"/>
          </a:bodyPr>
          <a:lstStyle/>
          <a:p>
            <a:r>
              <a:rPr lang="ro-RO" dirty="0"/>
              <a:t>Activitate binară</a:t>
            </a:r>
            <a:r>
              <a:rPr lang="en-US" dirty="0"/>
              <a:t>: “</a:t>
            </a:r>
            <a:r>
              <a:rPr lang="ro-RO" dirty="0"/>
              <a:t>Două capete 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gândesc </a:t>
            </a:r>
            <a:r>
              <a:rPr lang="ro-RO" dirty="0"/>
              <a:t>mai bine decât unul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00968"/>
          </a:xfrm>
        </p:spPr>
        <p:txBody>
          <a:bodyPr>
            <a:normAutofit/>
          </a:bodyPr>
          <a:lstStyle/>
          <a:p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aruncare</a:t>
            </a:r>
            <a:r>
              <a:rPr lang="en-US" dirty="0"/>
              <a:t> </a:t>
            </a:r>
            <a:r>
              <a:rPr lang="en-US" dirty="0" err="1"/>
              <a:t>dublă</a:t>
            </a:r>
            <a:r>
              <a:rPr lang="en-US" dirty="0"/>
              <a:t>,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au o </a:t>
            </a:r>
            <a:r>
              <a:rPr lang="en-US" dirty="0" err="1" smtClean="0"/>
              <a:t>monedă</a:t>
            </a:r>
            <a:r>
              <a:rPr lang="ro-RO" dirty="0" smtClean="0"/>
              <a:t>, fiind aruncate în același timp.</a:t>
            </a:r>
            <a:endParaRPr lang="en-US" dirty="0"/>
          </a:p>
          <a:p>
            <a:r>
              <a:rPr lang="ro-RO" b="1" dirty="0" smtClean="0"/>
              <a:t>Exercițiu</a:t>
            </a:r>
            <a:r>
              <a:rPr lang="en-US" dirty="0" smtClean="0"/>
              <a:t>: </a:t>
            </a:r>
            <a:r>
              <a:rPr lang="en-US" dirty="0" err="1" smtClean="0"/>
              <a:t>Lucra</a:t>
            </a:r>
            <a:r>
              <a:rPr lang="ro-RO" dirty="0" smtClean="0"/>
              <a:t>ți în echipă și faceți un tabel/listă a rezultatelor posibile atunci când aruncați monezile în același timp.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3" y="4219447"/>
            <a:ext cx="2713303" cy="1838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72" y="827383"/>
            <a:ext cx="2477703" cy="14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4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8006860" cy="1303867"/>
          </a:xfrm>
        </p:spPr>
        <p:txBody>
          <a:bodyPr>
            <a:normAutofit fontScale="90000"/>
          </a:bodyPr>
          <a:lstStyle/>
          <a:p>
            <a:r>
              <a:rPr lang="ro-RO" dirty="0"/>
              <a:t>Activitate binară</a:t>
            </a:r>
            <a:r>
              <a:rPr lang="en-US" dirty="0"/>
              <a:t>: “</a:t>
            </a:r>
            <a:r>
              <a:rPr lang="ro-RO" dirty="0"/>
              <a:t>Două capete gândesc mai bine decât unul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Există</a:t>
            </a:r>
            <a:r>
              <a:rPr lang="en-US" dirty="0"/>
              <a:t> 4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2 </a:t>
            </a:r>
            <a:r>
              <a:rPr lang="en-US" dirty="0" err="1"/>
              <a:t>rezultate</a:t>
            </a:r>
            <a:r>
              <a:rPr lang="en-US" dirty="0"/>
              <a:t>,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monede</a:t>
            </a:r>
            <a:r>
              <a:rPr lang="en-US" dirty="0"/>
              <a:t>,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capete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cozi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2 </a:t>
            </a:r>
            <a:r>
              <a:rPr lang="en-US" dirty="0" err="1"/>
              <a:t>rezultate</a:t>
            </a:r>
            <a:r>
              <a:rPr lang="en-US" dirty="0"/>
              <a:t>,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monedă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, </a:t>
            </a:r>
            <a:r>
              <a:rPr lang="en-US" dirty="0" err="1"/>
              <a:t>capete</a:t>
            </a:r>
            <a:r>
              <a:rPr lang="en-US" dirty="0"/>
              <a:t> / </a:t>
            </a:r>
            <a:r>
              <a:rPr lang="en-US" dirty="0" err="1"/>
              <a:t>cozi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cozi</a:t>
            </a:r>
            <a:r>
              <a:rPr lang="en-US" dirty="0"/>
              <a:t> / </a:t>
            </a:r>
            <a:r>
              <a:rPr lang="en-US" dirty="0" err="1"/>
              <a:t>capete</a:t>
            </a:r>
            <a:r>
              <a:rPr lang="en-US" dirty="0"/>
              <a:t>.</a:t>
            </a:r>
          </a:p>
          <a:p>
            <a:r>
              <a:rPr lang="en-US" dirty="0" err="1"/>
              <a:t>Așadar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monede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redate</a:t>
            </a:r>
            <a:r>
              <a:rPr lang="en-US" dirty="0"/>
              <a:t>, </a:t>
            </a:r>
            <a:r>
              <a:rPr lang="en-US" dirty="0" err="1"/>
              <a:t>șansa</a:t>
            </a:r>
            <a:r>
              <a:rPr lang="en-US" dirty="0"/>
              <a:t> ca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aceleași</a:t>
            </a:r>
            <a:r>
              <a:rPr lang="en-US" dirty="0"/>
              <a:t> (HH / TT)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egală</a:t>
            </a:r>
            <a:r>
              <a:rPr lang="en-US" dirty="0"/>
              <a:t> cu </a:t>
            </a:r>
            <a:r>
              <a:rPr lang="en-US" dirty="0" err="1"/>
              <a:t>șansa</a:t>
            </a:r>
            <a:r>
              <a:rPr lang="en-US" dirty="0"/>
              <a:t> ca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diferite</a:t>
            </a:r>
            <a:r>
              <a:rPr lang="en-US" dirty="0"/>
              <a:t> (HT / TH).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, </a:t>
            </a:r>
            <a:r>
              <a:rPr lang="en-US" dirty="0" err="1"/>
              <a:t>monedele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/ </a:t>
            </a:r>
            <a:r>
              <a:rPr lang="en-US" dirty="0" err="1"/>
              <a:t>monedele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au o </a:t>
            </a:r>
            <a:r>
              <a:rPr lang="en-US" dirty="0" err="1"/>
              <a:t>șansă</a:t>
            </a:r>
            <a:r>
              <a:rPr lang="en-US" dirty="0"/>
              <a:t> de 2 </a:t>
            </a:r>
            <a:r>
              <a:rPr lang="en-US" dirty="0" err="1"/>
              <a:t>în</a:t>
            </a:r>
            <a:r>
              <a:rPr lang="en-US" dirty="0"/>
              <a:t> 4 </a:t>
            </a:r>
            <a:r>
              <a:rPr lang="en-US" dirty="0" err="1"/>
              <a:t>sau</a:t>
            </a:r>
            <a:r>
              <a:rPr lang="en-US" dirty="0"/>
              <a:t> 50%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apară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72" y="827383"/>
            <a:ext cx="2477703" cy="14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3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8059613" cy="1303867"/>
          </a:xfrm>
        </p:spPr>
        <p:txBody>
          <a:bodyPr>
            <a:normAutofit fontScale="90000"/>
          </a:bodyPr>
          <a:lstStyle/>
          <a:p>
            <a:r>
              <a:rPr lang="ro-RO" dirty="0"/>
              <a:t>Activitate binară</a:t>
            </a:r>
            <a:r>
              <a:rPr lang="en-US" dirty="0"/>
              <a:t>: “</a:t>
            </a:r>
            <a:r>
              <a:rPr lang="ro-RO" dirty="0"/>
              <a:t>Două capete 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gândesc </a:t>
            </a:r>
            <a:r>
              <a:rPr lang="ro-RO" dirty="0"/>
              <a:t>mai bine decât unul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36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 smtClean="0"/>
              <a:t>Așadar, ce are asta de-a face cu</a:t>
            </a:r>
            <a:r>
              <a:rPr lang="en-US" dirty="0" smtClean="0"/>
              <a:t> 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operatorii</a:t>
            </a:r>
            <a:r>
              <a:rPr lang="en-US" dirty="0"/>
              <a:t> </a:t>
            </a:r>
            <a:r>
              <a:rPr lang="en-US" dirty="0" err="1"/>
              <a:t>booleani</a:t>
            </a:r>
            <a:r>
              <a:rPr lang="en-US" dirty="0"/>
              <a:t>? </a:t>
            </a:r>
            <a:endParaRPr lang="ro-RO" dirty="0" smtClean="0"/>
          </a:p>
          <a:p>
            <a:r>
              <a:rPr lang="ro-RO" b="1" dirty="0" smtClean="0"/>
              <a:t>Exercițiu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Gândește-te</a:t>
            </a:r>
            <a:r>
              <a:rPr lang="en-US" dirty="0" smtClean="0"/>
              <a:t> </a:t>
            </a:r>
            <a:r>
              <a:rPr lang="en-US" dirty="0"/>
              <a:t>cum </a:t>
            </a:r>
            <a:r>
              <a:rPr lang="en-US" dirty="0" err="1"/>
              <a:t>ai</a:t>
            </a:r>
            <a:r>
              <a:rPr lang="en-US" dirty="0"/>
              <a:t> coda un program </a:t>
            </a:r>
            <a:r>
              <a:rPr lang="ro-RO" dirty="0" smtClean="0"/>
              <a:t>cu double flipp</a:t>
            </a:r>
            <a:r>
              <a:rPr lang="en-US" dirty="0" smtClean="0"/>
              <a:t>. </a:t>
            </a:r>
            <a:r>
              <a:rPr lang="en-US" dirty="0"/>
              <a:t>Cum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4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monedă</a:t>
            </a:r>
            <a:r>
              <a:rPr lang="en-US" dirty="0"/>
              <a:t> </a:t>
            </a:r>
            <a:r>
              <a:rPr lang="en-US" dirty="0" err="1"/>
              <a:t>dublă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pseudocodăm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booleană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smtClean="0"/>
              <a:t>cap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 smtClean="0"/>
              <a:t>coad</a:t>
            </a:r>
            <a:r>
              <a:rPr lang="ro-RO" dirty="0"/>
              <a:t>ă</a:t>
            </a:r>
            <a:r>
              <a:rPr lang="en-US" dirty="0" smtClean="0"/>
              <a:t>. </a:t>
            </a:r>
            <a:r>
              <a:rPr lang="en-US" dirty="0" err="1"/>
              <a:t>Putem</a:t>
            </a:r>
            <a:r>
              <a:rPr lang="en-US" dirty="0"/>
              <a:t> face:</a:t>
            </a:r>
          </a:p>
          <a:p>
            <a:endParaRPr lang="en-US" dirty="0"/>
          </a:p>
          <a:p>
            <a:r>
              <a:rPr lang="en-US" dirty="0" smtClean="0"/>
              <a:t>Cap </a:t>
            </a:r>
            <a:r>
              <a:rPr lang="en-US" dirty="0"/>
              <a:t>= </a:t>
            </a:r>
            <a:r>
              <a:rPr lang="en-US" dirty="0" err="1" smtClean="0"/>
              <a:t>Adev</a:t>
            </a:r>
            <a:r>
              <a:rPr lang="ro-RO" dirty="0" smtClean="0"/>
              <a:t>ărat</a:t>
            </a:r>
            <a:endParaRPr lang="en-US" dirty="0"/>
          </a:p>
          <a:p>
            <a:r>
              <a:rPr lang="en-US" dirty="0" smtClean="0"/>
              <a:t>Co</a:t>
            </a:r>
            <a:r>
              <a:rPr lang="ro-RO" dirty="0" smtClean="0"/>
              <a:t>adă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Fals</a:t>
            </a:r>
            <a:endParaRPr lang="en-US" dirty="0"/>
          </a:p>
          <a:p>
            <a:r>
              <a:rPr lang="en-US" dirty="0" err="1"/>
              <a:t>Notă</a:t>
            </a:r>
            <a:r>
              <a:rPr lang="en-US" dirty="0"/>
              <a:t>: </a:t>
            </a:r>
            <a:r>
              <a:rPr lang="en-US" dirty="0" smtClean="0"/>
              <a:t>Co</a:t>
            </a:r>
            <a:r>
              <a:rPr lang="ro-RO" dirty="0" smtClean="0"/>
              <a:t>adă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Fals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gândit</a:t>
            </a:r>
            <a:r>
              <a:rPr lang="en-US" dirty="0"/>
              <a:t> ca </a:t>
            </a:r>
            <a:r>
              <a:rPr lang="ro-RO" dirty="0" smtClean="0"/>
              <a:t>Coadă</a:t>
            </a:r>
            <a:r>
              <a:rPr lang="en-US" dirty="0" smtClean="0"/>
              <a:t> </a:t>
            </a:r>
            <a:r>
              <a:rPr lang="en-US" dirty="0"/>
              <a:t>=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72" y="827383"/>
            <a:ext cx="2477703" cy="14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8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8384929" cy="1303867"/>
          </a:xfrm>
        </p:spPr>
        <p:txBody>
          <a:bodyPr>
            <a:normAutofit fontScale="90000"/>
          </a:bodyPr>
          <a:lstStyle/>
          <a:p>
            <a:r>
              <a:rPr lang="ro-RO" dirty="0"/>
              <a:t>Activitate binară</a:t>
            </a:r>
            <a:r>
              <a:rPr lang="en-US" dirty="0"/>
              <a:t>: “</a:t>
            </a:r>
            <a:r>
              <a:rPr lang="ro-RO" dirty="0"/>
              <a:t>Două capete </a:t>
            </a:r>
            <a:br>
              <a:rPr lang="ro-RO" dirty="0"/>
            </a:br>
            <a:r>
              <a:rPr lang="ro-RO" dirty="0"/>
              <a:t>gândesc mai bine decât unul</a:t>
            </a:r>
            <a:r>
              <a:rPr lang="en-US" dirty="0"/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0" y="4633195"/>
            <a:ext cx="6134956" cy="1505160"/>
          </a:xfrm>
        </p:spPr>
      </p:pic>
      <p:sp>
        <p:nvSpPr>
          <p:cNvPr id="5" name="Rectangle 4"/>
          <p:cNvSpPr/>
          <p:nvPr/>
        </p:nvSpPr>
        <p:spPr>
          <a:xfrm>
            <a:off x="1107831" y="2751800"/>
            <a:ext cx="10067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smtClean="0"/>
              <a:t>Exercițiu</a:t>
            </a:r>
            <a:r>
              <a:rPr lang="en-US" dirty="0" smtClean="0"/>
              <a:t>: </a:t>
            </a:r>
            <a:r>
              <a:rPr lang="en-US" dirty="0" err="1" smtClean="0"/>
              <a:t>Copia</a:t>
            </a:r>
            <a:r>
              <a:rPr lang="ro-RO" dirty="0" smtClean="0"/>
              <a:t>ți tabelul Cap/Coadă cu rezultatele posibile și etichetați coloanele </a:t>
            </a:r>
            <a:r>
              <a:rPr lang="en-US" dirty="0" smtClean="0"/>
              <a:t>“A Cap” </a:t>
            </a:r>
            <a:r>
              <a:rPr lang="ro-RO" dirty="0" smtClean="0"/>
              <a:t>și</a:t>
            </a:r>
            <a:r>
              <a:rPr lang="en-US" dirty="0" smtClean="0"/>
              <a:t> “B Cap” </a:t>
            </a:r>
            <a:r>
              <a:rPr lang="ro-RO" dirty="0" smtClean="0"/>
              <a:t>și înlocuiți fiecare </a:t>
            </a:r>
            <a:r>
              <a:rPr lang="en-US" dirty="0" smtClean="0"/>
              <a:t>“Cap” cu “</a:t>
            </a:r>
            <a:r>
              <a:rPr lang="en-US" dirty="0" err="1" smtClean="0"/>
              <a:t>Adev</a:t>
            </a:r>
            <a:r>
              <a:rPr lang="ro-RO" dirty="0" smtClean="0"/>
              <a:t>ărat</a:t>
            </a:r>
            <a:r>
              <a:rPr lang="en-US" dirty="0" smtClean="0"/>
              <a:t>” </a:t>
            </a:r>
            <a:r>
              <a:rPr lang="ro-RO" dirty="0" smtClean="0"/>
              <a:t>și fiecare </a:t>
            </a:r>
            <a:r>
              <a:rPr lang="en-US" dirty="0" smtClean="0"/>
              <a:t>“</a:t>
            </a:r>
            <a:r>
              <a:rPr lang="ro-RO" dirty="0" smtClean="0"/>
              <a:t>Coadă</a:t>
            </a:r>
            <a:r>
              <a:rPr lang="en-US" dirty="0" smtClean="0"/>
              <a:t>”</a:t>
            </a:r>
            <a:r>
              <a:rPr lang="ro-RO" dirty="0" smtClean="0"/>
              <a:t> cu </a:t>
            </a:r>
            <a:r>
              <a:rPr lang="en-US" dirty="0" smtClean="0"/>
              <a:t>“</a:t>
            </a:r>
            <a:r>
              <a:rPr lang="en-US" dirty="0" err="1" smtClean="0"/>
              <a:t>Fals</a:t>
            </a:r>
            <a:r>
              <a:rPr lang="en-US" dirty="0" smtClean="0"/>
              <a:t>”.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/>
              <a:t>studiul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cunoscut</a:t>
            </a:r>
            <a:r>
              <a:rPr lang="en-US" dirty="0"/>
              <a:t> sub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tabel</a:t>
            </a:r>
            <a:r>
              <a:rPr lang="en-US" dirty="0"/>
              <a:t> de </a:t>
            </a:r>
            <a:r>
              <a:rPr lang="en-US" dirty="0" err="1"/>
              <a:t>adevăr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pseudocodăm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, </a:t>
            </a:r>
            <a:r>
              <a:rPr lang="en-US" dirty="0" err="1"/>
              <a:t>adăugând</a:t>
            </a:r>
            <a:r>
              <a:rPr lang="en-US" dirty="0"/>
              <a:t> o a </a:t>
            </a:r>
            <a:r>
              <a:rPr lang="en-US" dirty="0" err="1"/>
              <a:t>treia</a:t>
            </a:r>
            <a:r>
              <a:rPr lang="en-US" dirty="0"/>
              <a:t> </a:t>
            </a:r>
            <a:r>
              <a:rPr lang="en-US" dirty="0" err="1"/>
              <a:t>coloană</a:t>
            </a:r>
            <a:r>
              <a:rPr lang="en-US" dirty="0"/>
              <a:t> care </a:t>
            </a:r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0" y="827383"/>
            <a:ext cx="2477703" cy="14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7971690" cy="1303867"/>
          </a:xfrm>
        </p:spPr>
        <p:txBody>
          <a:bodyPr>
            <a:normAutofit fontScale="90000"/>
          </a:bodyPr>
          <a:lstStyle/>
          <a:p>
            <a:r>
              <a:rPr lang="ro-RO" dirty="0"/>
              <a:t>Activitate binară</a:t>
            </a:r>
            <a:r>
              <a:rPr lang="en-US" dirty="0"/>
              <a:t>: “</a:t>
            </a:r>
            <a:r>
              <a:rPr lang="ro-RO" dirty="0"/>
              <a:t>Două capete </a:t>
            </a:r>
            <a:br>
              <a:rPr lang="ro-RO" dirty="0"/>
            </a:br>
            <a:r>
              <a:rPr lang="ro-RO" dirty="0"/>
              <a:t>gândesc mai bine decât unul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Putem</a:t>
            </a:r>
            <a:r>
              <a:rPr lang="en-US" dirty="0"/>
              <a:t> face </a:t>
            </a:r>
            <a:r>
              <a:rPr lang="en-US" dirty="0" err="1"/>
              <a:t>acest</a:t>
            </a:r>
            <a:r>
              <a:rPr lang="en-US" dirty="0"/>
              <a:t> cod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?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? </a:t>
            </a:r>
            <a:r>
              <a:rPr lang="en-US" dirty="0" err="1"/>
              <a:t>Încercați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en-US" dirty="0"/>
              <a:t> un </a:t>
            </a:r>
            <a:r>
              <a:rPr lang="en-US" dirty="0" smtClean="0"/>
              <a:t>“SAU”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jucătorul</a:t>
            </a:r>
            <a:r>
              <a:rPr lang="en-US" dirty="0"/>
              <a:t> A </a:t>
            </a:r>
            <a:r>
              <a:rPr lang="en-US" dirty="0" err="1"/>
              <a:t>înscrie</a:t>
            </a:r>
            <a:r>
              <a:rPr lang="en-US" dirty="0"/>
              <a:t> un </a:t>
            </a:r>
            <a:r>
              <a:rPr lang="en-US" dirty="0" err="1"/>
              <a:t>punct</a:t>
            </a:r>
            <a:r>
              <a:rPr lang="en-US" dirty="0"/>
              <a:t>. </a:t>
            </a:r>
            <a:r>
              <a:rPr lang="en-US" dirty="0" err="1"/>
              <a:t>Procedați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jucătorul</a:t>
            </a:r>
            <a:r>
              <a:rPr lang="en-US" dirty="0"/>
              <a:t> B </a:t>
            </a:r>
            <a:r>
              <a:rPr lang="en-US" dirty="0" err="1"/>
              <a:t>înscrie</a:t>
            </a:r>
            <a:r>
              <a:rPr lang="en-US" dirty="0"/>
              <a:t> un </a:t>
            </a:r>
            <a:r>
              <a:rPr lang="en-US" dirty="0" err="1"/>
              <a:t>punct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Exerci</a:t>
            </a:r>
            <a:r>
              <a:rPr lang="ro-RO" b="1" dirty="0" smtClean="0"/>
              <a:t>țiu</a:t>
            </a:r>
            <a:r>
              <a:rPr lang="en-US" dirty="0" smtClean="0"/>
              <a:t>: </a:t>
            </a:r>
            <a:r>
              <a:rPr lang="en-US" dirty="0" err="1" smtClean="0"/>
              <a:t>Combinând</a:t>
            </a:r>
            <a:r>
              <a:rPr lang="en-US" dirty="0" smtClean="0"/>
              <a:t>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jucător</a:t>
            </a:r>
            <a:r>
              <a:rPr lang="en-US" dirty="0"/>
              <a:t> </a:t>
            </a:r>
            <a:r>
              <a:rPr lang="en-US" dirty="0" err="1"/>
              <a:t>câștigă</a:t>
            </a:r>
            <a:r>
              <a:rPr lang="en-US" dirty="0"/>
              <a:t>,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(</a:t>
            </a:r>
            <a:r>
              <a:rPr lang="en-US" dirty="0" err="1"/>
              <a:t>Moneda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ȘI </a:t>
            </a:r>
            <a:r>
              <a:rPr lang="en-US" dirty="0" err="1"/>
              <a:t>Moneda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) SAU (</a:t>
            </a:r>
            <a:r>
              <a:rPr lang="en-US" dirty="0" err="1"/>
              <a:t>Moneda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),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la </a:t>
            </a:r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jucătorului</a:t>
            </a:r>
            <a:r>
              <a:rPr lang="en-US" dirty="0"/>
              <a:t> A.</a:t>
            </a:r>
          </a:p>
          <a:p>
            <a:r>
              <a:rPr lang="en-US" dirty="0" err="1"/>
              <a:t>Dacă</a:t>
            </a:r>
            <a:r>
              <a:rPr lang="en-US" dirty="0"/>
              <a:t> (</a:t>
            </a:r>
            <a:r>
              <a:rPr lang="en-US" dirty="0" err="1"/>
              <a:t>Moneda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) SAU (</a:t>
            </a:r>
            <a:r>
              <a:rPr lang="en-US" dirty="0" err="1"/>
              <a:t>Moneda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),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la </a:t>
            </a:r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jucătorului</a:t>
            </a:r>
            <a:r>
              <a:rPr lang="en-US" dirty="0"/>
              <a:t> B.</a:t>
            </a:r>
          </a:p>
          <a:p>
            <a:r>
              <a:rPr lang="en-US" b="1" dirty="0" err="1"/>
              <a:t>Notă</a:t>
            </a:r>
            <a:r>
              <a:rPr lang="en-US" b="1" dirty="0"/>
              <a:t>: </a:t>
            </a:r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cum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expresiile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mulți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,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clarifica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enunțurile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grupate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10" y="827383"/>
            <a:ext cx="2477703" cy="14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89567"/>
          </a:xfrm>
        </p:spPr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Booleani</a:t>
            </a:r>
            <a:r>
              <a:rPr lang="en-US" dirty="0" smtClean="0"/>
              <a:t> </a:t>
            </a:r>
            <a:r>
              <a:rPr lang="ro-RO" dirty="0" smtClean="0"/>
              <a:t>și codul de simplificare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9422"/>
          </a:xfrm>
        </p:spPr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din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: </a:t>
            </a:r>
            <a:r>
              <a:rPr lang="en-US" dirty="0" err="1"/>
              <a:t>Adevărat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Fals</a:t>
            </a:r>
            <a:r>
              <a:rPr lang="en-US" dirty="0"/>
              <a:t>. </a:t>
            </a:r>
            <a:r>
              <a:rPr lang="en-US" dirty="0" err="1"/>
              <a:t>Condiționalele</a:t>
            </a:r>
            <a:r>
              <a:rPr lang="en-US" dirty="0"/>
              <a:t> de </a:t>
            </a:r>
            <a:r>
              <a:rPr lang="en-US" dirty="0" err="1"/>
              <a:t>genul</a:t>
            </a:r>
            <a:r>
              <a:rPr lang="en-US" dirty="0"/>
              <a:t> „</a:t>
            </a:r>
            <a:r>
              <a:rPr lang="en-US" dirty="0" err="1"/>
              <a:t>dacă</a:t>
            </a:r>
            <a:r>
              <a:rPr lang="en-US" dirty="0"/>
              <a:t>… </a:t>
            </a:r>
            <a:r>
              <a:rPr lang="en-US" dirty="0" err="1"/>
              <a:t>atunci</a:t>
            </a:r>
            <a:r>
              <a:rPr lang="en-US" dirty="0"/>
              <a:t>”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o </a:t>
            </a:r>
            <a:r>
              <a:rPr lang="en-US" dirty="0" err="1"/>
              <a:t>condiție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. </a:t>
            </a:r>
            <a:r>
              <a:rPr lang="en-US" dirty="0" err="1"/>
              <a:t>Observați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</a:t>
            </a:r>
            <a:r>
              <a:rPr lang="en-US" dirty="0" err="1"/>
              <a:t>implicită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„</a:t>
            </a:r>
            <a:r>
              <a:rPr lang="en-US" dirty="0" err="1"/>
              <a:t>dacă</a:t>
            </a:r>
            <a:r>
              <a:rPr lang="en-US" dirty="0"/>
              <a:t>… </a:t>
            </a:r>
            <a:r>
              <a:rPr lang="en-US" dirty="0" err="1"/>
              <a:t>atunci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.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</a:t>
            </a:r>
            <a:r>
              <a:rPr lang="en-US" dirty="0" err="1"/>
              <a:t>blocurile</a:t>
            </a:r>
            <a:r>
              <a:rPr lang="en-US" dirty="0"/>
              <a:t> „</a:t>
            </a:r>
            <a:r>
              <a:rPr lang="en-US" dirty="0" err="1"/>
              <a:t>dacă</a:t>
            </a:r>
            <a:r>
              <a:rPr lang="en-US" dirty="0"/>
              <a:t>… </a:t>
            </a:r>
            <a:r>
              <a:rPr lang="en-US" dirty="0" err="1"/>
              <a:t>atunci</a:t>
            </a:r>
            <a:r>
              <a:rPr lang="en-US" dirty="0"/>
              <a:t>”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condiție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o </a:t>
            </a:r>
            <a:r>
              <a:rPr lang="en-US" dirty="0" err="1"/>
              <a:t>așezați</a:t>
            </a:r>
            <a:r>
              <a:rPr lang="en-US" dirty="0"/>
              <a:t> </a:t>
            </a:r>
            <a:r>
              <a:rPr lang="en-US" dirty="0" err="1"/>
              <a:t>acolo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 smtClean="0"/>
              <a:t>Utilizați MakeCode Micro</a:t>
            </a:r>
            <a:r>
              <a:rPr lang="en-US" dirty="0" smtClean="0"/>
              <a:t>:bit.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65" y="4129193"/>
            <a:ext cx="214342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o-RO" dirty="0" smtClean="0"/>
              <a:t>șadar, vom avea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Booleani</a:t>
            </a:r>
            <a:r>
              <a:rPr lang="en-US" dirty="0" smtClean="0"/>
              <a:t> </a:t>
            </a:r>
            <a:r>
              <a:rPr lang="ro-RO" dirty="0" smtClean="0"/>
              <a:t>și codul de simplificare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25" y="2990270"/>
            <a:ext cx="983117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84" y="2556931"/>
            <a:ext cx="10454053" cy="3474591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?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program particular, </a:t>
            </a:r>
            <a:r>
              <a:rPr lang="en-US" dirty="0" err="1"/>
              <a:t>întrucât</a:t>
            </a:r>
            <a:r>
              <a:rPr lang="en-US" dirty="0"/>
              <a:t> </a:t>
            </a:r>
            <a:r>
              <a:rPr lang="en-US" dirty="0" err="1"/>
              <a:t>verificăm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CoinAHeads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CoinBHeads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aceleași</a:t>
            </a:r>
            <a:r>
              <a:rPr lang="en-US" dirty="0"/>
              <a:t>, fie </a:t>
            </a:r>
            <a:r>
              <a:rPr lang="en-US" dirty="0" err="1"/>
              <a:t>adevărate</a:t>
            </a:r>
            <a:r>
              <a:rPr lang="en-US" dirty="0"/>
              <a:t>, fie </a:t>
            </a:r>
            <a:r>
              <a:rPr lang="en-US" dirty="0" err="1"/>
              <a:t>ambele</a:t>
            </a:r>
            <a:r>
              <a:rPr lang="en-US" dirty="0"/>
              <a:t> false,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un bloc logic </a:t>
            </a:r>
            <a:r>
              <a:rPr lang="en-US" dirty="0" err="1"/>
              <a:t>egal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Booleani</a:t>
            </a:r>
            <a:r>
              <a:rPr lang="en-US" dirty="0" smtClean="0"/>
              <a:t> </a:t>
            </a:r>
            <a:r>
              <a:rPr lang="ro-RO" dirty="0" smtClean="0"/>
              <a:t>și codul de simplificare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49" y="4106645"/>
            <a:ext cx="466790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2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556931"/>
            <a:ext cx="10506808" cy="341304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la </a:t>
            </a:r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jucătorului</a:t>
            </a:r>
            <a:r>
              <a:rPr lang="en-US" dirty="0"/>
              <a:t> 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Cum </a:t>
            </a:r>
            <a:r>
              <a:rPr lang="en-US" dirty="0" err="1"/>
              <a:t>rămâne</a:t>
            </a:r>
            <a:r>
              <a:rPr lang="en-US" dirty="0"/>
              <a:t> cu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bloc al </a:t>
            </a:r>
            <a:r>
              <a:rPr lang="en-US" dirty="0" err="1"/>
              <a:t>nostru</a:t>
            </a:r>
            <a:r>
              <a:rPr lang="en-US" dirty="0"/>
              <a:t> de cod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ro-RO" dirty="0" smtClean="0"/>
              <a:t>în care câștigă jucătorul</a:t>
            </a:r>
            <a:r>
              <a:rPr lang="en-US" dirty="0" smtClean="0"/>
              <a:t> </a:t>
            </a:r>
            <a:r>
              <a:rPr lang="en-US" dirty="0"/>
              <a:t>B? Am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Booleani</a:t>
            </a:r>
            <a:r>
              <a:rPr lang="en-US" dirty="0" smtClean="0"/>
              <a:t> </a:t>
            </a:r>
            <a:r>
              <a:rPr lang="ro-RO" dirty="0" smtClean="0"/>
              <a:t>și codul de simplificare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84" y="4388734"/>
            <a:ext cx="493463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1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la </a:t>
            </a:r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jucătorului</a:t>
            </a:r>
            <a:r>
              <a:rPr lang="en-US" dirty="0"/>
              <a:t> B</a:t>
            </a:r>
            <a:r>
              <a:rPr lang="en-US" dirty="0" smtClean="0"/>
              <a:t>.</a:t>
            </a:r>
            <a:endParaRPr lang="en-US" dirty="0"/>
          </a:p>
          <a:p>
            <a:r>
              <a:rPr lang="ro-RO" dirty="0" smtClean="0"/>
              <a:t>NOTĂ</a:t>
            </a:r>
            <a:r>
              <a:rPr lang="en-US" dirty="0" smtClean="0"/>
              <a:t> </a:t>
            </a:r>
            <a:r>
              <a:rPr lang="en-US" dirty="0" err="1" smtClean="0"/>
              <a:t>explicativ</a:t>
            </a:r>
            <a:r>
              <a:rPr lang="ro-RO" dirty="0" smtClean="0"/>
              <a:t>ă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smtClean="0"/>
              <a:t>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 smtClean="0"/>
              <a:t>asta</a:t>
            </a:r>
            <a:r>
              <a:rPr lang="ro-RO" dirty="0" smtClean="0"/>
              <a:t> d</a:t>
            </a:r>
            <a:r>
              <a:rPr lang="en-US" dirty="0" err="1" smtClean="0"/>
              <a:t>eoarece</a:t>
            </a:r>
            <a:r>
              <a:rPr lang="en-US" dirty="0" smtClean="0"/>
              <a:t>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opțiune</a:t>
            </a:r>
            <a:r>
              <a:rPr lang="en-US" dirty="0"/>
              <a:t> de a fi </a:t>
            </a:r>
            <a:r>
              <a:rPr lang="en-US" dirty="0" err="1"/>
              <a:t>egal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nu fi </a:t>
            </a:r>
            <a:r>
              <a:rPr lang="en-US" dirty="0" err="1"/>
              <a:t>egal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face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Booleani</a:t>
            </a:r>
            <a:r>
              <a:rPr lang="en-US" dirty="0" smtClean="0"/>
              <a:t> </a:t>
            </a:r>
            <a:r>
              <a:rPr lang="ro-RO" dirty="0" smtClean="0"/>
              <a:t>și codul de simplificare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10" y="3896651"/>
            <a:ext cx="4160244" cy="22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Algoritmi în viața reală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73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 introduce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de date </a:t>
            </a:r>
            <a:r>
              <a:rPr lang="en-US" dirty="0" err="1"/>
              <a:t>booleane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fluxul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program, a </a:t>
            </a:r>
            <a:r>
              <a:rPr lang="en-US" dirty="0" err="1"/>
              <a:t>ține</a:t>
            </a:r>
            <a:r>
              <a:rPr lang="en-US" dirty="0"/>
              <a:t> </a:t>
            </a:r>
            <a:r>
              <a:rPr lang="en-US" dirty="0" err="1"/>
              <a:t>evidența</a:t>
            </a:r>
            <a:r>
              <a:rPr lang="en-US" dirty="0"/>
              <a:t> </a:t>
            </a:r>
            <a:r>
              <a:rPr lang="en-US" dirty="0" err="1"/>
              <a:t>stării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include </a:t>
            </a:r>
            <a:r>
              <a:rPr lang="en-US" dirty="0" err="1"/>
              <a:t>sau</a:t>
            </a:r>
            <a:r>
              <a:rPr lang="en-US" dirty="0"/>
              <a:t> exclude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en-US" b="1" dirty="0" err="1" smtClean="0"/>
              <a:t>Lumini</a:t>
            </a:r>
            <a:r>
              <a:rPr lang="en-US" dirty="0"/>
              <a:t>: </a:t>
            </a:r>
            <a:r>
              <a:rPr lang="en-US" dirty="0" err="1"/>
              <a:t>pornit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oprit</a:t>
            </a:r>
            <a:endParaRPr lang="en-US" dirty="0"/>
          </a:p>
          <a:p>
            <a:r>
              <a:rPr lang="en-US" b="1" dirty="0" err="1" smtClean="0"/>
              <a:t>Ora</a:t>
            </a:r>
            <a:r>
              <a:rPr lang="en-US" dirty="0"/>
              <a:t>: AM </a:t>
            </a:r>
            <a:r>
              <a:rPr lang="en-US" dirty="0" err="1"/>
              <a:t>sau</a:t>
            </a:r>
            <a:r>
              <a:rPr lang="en-US" dirty="0"/>
              <a:t> PM</a:t>
            </a:r>
          </a:p>
          <a:p>
            <a:r>
              <a:rPr lang="en-US" b="1" dirty="0" err="1" smtClean="0"/>
              <a:t>Tu</a:t>
            </a:r>
            <a:r>
              <a:rPr lang="en-US" dirty="0" smtClean="0"/>
              <a:t>: </a:t>
            </a:r>
            <a:r>
              <a:rPr lang="en-US" dirty="0" err="1"/>
              <a:t>adormit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treaz</a:t>
            </a:r>
            <a:endParaRPr lang="en-US" dirty="0"/>
          </a:p>
          <a:p>
            <a:r>
              <a:rPr lang="en-US" b="1" dirty="0" err="1" smtClean="0"/>
              <a:t>Vremea</a:t>
            </a:r>
            <a:r>
              <a:rPr lang="en-US" dirty="0"/>
              <a:t>: </a:t>
            </a:r>
            <a:r>
              <a:rPr lang="en-US" dirty="0" err="1"/>
              <a:t>plouă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plouă</a:t>
            </a:r>
            <a:endParaRPr lang="en-US" dirty="0"/>
          </a:p>
          <a:p>
            <a:r>
              <a:rPr lang="en-US" b="1" dirty="0" err="1" smtClean="0"/>
              <a:t>Matematica</a:t>
            </a:r>
            <a:r>
              <a:rPr lang="en-US" dirty="0"/>
              <a:t>: </a:t>
            </a:r>
            <a:r>
              <a:rPr lang="en-US" dirty="0" err="1"/>
              <a:t>egală</a:t>
            </a:r>
            <a:r>
              <a:rPr lang="en-US" dirty="0"/>
              <a:t> cu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ro-RO" dirty="0" smtClean="0"/>
              <a:t>este </a:t>
            </a:r>
            <a:r>
              <a:rPr lang="en-US" dirty="0" err="1" smtClean="0"/>
              <a:t>egală</a:t>
            </a:r>
            <a:r>
              <a:rPr lang="en-US" dirty="0" smtClean="0"/>
              <a:t> </a:t>
            </a:r>
            <a:r>
              <a:rPr lang="en-US" dirty="0"/>
              <a:t>cu</a:t>
            </a:r>
          </a:p>
          <a:p>
            <a:r>
              <a:rPr lang="en-US" b="1" dirty="0" err="1" smtClean="0"/>
              <a:t>Joc</a:t>
            </a:r>
            <a:r>
              <a:rPr lang="en-US" dirty="0"/>
              <a:t>: </a:t>
            </a:r>
            <a:r>
              <a:rPr lang="en-US" dirty="0" err="1"/>
              <a:t>Adevăr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 smtClean="0"/>
              <a:t>provocare</a:t>
            </a:r>
            <a:endParaRPr lang="en-US" dirty="0"/>
          </a:p>
          <a:p>
            <a:r>
              <a:rPr lang="ro-RO" b="1" dirty="0" smtClean="0"/>
              <a:t>Sucuri</a:t>
            </a:r>
            <a:r>
              <a:rPr lang="en-US" dirty="0" smtClean="0"/>
              <a:t>: </a:t>
            </a:r>
            <a:r>
              <a:rPr lang="en-US" dirty="0"/>
              <a:t>Coca </a:t>
            </a:r>
            <a:r>
              <a:rPr lang="en-US" dirty="0" err="1"/>
              <a:t>sau</a:t>
            </a:r>
            <a:r>
              <a:rPr lang="en-US" dirty="0"/>
              <a:t> Pepsi</a:t>
            </a:r>
          </a:p>
          <a:p>
            <a:r>
              <a:rPr lang="en-US" b="1" dirty="0" smtClean="0"/>
              <a:t>La </a:t>
            </a:r>
            <a:r>
              <a:rPr lang="en-US" b="1" dirty="0" err="1"/>
              <a:t>magazin</a:t>
            </a:r>
            <a:r>
              <a:rPr lang="en-US" dirty="0"/>
              <a:t>: </a:t>
            </a:r>
            <a:r>
              <a:rPr lang="en-US" dirty="0" err="1"/>
              <a:t>hârtie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plastic? </a:t>
            </a:r>
            <a:r>
              <a:rPr lang="en-US" dirty="0" err="1"/>
              <a:t>Numerar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credit? </a:t>
            </a:r>
          </a:p>
        </p:txBody>
      </p:sp>
    </p:spTree>
    <p:extLst>
      <p:ext uri="{BB962C8B-B14F-4D97-AF65-F5344CB8AC3E}">
        <p14:creationId xmlns:p14="http://schemas.microsoft.com/office/powerpoint/2010/main" val="85508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PROIECT</a:t>
            </a:r>
            <a:r>
              <a:rPr lang="en-US" dirty="0" smtClean="0"/>
              <a:t>: “Monitor de </a:t>
            </a:r>
            <a:r>
              <a:rPr lang="en-US" dirty="0" err="1" smtClean="0"/>
              <a:t>protec</a:t>
            </a:r>
            <a:r>
              <a:rPr lang="ro-RO" dirty="0" smtClean="0"/>
              <a:t>ție solară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În momentul în care veți agita sticla, se va genera temperatura în grade Fahrenheit.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1" y="3328748"/>
            <a:ext cx="6292319" cy="28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3" y="2425577"/>
            <a:ext cx="4529923" cy="3725381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PROIECT</a:t>
            </a:r>
            <a:r>
              <a:rPr lang="en-US" dirty="0" smtClean="0"/>
              <a:t>: “Monitor de protect</a:t>
            </a:r>
            <a:r>
              <a:rPr lang="ro-RO" dirty="0" smtClean="0"/>
              <a:t>ție solară</a:t>
            </a:r>
            <a:r>
              <a:rPr lang="en-US" dirty="0" smtClean="0"/>
              <a:t>”</a:t>
            </a:r>
            <a:r>
              <a:rPr lang="ro-RO" dirty="0" smtClean="0"/>
              <a:t> – Cod Buton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5254" y="479180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Pasul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54" y="2489373"/>
            <a:ext cx="4804862" cy="37267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2144" y="4791807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Pasul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6" y="2547635"/>
            <a:ext cx="5984630" cy="3654736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95402" y="98213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 smtClean="0"/>
              <a:t>PROIECT</a:t>
            </a:r>
            <a:r>
              <a:rPr lang="en-US" dirty="0" smtClean="0"/>
              <a:t>: “Monitor de protect</a:t>
            </a:r>
            <a:r>
              <a:rPr lang="ro-RO" dirty="0" smtClean="0"/>
              <a:t>ție solară</a:t>
            </a:r>
            <a:r>
              <a:rPr lang="en-US" dirty="0" smtClean="0"/>
              <a:t>”</a:t>
            </a:r>
            <a:r>
              <a:rPr lang="ro-RO" dirty="0" smtClean="0"/>
              <a:t> – Cod Buton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983" y="4315812"/>
            <a:ext cx="268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Pasul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1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5" y="2435469"/>
            <a:ext cx="4385523" cy="3730460"/>
          </a:xfr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 smtClean="0"/>
              <a:t>PROIECT</a:t>
            </a:r>
            <a:r>
              <a:rPr lang="en-US" dirty="0" smtClean="0"/>
              <a:t>: “Monitor de protect</a:t>
            </a:r>
            <a:r>
              <a:rPr lang="ro-RO" dirty="0" smtClean="0"/>
              <a:t>ție solară</a:t>
            </a:r>
            <a:r>
              <a:rPr lang="en-US" dirty="0" smtClean="0"/>
              <a:t>”</a:t>
            </a:r>
            <a:r>
              <a:rPr lang="ro-RO" dirty="0" smtClean="0"/>
              <a:t> – Cod Buton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1316" y="48269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Pasul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01" y="2506764"/>
            <a:ext cx="4286576" cy="3659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66993" y="4826976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Pasul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5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53" y="3233721"/>
            <a:ext cx="7809634" cy="2586787"/>
          </a:xfr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 smtClean="0"/>
              <a:t>PROIECT</a:t>
            </a:r>
            <a:r>
              <a:rPr lang="en-US" dirty="0" smtClean="0"/>
              <a:t>: “Monitor de protect</a:t>
            </a:r>
            <a:r>
              <a:rPr lang="ro-RO" dirty="0" smtClean="0"/>
              <a:t>ție solară</a:t>
            </a:r>
            <a:r>
              <a:rPr lang="en-US" dirty="0" smtClean="0"/>
              <a:t>”</a:t>
            </a:r>
            <a:r>
              <a:rPr lang="ro-RO" dirty="0" smtClean="0"/>
              <a:t> –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8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CONCLUZII GENERALE ALE PROIECTULUI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21" y="4870938"/>
            <a:ext cx="9085854" cy="126434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95402" y="2560320"/>
            <a:ext cx="9604245" cy="2451296"/>
          </a:xfrm>
        </p:spPr>
        <p:txBody>
          <a:bodyPr>
            <a:normAutofit fontScale="92500" lnSpcReduction="20000"/>
          </a:bodyPr>
          <a:lstStyle/>
          <a:p>
            <a:r>
              <a:rPr lang="ro-RO" b="1" dirty="0" smtClean="0"/>
              <a:t>B</a:t>
            </a:r>
            <a:r>
              <a:rPr lang="ro-RO" dirty="0" smtClean="0"/>
              <a:t> – arată nivelul de lumină și căldură, iar dacă depășește 70 de grade va apărea un </a:t>
            </a:r>
            <a:r>
              <a:rPr lang="ro-RO" b="1" i="1" dirty="0" smtClean="0"/>
              <a:t>SOARE</a:t>
            </a:r>
            <a:r>
              <a:rPr lang="ro-RO" dirty="0" smtClean="0"/>
              <a:t>. DACĂ este sub 70 de grade și mai puțin luminos, va apărea un </a:t>
            </a:r>
            <a:r>
              <a:rPr lang="ro-RO" b="1" i="1" dirty="0" smtClean="0"/>
              <a:t>NOR</a:t>
            </a:r>
            <a:r>
              <a:rPr lang="ro-RO" dirty="0" smtClean="0"/>
              <a:t>. DACĂ este întuneric, va apărea </a:t>
            </a:r>
            <a:r>
              <a:rPr lang="ro-RO" b="1" i="1" dirty="0" smtClean="0"/>
              <a:t>LUNA</a:t>
            </a:r>
            <a:r>
              <a:rPr lang="ro-RO" dirty="0" smtClean="0"/>
              <a:t>.</a:t>
            </a:r>
          </a:p>
          <a:p>
            <a:r>
              <a:rPr lang="ro-RO" b="1" dirty="0" smtClean="0"/>
              <a:t>A</a:t>
            </a:r>
            <a:r>
              <a:rPr lang="ro-RO" dirty="0" smtClean="0"/>
              <a:t> – arată </a:t>
            </a:r>
            <a:r>
              <a:rPr lang="ro-RO" b="1" i="1" dirty="0" smtClean="0"/>
              <a:t>o animație </a:t>
            </a:r>
            <a:r>
              <a:rPr lang="ro-RO" dirty="0" smtClean="0"/>
              <a:t>care îți indică dacă ar trebui sau nnu să folosiți protecție solară.</a:t>
            </a:r>
          </a:p>
          <a:p>
            <a:r>
              <a:rPr lang="ro-RO" b="1" i="1" dirty="0" smtClean="0"/>
              <a:t>ATENȚIE</a:t>
            </a:r>
            <a:r>
              <a:rPr lang="en-US" b="1" i="1" dirty="0" smtClean="0"/>
              <a:t>: </a:t>
            </a:r>
            <a:r>
              <a:rPr lang="en-US" dirty="0" err="1" smtClean="0"/>
              <a:t>nivelul</a:t>
            </a:r>
            <a:r>
              <a:rPr lang="en-US" dirty="0" smtClean="0"/>
              <a:t> de </a:t>
            </a:r>
            <a:r>
              <a:rPr lang="en-US" dirty="0" err="1" smtClean="0"/>
              <a:t>lumin</a:t>
            </a:r>
            <a:r>
              <a:rPr lang="ro-RO" dirty="0" smtClean="0"/>
              <a:t>ă și căldură trebuie să fie îndeajuns de puternice pentru a activa iconul </a:t>
            </a:r>
            <a:r>
              <a:rPr lang="ro-RO" b="1" i="1" dirty="0" smtClean="0"/>
              <a:t>SOARE</a:t>
            </a:r>
            <a:r>
              <a:rPr lang="ro-RO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5146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Algoritmi în viața reală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Notă</a:t>
            </a:r>
            <a:r>
              <a:rPr lang="en-US" dirty="0"/>
              <a:t>: Se pot argumenta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 la </a:t>
            </a:r>
            <a:r>
              <a:rPr lang="en-US" dirty="0" err="1"/>
              <a:t>magazin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 </a:t>
            </a:r>
            <a:r>
              <a:rPr lang="en-US" dirty="0" err="1"/>
              <a:t>adus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ro-RO" dirty="0" smtClean="0"/>
              <a:t>voastre</a:t>
            </a:r>
            <a:r>
              <a:rPr lang="en-US" dirty="0" smtClean="0"/>
              <a:t> </a:t>
            </a:r>
            <a:r>
              <a:rPr lang="en-US" dirty="0" err="1"/>
              <a:t>pungi</a:t>
            </a:r>
            <a:r>
              <a:rPr lang="en-US" dirty="0"/>
              <a:t> </a:t>
            </a:r>
            <a:r>
              <a:rPr lang="en-US" dirty="0" err="1"/>
              <a:t>reutilizabile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plătiți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ro-RO" dirty="0" smtClean="0"/>
              <a:t>bonuri de masă.</a:t>
            </a:r>
            <a:endParaRPr lang="en-US" dirty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b="1" dirty="0" smtClean="0"/>
              <a:t>Exercițiu</a:t>
            </a:r>
            <a:r>
              <a:rPr lang="en-US" dirty="0" smtClean="0"/>
              <a:t>: </a:t>
            </a:r>
            <a:r>
              <a:rPr lang="en-US" dirty="0" err="1" smtClean="0"/>
              <a:t>Discuta</a:t>
            </a:r>
            <a:r>
              <a:rPr lang="ro-RO" dirty="0" smtClean="0"/>
              <a:t>ți între voi și decideți care sunt cele mai bune exemple pentru algoritmii booleani.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Operatori booleani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22" y="2497015"/>
            <a:ext cx="10436469" cy="3578470"/>
          </a:xfrm>
        </p:spPr>
        <p:txBody>
          <a:bodyPr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programare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lucrat</a:t>
            </a:r>
            <a:r>
              <a:rPr lang="en-US" dirty="0"/>
              <a:t> cu </a:t>
            </a:r>
            <a:r>
              <a:rPr lang="en-US" dirty="0" err="1"/>
              <a:t>condiționări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bucle</a:t>
            </a:r>
            <a:r>
              <a:rPr lang="en-US" dirty="0"/>
              <a:t>,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lucrat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cu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logică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condiție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,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, </a:t>
            </a:r>
            <a:r>
              <a:rPr lang="en-US" dirty="0" err="1"/>
              <a:t>altfel</a:t>
            </a:r>
            <a:r>
              <a:rPr lang="en-US" dirty="0"/>
              <a:t> (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),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altceva</a:t>
            </a:r>
            <a:r>
              <a:rPr lang="en-US" dirty="0"/>
              <a:t>.</a:t>
            </a:r>
          </a:p>
          <a:p>
            <a:r>
              <a:rPr lang="en-US" b="1" dirty="0" err="1" smtClean="0"/>
              <a:t>Operatori</a:t>
            </a:r>
            <a:r>
              <a:rPr lang="en-US" b="1" dirty="0" smtClean="0"/>
              <a:t> </a:t>
            </a:r>
            <a:r>
              <a:rPr lang="en-US" b="1" dirty="0" err="1"/>
              <a:t>booleeni</a:t>
            </a:r>
            <a:r>
              <a:rPr lang="en-US" dirty="0"/>
              <a:t>: ȘI, SAU </a:t>
            </a:r>
            <a:r>
              <a:rPr lang="ro-RO" dirty="0" smtClean="0"/>
              <a:t>și</a:t>
            </a:r>
            <a:r>
              <a:rPr lang="en-US" dirty="0" smtClean="0"/>
              <a:t> NU</a:t>
            </a:r>
            <a:r>
              <a:rPr lang="ro-RO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lucrul</a:t>
            </a:r>
            <a:r>
              <a:rPr lang="en-US" dirty="0"/>
              <a:t> cu </a:t>
            </a:r>
            <a:r>
              <a:rPr lang="en-US" dirty="0" err="1"/>
              <a:t>booleanii</a:t>
            </a:r>
            <a:r>
              <a:rPr lang="en-US" dirty="0"/>
              <a:t> </a:t>
            </a:r>
            <a:r>
              <a:rPr lang="en-US" dirty="0" err="1"/>
              <a:t>utili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deciziilor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căutărilor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conecta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booleane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 smtClean="0"/>
              <a:t>declarație</a:t>
            </a:r>
            <a:r>
              <a:rPr lang="ro-RO" dirty="0" smtClean="0"/>
              <a:t>, folosind cele trei exemple menționate mai sus.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Operatori booleani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pot fi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condiționări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bucle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ȘI </a:t>
            </a:r>
            <a:r>
              <a:rPr lang="en-US" dirty="0" err="1"/>
              <a:t>condiția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evenimentul</a:t>
            </a:r>
            <a:r>
              <a:rPr lang="en-US" dirty="0"/>
              <a:t> A NU s-a </a:t>
            </a:r>
            <a:r>
              <a:rPr lang="en-US" dirty="0" err="1"/>
              <a:t>întâmplat</a:t>
            </a:r>
            <a:endParaRPr lang="en-US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/>
              <a:t>ne </a:t>
            </a:r>
            <a:r>
              <a:rPr lang="en-US" dirty="0" err="1"/>
              <a:t>uităm</a:t>
            </a:r>
            <a:r>
              <a:rPr lang="en-US" dirty="0"/>
              <a:t> la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 smtClean="0"/>
              <a:t>acestea</a:t>
            </a:r>
            <a:r>
              <a:rPr lang="ro-RO" dirty="0" smtClean="0"/>
              <a:t> în slide-ul ce urmează...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4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Operator </a:t>
            </a:r>
            <a:r>
              <a:rPr lang="en-US" dirty="0" smtClean="0"/>
              <a:t>“</a:t>
            </a:r>
            <a:r>
              <a:rPr lang="ro-RO" dirty="0" smtClean="0"/>
              <a:t>ȘI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/>
              <a:t>Condiția</a:t>
            </a:r>
            <a:r>
              <a:rPr lang="en-US" dirty="0"/>
              <a:t> A ȘI </a:t>
            </a:r>
            <a:r>
              <a:rPr lang="en-US" dirty="0" err="1"/>
              <a:t>Condiția</a:t>
            </a:r>
            <a:r>
              <a:rPr lang="en-US" dirty="0"/>
              <a:t> B)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/>
              <a:t>ca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evaluată</a:t>
            </a:r>
            <a:r>
              <a:rPr lang="en-US" dirty="0"/>
              <a:t> ca </a:t>
            </a:r>
            <a:r>
              <a:rPr lang="en-US" dirty="0" err="1"/>
              <a:t>adevărată</a:t>
            </a:r>
            <a:r>
              <a:rPr lang="en-US" dirty="0"/>
              <a:t>,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/>
              <a:t> din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adevărate</a:t>
            </a:r>
            <a:r>
              <a:rPr lang="en-US" dirty="0"/>
              <a:t>. </a:t>
            </a:r>
            <a:r>
              <a:rPr lang="en-US" dirty="0" err="1"/>
              <a:t>Deci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B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adevărate</a:t>
            </a:r>
            <a:r>
              <a:rPr lang="en-US" dirty="0"/>
              <a:t>, </a:t>
            </a:r>
            <a:r>
              <a:rPr lang="en-US" dirty="0" err="1"/>
              <a:t>expresia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evalua</a:t>
            </a:r>
            <a:r>
              <a:rPr lang="en-US" dirty="0"/>
              <a:t> ca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reveni</a:t>
            </a:r>
            <a:r>
              <a:rPr lang="en-US" dirty="0"/>
              <a:t> </a:t>
            </a:r>
            <a:r>
              <a:rPr lang="en-US" dirty="0" err="1"/>
              <a:t>adevărat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45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“SAU”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smtClean="0"/>
              <a:t>SAU </a:t>
            </a:r>
            <a:r>
              <a:rPr lang="en-US" dirty="0" err="1"/>
              <a:t>Condiția</a:t>
            </a:r>
            <a:r>
              <a:rPr lang="en-US" dirty="0"/>
              <a:t> B)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/>
              <a:t>ca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evaluată</a:t>
            </a:r>
            <a:r>
              <a:rPr lang="en-US" dirty="0"/>
              <a:t> ca </a:t>
            </a:r>
            <a:r>
              <a:rPr lang="en-US" dirty="0" err="1"/>
              <a:t>adevărată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din </a:t>
            </a:r>
            <a:r>
              <a:rPr lang="en-US" dirty="0" err="1"/>
              <a:t>expresie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adevărată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,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reveni</a:t>
            </a:r>
            <a:r>
              <a:rPr lang="en-US" dirty="0"/>
              <a:t> </a:t>
            </a:r>
            <a:r>
              <a:rPr lang="en-US" dirty="0" err="1"/>
              <a:t>adevărat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,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reveni</a:t>
            </a:r>
            <a:r>
              <a:rPr lang="en-US" dirty="0"/>
              <a:t> </a:t>
            </a:r>
            <a:r>
              <a:rPr lang="en-US" dirty="0" err="1"/>
              <a:t>adevărat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24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“NU”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NU </a:t>
            </a:r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 smtClean="0"/>
              <a:t>condi</a:t>
            </a:r>
            <a:r>
              <a:rPr lang="ro-RO" dirty="0" smtClean="0"/>
              <a:t>ției false </a:t>
            </a:r>
            <a:r>
              <a:rPr lang="en-US" dirty="0" smtClean="0"/>
              <a:t>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).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(NU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B) se </a:t>
            </a:r>
            <a:r>
              <a:rPr lang="en-US" dirty="0" err="1"/>
              <a:t>evaluează</a:t>
            </a:r>
            <a:r>
              <a:rPr lang="en-US" dirty="0"/>
              <a:t> ca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NU </a:t>
            </a:r>
            <a:r>
              <a:rPr lang="en-US" dirty="0" err="1"/>
              <a:t>Condiția</a:t>
            </a:r>
            <a:r>
              <a:rPr lang="en-US" dirty="0"/>
              <a:t> B) se </a:t>
            </a:r>
            <a:r>
              <a:rPr lang="en-US" dirty="0" err="1"/>
              <a:t>evaluează</a:t>
            </a:r>
            <a:r>
              <a:rPr lang="en-US" dirty="0"/>
              <a:t> ca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falsă</a:t>
            </a:r>
            <a:r>
              <a:rPr lang="en-US" dirty="0"/>
              <a:t>.</a:t>
            </a:r>
          </a:p>
          <a:p>
            <a:r>
              <a:rPr lang="en-US" dirty="0"/>
              <a:t>(NU </a:t>
            </a:r>
            <a:r>
              <a:rPr lang="en-US" dirty="0" err="1"/>
              <a:t>Condiția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NU </a:t>
            </a:r>
            <a:r>
              <a:rPr lang="en-US" dirty="0" err="1"/>
              <a:t>Condiția</a:t>
            </a:r>
            <a:r>
              <a:rPr lang="en-US" dirty="0"/>
              <a:t> B) se </a:t>
            </a:r>
            <a:r>
              <a:rPr lang="en-US" dirty="0" err="1"/>
              <a:t>evaluează</a:t>
            </a:r>
            <a:r>
              <a:rPr lang="en-US" dirty="0"/>
              <a:t> ca </a:t>
            </a:r>
            <a:r>
              <a:rPr lang="en-US" dirty="0" err="1"/>
              <a:t>adevărată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condiții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condițiile</a:t>
            </a:r>
            <a:r>
              <a:rPr lang="en-US" dirty="0"/>
              <a:t> B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adevărate</a:t>
            </a:r>
            <a:r>
              <a:rPr lang="en-US" dirty="0"/>
              <a:t>. </a:t>
            </a:r>
            <a:r>
              <a:rPr lang="ro-RO" dirty="0" smtClean="0"/>
              <a:t>NU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en-US" dirty="0"/>
              <a:t> o </a:t>
            </a:r>
            <a:r>
              <a:rPr lang="en-US" dirty="0" err="1"/>
              <a:t>buclă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un NU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 smtClean="0"/>
              <a:t>verifica</a:t>
            </a:r>
            <a:r>
              <a:rPr lang="ro-RO" dirty="0" smtClean="0"/>
              <a:t>.</a:t>
            </a:r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A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, </a:t>
            </a:r>
            <a:r>
              <a:rPr lang="en-US" dirty="0" err="1"/>
              <a:t>continuați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rulați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cod ...</a:t>
            </a:r>
          </a:p>
          <a:p>
            <a:r>
              <a:rPr lang="en-US" dirty="0" err="1"/>
              <a:t>Notă</a:t>
            </a:r>
            <a:r>
              <a:rPr lang="en-US" dirty="0"/>
              <a:t>: „</a:t>
            </a:r>
            <a:r>
              <a:rPr lang="en-US" dirty="0" err="1"/>
              <a:t>Fals</a:t>
            </a:r>
            <a:r>
              <a:rPr lang="en-US" dirty="0"/>
              <a:t>”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considerat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„NU </a:t>
            </a:r>
            <a:r>
              <a:rPr lang="ro-RO" dirty="0" smtClean="0"/>
              <a:t>este </a:t>
            </a:r>
            <a:r>
              <a:rPr lang="en-US" dirty="0" err="1" smtClean="0"/>
              <a:t>adevărat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87175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8147536" cy="1303867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Activitate binară</a:t>
            </a:r>
            <a:r>
              <a:rPr lang="en-US" dirty="0" smtClean="0"/>
              <a:t>: “</a:t>
            </a:r>
            <a:r>
              <a:rPr lang="ro-RO" dirty="0" smtClean="0"/>
              <a:t>Două capete </a:t>
            </a:r>
            <a:br>
              <a:rPr lang="ro-RO" dirty="0" smtClean="0"/>
            </a:br>
            <a:r>
              <a:rPr lang="ro-RO" dirty="0" smtClean="0"/>
              <a:t>gândesc mai bine decât unul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b="1" dirty="0" smtClean="0"/>
              <a:t>Materiale</a:t>
            </a:r>
            <a:r>
              <a:rPr lang="en-US" dirty="0" smtClean="0"/>
              <a:t>: un </a:t>
            </a:r>
            <a:r>
              <a:rPr lang="ro-RO" dirty="0" smtClean="0"/>
              <a:t>monedă pentru fiecare participant, foi și pixuri.</a:t>
            </a:r>
          </a:p>
          <a:p>
            <a:endParaRPr lang="en-US" dirty="0"/>
          </a:p>
          <a:p>
            <a:r>
              <a:rPr lang="ro-RO" dirty="0" smtClean="0"/>
              <a:t>Moneda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obișnuit</a:t>
            </a:r>
            <a:r>
              <a:rPr lang="en-US" dirty="0"/>
              <a:t> instrument de </a:t>
            </a:r>
            <a:r>
              <a:rPr lang="en-US" dirty="0" err="1"/>
              <a:t>luare</a:t>
            </a:r>
            <a:r>
              <a:rPr lang="en-US" dirty="0"/>
              <a:t> a </a:t>
            </a:r>
            <a:r>
              <a:rPr lang="en-US" dirty="0" err="1"/>
              <a:t>deciziilor</a:t>
            </a:r>
            <a:r>
              <a:rPr lang="en-US" dirty="0"/>
              <a:t> </a:t>
            </a:r>
            <a:r>
              <a:rPr lang="en-US" dirty="0" err="1" smtClean="0"/>
              <a:t>binare</a:t>
            </a:r>
            <a:r>
              <a:rPr lang="en-US" dirty="0" smtClean="0"/>
              <a:t>!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rotiți</a:t>
            </a:r>
            <a:r>
              <a:rPr lang="en-US" dirty="0"/>
              <a:t> o </a:t>
            </a:r>
            <a:r>
              <a:rPr lang="en-US" dirty="0" err="1"/>
              <a:t>monedă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decide </a:t>
            </a:r>
            <a:r>
              <a:rPr lang="en-US" dirty="0" err="1"/>
              <a:t>ceva</a:t>
            </a:r>
            <a:r>
              <a:rPr lang="en-US" dirty="0"/>
              <a:t>,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, </a:t>
            </a:r>
            <a:r>
              <a:rPr lang="en-US" dirty="0" smtClean="0"/>
              <a:t>cap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ro-RO" dirty="0" smtClean="0"/>
              <a:t>oadă</a:t>
            </a:r>
            <a:r>
              <a:rPr lang="en-US" dirty="0" smtClean="0"/>
              <a:t>.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rotiți</a:t>
            </a:r>
            <a:r>
              <a:rPr lang="en-US" dirty="0"/>
              <a:t> o </a:t>
            </a:r>
            <a:r>
              <a:rPr lang="en-US" dirty="0" err="1"/>
              <a:t>monedă</a:t>
            </a:r>
            <a:r>
              <a:rPr lang="en-US" dirty="0"/>
              <a:t>,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întâmplător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o-RO" dirty="0" smtClean="0"/>
              <a:t>O problemă comună a aruncării de monede</a:t>
            </a:r>
            <a:r>
              <a:rPr lang="en-US" dirty="0" smtClean="0"/>
              <a:t>? </a:t>
            </a:r>
            <a:r>
              <a:rPr lang="ro-RO" dirty="0" smtClean="0"/>
              <a:t>Ei bine... Participanții</a:t>
            </a:r>
            <a:r>
              <a:rPr lang="en-US" dirty="0" smtClean="0"/>
              <a:t> </a:t>
            </a:r>
            <a:r>
              <a:rPr lang="en-US" dirty="0"/>
              <a:t>pot </a:t>
            </a:r>
            <a:r>
              <a:rPr lang="ro-RO" dirty="0" smtClean="0"/>
              <a:t>avea</a:t>
            </a:r>
            <a:r>
              <a:rPr lang="en-US" dirty="0" smtClean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încredere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 smtClean="0"/>
              <a:t>corectitudine</a:t>
            </a:r>
            <a:r>
              <a:rPr lang="ro-RO" dirty="0" smtClean="0"/>
              <a:t>, spre exemplu</a:t>
            </a:r>
            <a:r>
              <a:rPr lang="en-US" dirty="0" smtClean="0"/>
              <a:t>: </a:t>
            </a:r>
            <a:r>
              <a:rPr lang="en-US" dirty="0"/>
              <a:t>Cine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arunce</a:t>
            </a:r>
            <a:r>
              <a:rPr lang="en-US" dirty="0"/>
              <a:t> </a:t>
            </a:r>
            <a:r>
              <a:rPr lang="en-US" dirty="0" err="1"/>
              <a:t>moneda</a:t>
            </a:r>
            <a:r>
              <a:rPr lang="en-US" dirty="0"/>
              <a:t>? Cine </a:t>
            </a:r>
            <a:r>
              <a:rPr lang="en-US" dirty="0" err="1"/>
              <a:t>ajunge</a:t>
            </a:r>
            <a:r>
              <a:rPr lang="en-US" dirty="0"/>
              <a:t> </a:t>
            </a:r>
            <a:r>
              <a:rPr lang="en-US" dirty="0" err="1" smtClean="0"/>
              <a:t>să</a:t>
            </a:r>
            <a:r>
              <a:rPr lang="ro-RO" dirty="0"/>
              <a:t> </a:t>
            </a:r>
            <a:r>
              <a:rPr lang="ro-RO" dirty="0" smtClean="0"/>
              <a:t>spună dacă e cap sau pajură</a:t>
            </a:r>
            <a:r>
              <a:rPr lang="en-US" dirty="0" smtClean="0"/>
              <a:t>? </a:t>
            </a:r>
            <a:r>
              <a:rPr lang="en-US" dirty="0"/>
              <a:t>Ce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monedă</a:t>
            </a:r>
            <a:r>
              <a:rPr lang="en-US" dirty="0"/>
              <a:t> „</a:t>
            </a:r>
            <a:r>
              <a:rPr lang="en-US" dirty="0" err="1"/>
              <a:t>defectă</a:t>
            </a:r>
            <a:r>
              <a:rPr lang="en-US" dirty="0"/>
              <a:t>”?</a:t>
            </a:r>
          </a:p>
          <a:p>
            <a:endParaRPr lang="en-US" dirty="0"/>
          </a:p>
          <a:p>
            <a:r>
              <a:rPr lang="en-US" dirty="0" err="1"/>
              <a:t>Iată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... </a:t>
            </a:r>
            <a:r>
              <a:rPr lang="ro-RO" dirty="0" smtClean="0"/>
              <a:t>Aruncarea a</a:t>
            </a:r>
            <a:r>
              <a:rPr lang="en-US" dirty="0" smtClean="0"/>
              <a:t>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monede</a:t>
            </a:r>
            <a:r>
              <a:rPr lang="ro-RO" dirty="0" smtClean="0"/>
              <a:t> simultan.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356" y="827383"/>
            <a:ext cx="2477703" cy="14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1576</Words>
  <Application>Microsoft Office PowerPoint</Application>
  <PresentationFormat>Widescreen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Organic</vt:lpstr>
      <vt:lpstr>Algoritmi boolean</vt:lpstr>
      <vt:lpstr>Algoritmi în viața reală</vt:lpstr>
      <vt:lpstr>Algoritmi în viața reală</vt:lpstr>
      <vt:lpstr>Operatori booleani</vt:lpstr>
      <vt:lpstr>Operatori booleani</vt:lpstr>
      <vt:lpstr>Operator “ȘI”</vt:lpstr>
      <vt:lpstr>Operator “SAU”</vt:lpstr>
      <vt:lpstr>Operator “NU”</vt:lpstr>
      <vt:lpstr>Activitate binară: “Două capete  gândesc mai bine decât unul”</vt:lpstr>
      <vt:lpstr>Activitate binară: “Două capete  gândesc mai bine decât unul”</vt:lpstr>
      <vt:lpstr>Activitate binară: “Două capete gândesc mai bine decât unul”</vt:lpstr>
      <vt:lpstr>Activitate binară: “Două capete  gândesc mai bine decât unul”</vt:lpstr>
      <vt:lpstr>Activitate binară: “Două capete  gândesc mai bine decât unul”</vt:lpstr>
      <vt:lpstr>Activitate binară: “Două capete  gândesc mai bine decât unul”</vt:lpstr>
      <vt:lpstr>Algoritmii Booleani și codul de simplificare</vt:lpstr>
      <vt:lpstr>Algoritmii Booleani și codul de simplificare</vt:lpstr>
      <vt:lpstr>Algoritmii Booleani și codul de simplificare</vt:lpstr>
      <vt:lpstr>Algoritmii Booleani și codul de simplificare</vt:lpstr>
      <vt:lpstr>Algoritmii Booleani și codul de simplificare</vt:lpstr>
      <vt:lpstr>PROIECT: “Monitor de protecție solară”</vt:lpstr>
      <vt:lpstr>PROIECT: “Monitor de protectție solară” – Cod Buton B</vt:lpstr>
      <vt:lpstr>PowerPoint Presentation</vt:lpstr>
      <vt:lpstr>PROIECT: “Monitor de protectție solară” – Cod Buton A</vt:lpstr>
      <vt:lpstr>PROIECT: “Monitor de protectție solară” – Cod</vt:lpstr>
      <vt:lpstr>CONCLUZII GENERALE ALE PROIECTULUI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boolean</dc:title>
  <dc:creator>IRIS Robotics</dc:creator>
  <cp:lastModifiedBy>IRIS Robotics</cp:lastModifiedBy>
  <cp:revision>12</cp:revision>
  <dcterms:created xsi:type="dcterms:W3CDTF">2019-10-24T08:14:48Z</dcterms:created>
  <dcterms:modified xsi:type="dcterms:W3CDTF">2019-10-24T11:11:36Z</dcterms:modified>
</cp:coreProperties>
</file>