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6" r:id="rId2"/>
    <p:sldId id="258" r:id="rId3"/>
    <p:sldId id="265" r:id="rId4"/>
    <p:sldId id="266" r:id="rId5"/>
    <p:sldId id="268" r:id="rId6"/>
    <p:sldId id="269" r:id="rId7"/>
    <p:sldId id="276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BBDFB-908A-4FD6-9F54-4F92CBEA603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8B337-60A2-4136-95CE-C35D833E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4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8B337-60A2-4136-95CE-C35D833E0E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9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128D-FC05-4B50-9DF3-8F711096C923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7429CB-712C-4BA7-9540-93450B3A976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128D-FC05-4B50-9DF3-8F711096C923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29CB-712C-4BA7-9540-93450B3A9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128D-FC05-4B50-9DF3-8F711096C923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29CB-712C-4BA7-9540-93450B3A9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128D-FC05-4B50-9DF3-8F711096C923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7429CB-712C-4BA7-9540-93450B3A976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128D-FC05-4B50-9DF3-8F711096C923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7429CB-712C-4BA7-9540-93450B3A976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128D-FC05-4B50-9DF3-8F711096C923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7429CB-712C-4BA7-9540-93450B3A97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128D-FC05-4B50-9DF3-8F711096C923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7429CB-712C-4BA7-9540-93450B3A976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128D-FC05-4B50-9DF3-8F711096C923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7429CB-712C-4BA7-9540-93450B3A97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128D-FC05-4B50-9DF3-8F711096C923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7429CB-712C-4BA7-9540-93450B3A97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128D-FC05-4B50-9DF3-8F711096C923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7429CB-712C-4BA7-9540-93450B3A976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128D-FC05-4B50-9DF3-8F711096C923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7429CB-712C-4BA7-9540-93450B3A976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23AF128D-FC05-4B50-9DF3-8F711096C923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937429CB-712C-4BA7-9540-93450B3A976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943600"/>
            <a:ext cx="68580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Micro:bit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Curs 6 Mini-</a:t>
            </a:r>
            <a:r>
              <a:rPr lang="en-US" dirty="0" err="1" smtClean="0"/>
              <a:t>Proiect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6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-457200"/>
            <a:ext cx="7315200" cy="3810000"/>
          </a:xfrm>
        </p:spPr>
        <p:txBody>
          <a:bodyPr/>
          <a:lstStyle/>
          <a:p>
            <a:r>
              <a:rPr lang="en-US" dirty="0" smtClean="0">
                <a:effectLst/>
              </a:rPr>
              <a:t>‘</a:t>
            </a:r>
            <a:r>
              <a:rPr lang="en-US" dirty="0">
                <a:effectLst/>
              </a:rPr>
              <a:t>Repeat’ block</a:t>
            </a:r>
          </a:p>
          <a:p>
            <a:r>
              <a:rPr lang="en-US" dirty="0">
                <a:effectLst/>
              </a:rPr>
              <a:t>‘While’ block</a:t>
            </a:r>
          </a:p>
          <a:p>
            <a:r>
              <a:rPr lang="en-US" dirty="0">
                <a:effectLst/>
              </a:rPr>
              <a:t>‘For’ block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76200"/>
            <a:ext cx="8290560" cy="1219200"/>
          </a:xfrm>
        </p:spPr>
        <p:txBody>
          <a:bodyPr/>
          <a:lstStyle/>
          <a:p>
            <a:r>
              <a:rPr lang="en-US" sz="2400" dirty="0">
                <a:effectLst/>
              </a:rPr>
              <a:t>Microsoft </a:t>
            </a:r>
            <a:r>
              <a:rPr lang="en-US" sz="2400" dirty="0" err="1">
                <a:effectLst/>
              </a:rPr>
              <a:t>MakeCode</a:t>
            </a:r>
            <a:r>
              <a:rPr lang="en-US" sz="2400" dirty="0">
                <a:effectLst/>
              </a:rPr>
              <a:t> are </a:t>
            </a:r>
            <a:r>
              <a:rPr lang="en-US" sz="2400" dirty="0" err="1">
                <a:effectLst/>
              </a:rPr>
              <a:t>trei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tipuri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diferite</a:t>
            </a:r>
            <a:r>
              <a:rPr lang="en-US" sz="2400" dirty="0">
                <a:effectLst/>
              </a:rPr>
              <a:t> de loops: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828800"/>
            <a:ext cx="5424248" cy="453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0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304800"/>
            <a:ext cx="8534400" cy="3962400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blocul</a:t>
            </a:r>
            <a:r>
              <a:rPr lang="en-US" dirty="0" smtClean="0"/>
              <a:t> repeat </a:t>
            </a:r>
            <a:r>
              <a:rPr lang="en-US" dirty="0" err="1" smtClean="0"/>
              <a:t>aveti</a:t>
            </a:r>
            <a:r>
              <a:rPr lang="en-US" dirty="0" smtClean="0"/>
              <a:t> un </a:t>
            </a:r>
            <a:r>
              <a:rPr lang="en-US" dirty="0" err="1" smtClean="0"/>
              <a:t>parametru</a:t>
            </a:r>
            <a:r>
              <a:rPr lang="en-US" dirty="0" smtClean="0"/>
              <a:t> care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cerut</a:t>
            </a:r>
            <a:r>
              <a:rPr lang="en-US" dirty="0" smtClean="0"/>
              <a:t> </a:t>
            </a:r>
            <a:r>
              <a:rPr lang="en-US" dirty="0" err="1" smtClean="0"/>
              <a:t>imediat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vi-VN" dirty="0"/>
              <a:t/>
            </a:r>
            <a:br>
              <a:rPr lang="vi-VN" dirty="0"/>
            </a:br>
            <a:r>
              <a:rPr lang="vi-VN" dirty="0">
                <a:effectLst/>
              </a:rPr>
              <a:t>Un parametru este un tip de variabilă utilizat ca intrare pentru o funcție sau rutină. În acest caz, parametrul spune blocului de repetare de câte ori dorim să se repete codul din bloc.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Blocul</a:t>
            </a:r>
            <a:r>
              <a:rPr lang="en-US" dirty="0" smtClean="0"/>
              <a:t> repeat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2278394" cy="148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206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28600"/>
            <a:ext cx="7543800" cy="914400"/>
          </a:xfrm>
        </p:spPr>
        <p:txBody>
          <a:bodyPr/>
          <a:lstStyle/>
          <a:p>
            <a:r>
              <a:rPr lang="en-US" dirty="0" err="1" smtClean="0"/>
              <a:t>Blocul</a:t>
            </a:r>
            <a:r>
              <a:rPr lang="en-US" dirty="0" smtClean="0"/>
              <a:t> for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4191000"/>
            <a:ext cx="8458200" cy="2428874"/>
          </a:xfrm>
        </p:spPr>
        <p:txBody>
          <a:bodyPr/>
          <a:lstStyle/>
          <a:p>
            <a:r>
              <a:rPr lang="vi-VN" dirty="0" smtClean="0">
                <a:effectLst/>
              </a:rPr>
              <a:t>Blocul </a:t>
            </a:r>
            <a:r>
              <a:rPr lang="vi-VN" dirty="0">
                <a:effectLst/>
              </a:rPr>
              <a:t>„for” este util atunci când aveți o variabilă în bucla pe care doriți să o modificați cu o sumă fixă ​​într-un interval specific de fiecare dată printr-o buclă. Ce inseamna asta? Să ne uităm la un exemplu.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380047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406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564326"/>
            <a:ext cx="7543800" cy="914400"/>
          </a:xfrm>
        </p:spPr>
        <p:txBody>
          <a:bodyPr/>
          <a:lstStyle/>
          <a:p>
            <a:r>
              <a:rPr lang="en-US" dirty="0" err="1" smtClean="0"/>
              <a:t>Blocul</a:t>
            </a:r>
            <a:r>
              <a:rPr lang="en-US" dirty="0" smtClean="0"/>
              <a:t> While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"/>
            <a:ext cx="4518660" cy="345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09800" y="3886200"/>
            <a:ext cx="6172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Blocul while este util când doriți ca programul dvs. să se </a:t>
            </a:r>
            <a:r>
              <a:rPr lang="en-US" dirty="0" err="1" smtClean="0"/>
              <a:t>ruleze</a:t>
            </a:r>
            <a:r>
              <a:rPr lang="en-US" dirty="0" smtClean="0"/>
              <a:t> </a:t>
            </a:r>
            <a:r>
              <a:rPr lang="ro-RO" dirty="0" smtClean="0"/>
              <a:t>până </a:t>
            </a:r>
            <a:r>
              <a:rPr lang="ro-RO" dirty="0"/>
              <a:t>când se întâmplă un anumit eveniment sau o altă condiție este îndeplinită. De exemplu, poate doriți să sune o alarmă dacă cineva vă scutură micro: bit! Pentru a opri alarma, apăsați butonul A. Până să apăsați butonul, alarma trebuie să continue să sune!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7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685801"/>
            <a:ext cx="7620000" cy="4038599"/>
          </a:xfrm>
        </p:spPr>
        <p:txBody>
          <a:bodyPr/>
          <a:lstStyle/>
          <a:p>
            <a:r>
              <a:rPr lang="vi-VN" dirty="0"/>
              <a:t>Vei crea un mini-proiect cu micro-bit-ul care încorporează toate conceptele pe care le-am acoperit până acum în clasă.</a:t>
            </a:r>
          </a:p>
          <a:p>
            <a:endParaRPr lang="vi-VN" dirty="0"/>
          </a:p>
          <a:p>
            <a:r>
              <a:rPr lang="vi-VN" dirty="0"/>
              <a:t>Înscrieți-vă în grupuri de </a:t>
            </a:r>
            <a:r>
              <a:rPr lang="en-US" dirty="0" smtClean="0"/>
              <a:t>2,3 </a:t>
            </a:r>
            <a:r>
              <a:rPr lang="en-US" dirty="0" err="1" smtClean="0"/>
              <a:t>persoane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vi-VN" dirty="0" smtClean="0"/>
              <a:t> </a:t>
            </a:r>
            <a:r>
              <a:rPr lang="vi-VN" dirty="0"/>
              <a:t>până </a:t>
            </a:r>
            <a:r>
              <a:rPr lang="vi-VN" dirty="0" smtClean="0"/>
              <a:t>la</a:t>
            </a:r>
            <a:r>
              <a:rPr lang="en-US" dirty="0" smtClean="0"/>
              <a:t> 3</a:t>
            </a:r>
            <a:r>
              <a:rPr lang="vi-VN" dirty="0" smtClean="0"/>
              <a:t> </a:t>
            </a:r>
            <a:r>
              <a:rPr lang="vi-VN" dirty="0"/>
              <a:t>idei </a:t>
            </a:r>
            <a:r>
              <a:rPr lang="vi-VN" dirty="0" smtClean="0"/>
              <a:t>pentru </a:t>
            </a:r>
            <a:r>
              <a:rPr lang="vi-VN" dirty="0"/>
              <a:t>mini-proiecte. Gândiți-vă la toate conceptele pe care le-am acoperit până acum și gândiți-vă la modul în care proiectul dvs. ar putea rezolva o problemă sau ar putea completa o </a:t>
            </a:r>
            <a:r>
              <a:rPr lang="vi-VN" dirty="0" smtClean="0"/>
              <a:t>nevoie</a:t>
            </a:r>
            <a:r>
              <a:rPr lang="en-US" dirty="0" smtClean="0"/>
              <a:t> din </a:t>
            </a:r>
            <a:r>
              <a:rPr lang="en-US" dirty="0" err="1" smtClean="0"/>
              <a:t>jurul</a:t>
            </a:r>
            <a:r>
              <a:rPr lang="en-US" dirty="0" smtClean="0"/>
              <a:t> </a:t>
            </a:r>
            <a:r>
              <a:rPr lang="en-US" dirty="0" err="1" smtClean="0"/>
              <a:t>vostru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</a:t>
            </a:r>
            <a:r>
              <a:rPr lang="en-US" dirty="0" err="1" smtClean="0"/>
              <a:t>Proiect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9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371600"/>
            <a:ext cx="4343400" cy="5105400"/>
          </a:xfrm>
        </p:spPr>
        <p:txBody>
          <a:bodyPr>
            <a:normAutofit fontScale="92500"/>
          </a:bodyPr>
          <a:lstStyle/>
          <a:p>
            <a:r>
              <a:rPr lang="ro-RO" dirty="0" smtClean="0"/>
              <a:t>Ve</a:t>
            </a:r>
            <a:r>
              <a:rPr lang="en-US" dirty="0" err="1" smtClean="0"/>
              <a:t>ti</a:t>
            </a:r>
            <a:r>
              <a:rPr lang="ro-RO" dirty="0" smtClean="0"/>
              <a:t> </a:t>
            </a:r>
            <a:r>
              <a:rPr lang="ro-RO" dirty="0"/>
              <a:t>crea un mini-proiect cu micro-bit-ul care încorporează toate conceptele pe care le-am acoperit până acum în clasă.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o-RO" dirty="0" smtClean="0"/>
              <a:t>Utilizați </a:t>
            </a:r>
            <a:r>
              <a:rPr lang="ro-RO" dirty="0"/>
              <a:t>o abordare de gândire de proiectare și asigurați-vă că proiectul respectă aceste specificații: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o-RO" dirty="0" smtClean="0"/>
              <a:t>Creați </a:t>
            </a:r>
            <a:r>
              <a:rPr lang="ro-RO" dirty="0"/>
              <a:t>un proiect original folosind micro: bit. Încorporează o componentă fizică în proiect</a:t>
            </a:r>
            <a:r>
              <a:rPr lang="ro-RO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o-RO" dirty="0" smtClean="0"/>
              <a:t> </a:t>
            </a:r>
            <a:r>
              <a:rPr lang="ro-RO" dirty="0"/>
              <a:t>Demonstrați utilizarea următoarelor concepte: </a:t>
            </a:r>
            <a:endParaRPr lang="en-US" dirty="0"/>
          </a:p>
          <a:p>
            <a:r>
              <a:rPr lang="ro-RO" dirty="0" smtClean="0"/>
              <a:t>Design gândire</a:t>
            </a:r>
            <a:endParaRPr lang="en-US" dirty="0" smtClean="0"/>
          </a:p>
          <a:p>
            <a:r>
              <a:rPr lang="ro-RO" dirty="0" smtClean="0"/>
              <a:t> </a:t>
            </a:r>
            <a:r>
              <a:rPr lang="ro-RO" dirty="0"/>
              <a:t>Intrare / procesare / ieșire </a:t>
            </a:r>
            <a:r>
              <a:rPr lang="ro-RO" dirty="0" smtClean="0"/>
              <a:t>variabile</a:t>
            </a:r>
            <a:endParaRPr lang="en-US" dirty="0" smtClean="0"/>
          </a:p>
          <a:p>
            <a:r>
              <a:rPr lang="ro-RO" dirty="0" smtClean="0"/>
              <a:t> </a:t>
            </a:r>
            <a:r>
              <a:rPr lang="ro-RO" dirty="0"/>
              <a:t>Declarații condiționale </a:t>
            </a:r>
            <a:endParaRPr lang="en-US" dirty="0" smtClean="0"/>
          </a:p>
          <a:p>
            <a:r>
              <a:rPr lang="ro-RO" dirty="0" smtClean="0"/>
              <a:t>Iterația </a:t>
            </a:r>
            <a:r>
              <a:rPr lang="ro-RO" dirty="0"/>
              <a:t>/ bucle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7543800" cy="914400"/>
          </a:xfrm>
        </p:spPr>
        <p:txBody>
          <a:bodyPr/>
          <a:lstStyle/>
          <a:p>
            <a:r>
              <a:rPr lang="en-US" dirty="0" err="1" smtClean="0"/>
              <a:t>Activitate</a:t>
            </a:r>
            <a:r>
              <a:rPr lang="en-US" dirty="0" smtClean="0"/>
              <a:t> de </a:t>
            </a:r>
            <a:r>
              <a:rPr lang="en-US" dirty="0" err="1" smtClean="0"/>
              <a:t>grup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9306E-EE74-49B0-A8E1-5E376F3A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36"/>
          <a:stretch/>
        </p:blipFill>
        <p:spPr>
          <a:xfrm>
            <a:off x="4953000" y="1828800"/>
            <a:ext cx="3832188" cy="2819400"/>
          </a:xfrm>
          <a:prstGeom prst="rect">
            <a:avLst/>
          </a:prstGeom>
          <a:ln w="76200">
            <a:solidFill>
              <a:srgbClr val="34943B"/>
            </a:solidFill>
          </a:ln>
        </p:spPr>
      </p:pic>
    </p:spTree>
    <p:extLst>
      <p:ext uri="{BB962C8B-B14F-4D97-AF65-F5344CB8AC3E}">
        <p14:creationId xmlns:p14="http://schemas.microsoft.com/office/powerpoint/2010/main" val="127649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35560"/>
            <a:ext cx="5334000" cy="4917440"/>
          </a:xfrm>
        </p:spPr>
        <p:txBody>
          <a:bodyPr/>
          <a:lstStyle/>
          <a:p>
            <a:pPr marL="18288" indent="0">
              <a:buNone/>
            </a:pPr>
            <a:r>
              <a:rPr lang="vi-VN" dirty="0"/>
              <a:t/>
            </a:r>
            <a:br>
              <a:rPr lang="vi-VN" dirty="0"/>
            </a:br>
            <a:r>
              <a:rPr lang="vi-VN" dirty="0">
                <a:effectLst/>
              </a:rPr>
              <a:t>Cub nou și </a:t>
            </a:r>
            <a:r>
              <a:rPr lang="vi-VN" dirty="0" smtClean="0">
                <a:effectLst/>
              </a:rPr>
              <a:t>îmbunătățit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vi-VN" dirty="0" smtClean="0">
                <a:effectLst/>
              </a:rPr>
              <a:t> </a:t>
            </a:r>
            <a:r>
              <a:rPr lang="vi-VN" dirty="0">
                <a:effectLst/>
              </a:rPr>
              <a:t>Monstru în mișcare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vi-VN" dirty="0" smtClean="0">
                <a:effectLst/>
              </a:rPr>
              <a:t>Instrument muzical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vi-VN" dirty="0" smtClean="0">
                <a:effectLst/>
              </a:rPr>
              <a:t> </a:t>
            </a:r>
            <a:r>
              <a:rPr lang="vi-VN" dirty="0">
                <a:effectLst/>
              </a:rPr>
              <a:t>Joc de </a:t>
            </a:r>
            <a:r>
              <a:rPr lang="vi-VN" dirty="0" smtClean="0">
                <a:effectLst/>
              </a:rPr>
              <a:t>pescuit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vi-VN" dirty="0" smtClean="0">
                <a:effectLst/>
              </a:rPr>
              <a:t> </a:t>
            </a:r>
            <a:r>
              <a:rPr lang="vi-VN" dirty="0">
                <a:effectLst/>
              </a:rPr>
              <a:t>Chitară </a:t>
            </a:r>
            <a:r>
              <a:rPr lang="vi-VN" dirty="0" smtClean="0">
                <a:effectLst/>
              </a:rPr>
              <a:t>aeriană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vi-VN" dirty="0" smtClean="0">
                <a:effectLst/>
              </a:rPr>
              <a:t> </a:t>
            </a:r>
            <a:r>
              <a:rPr lang="vi-VN" dirty="0">
                <a:effectLst/>
              </a:rPr>
              <a:t>Screen saver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vi-VN" dirty="0" smtClean="0">
                <a:effectLst/>
              </a:rPr>
              <a:t>Cartea interactivă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vi-VN" dirty="0" smtClean="0">
                <a:effectLst/>
              </a:rPr>
              <a:t> </a:t>
            </a:r>
            <a:r>
              <a:rPr lang="vi-VN" dirty="0">
                <a:effectLst/>
              </a:rPr>
              <a:t>Joc Ceas </a:t>
            </a:r>
            <a:r>
              <a:rPr lang="vi-VN" dirty="0" smtClean="0">
                <a:effectLst/>
              </a:rPr>
              <a:t>binar </a:t>
            </a:r>
            <a:r>
              <a:rPr lang="vi-VN" dirty="0">
                <a:effectLst/>
              </a:rPr>
              <a:t>sau un alt mod de a reprezenta numerele vizual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182880"/>
            <a:ext cx="7543800" cy="914400"/>
          </a:xfrm>
        </p:spPr>
        <p:txBody>
          <a:bodyPr/>
          <a:lstStyle/>
          <a:p>
            <a:r>
              <a:rPr lang="en-US" dirty="0" err="1" smtClean="0"/>
              <a:t>Idei</a:t>
            </a:r>
            <a:r>
              <a:rPr lang="en-US" dirty="0" smtClean="0"/>
              <a:t> de </a:t>
            </a:r>
            <a:r>
              <a:rPr lang="en-US" dirty="0" err="1" smtClean="0"/>
              <a:t>proiecte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505200"/>
            <a:ext cx="3597835" cy="305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8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077200" cy="3886200"/>
          </a:xfrm>
        </p:spPr>
        <p:txBody>
          <a:bodyPr/>
          <a:lstStyle/>
          <a:p>
            <a:pPr marL="342900" indent="-3429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 dirty="0" smtClean="0"/>
              <a:t>- </a:t>
            </a:r>
            <a:r>
              <a:rPr lang="vi-VN" sz="2400" dirty="0" smtClean="0">
                <a:effectLst/>
              </a:rPr>
              <a:t>O </a:t>
            </a:r>
            <a:r>
              <a:rPr lang="vi-VN" sz="2400" dirty="0">
                <a:effectLst/>
              </a:rPr>
              <a:t>revizuire a conceptelor de informatică pe care le-am abordat până </a:t>
            </a:r>
            <a:r>
              <a:rPr lang="vi-VN" sz="2400" dirty="0" smtClean="0">
                <a:effectLst/>
              </a:rPr>
              <a:t>acum</a:t>
            </a:r>
            <a:r>
              <a:rPr lang="en-US" sz="2400" dirty="0" smtClean="0">
                <a:effectLst/>
              </a:rPr>
              <a:t>.</a:t>
            </a:r>
            <a:r>
              <a:rPr lang="vi-VN" sz="2400" dirty="0" smtClean="0">
                <a:effectLst/>
              </a:rPr>
              <a:t> </a:t>
            </a:r>
            <a:r>
              <a:rPr lang="en-US" sz="2400" dirty="0" smtClean="0">
                <a:effectLst/>
              </a:rPr>
              <a:t/>
            </a:r>
            <a:br>
              <a:rPr lang="en-US" sz="2400" dirty="0" smtClean="0">
                <a:effectLst/>
              </a:rPr>
            </a:br>
            <a:r>
              <a:rPr lang="en-US" sz="2400" dirty="0" smtClean="0">
                <a:effectLst/>
              </a:rPr>
              <a:t>-Un brainstorming?!</a:t>
            </a:r>
            <a:endParaRPr lang="en-US" sz="2400" dirty="0">
              <a:solidFill>
                <a:srgbClr val="E3353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543800" cy="914400"/>
          </a:xfrm>
        </p:spPr>
        <p:txBody>
          <a:bodyPr/>
          <a:lstStyle/>
          <a:p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facem</a:t>
            </a:r>
            <a:r>
              <a:rPr lang="en-US" dirty="0" smtClean="0"/>
              <a:t> o </a:t>
            </a:r>
            <a:r>
              <a:rPr lang="en-US" dirty="0" err="1" smtClean="0"/>
              <a:t>minirecapitulare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943600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337134"/>
            <a:ext cx="5153025" cy="201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2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"/>
            <a:ext cx="6324600" cy="990600"/>
          </a:xfrm>
        </p:spPr>
        <p:txBody>
          <a:bodyPr>
            <a:noAutofit/>
          </a:bodyPr>
          <a:lstStyle/>
          <a:p>
            <a:pPr marL="18288" indent="0">
              <a:buNone/>
            </a:pPr>
            <a:r>
              <a:rPr lang="en-US" sz="3200" dirty="0" err="1" smtClean="0"/>
              <a:t>Ce</a:t>
            </a:r>
            <a:r>
              <a:rPr lang="en-US" sz="3200" dirty="0" smtClean="0"/>
              <a:t> </a:t>
            </a:r>
            <a:r>
              <a:rPr lang="en-US" sz="3200" dirty="0" err="1" smtClean="0"/>
              <a:t>vom</a:t>
            </a:r>
            <a:r>
              <a:rPr lang="en-US" sz="3200" dirty="0" smtClean="0"/>
              <a:t> face?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943600"/>
            <a:ext cx="685800" cy="685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1000" y="1447800"/>
            <a:ext cx="7924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V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ro-RO" dirty="0" smtClean="0"/>
              <a:t>utiliza </a:t>
            </a:r>
            <a:r>
              <a:rPr lang="ro-RO" dirty="0"/>
              <a:t>abordarea de gândire de proiectare pentru a crea un proiect original care îndeplinește un scop prin</a:t>
            </a:r>
            <a:r>
              <a:rPr lang="ro-RO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o-RO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ro-RO" dirty="0" smtClean="0"/>
              <a:t>Rezolvarea </a:t>
            </a:r>
            <a:r>
              <a:rPr lang="ro-RO" dirty="0"/>
              <a:t>unei probleme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ro-RO" dirty="0" smtClean="0"/>
              <a:t>Completarea </a:t>
            </a:r>
            <a:r>
              <a:rPr lang="ro-RO" dirty="0"/>
              <a:t>unei nevoi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ro-RO" dirty="0" smtClean="0"/>
              <a:t>Arătați </a:t>
            </a:r>
            <a:r>
              <a:rPr lang="ro-RO" dirty="0"/>
              <a:t>ce știți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ro-RO" dirty="0" smtClean="0"/>
              <a:t>Învață </a:t>
            </a:r>
            <a:r>
              <a:rPr lang="ro-RO" dirty="0"/>
              <a:t>și demonstrează ceva nou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ro-RO" dirty="0" smtClean="0"/>
              <a:t>Includeți </a:t>
            </a:r>
            <a:r>
              <a:rPr lang="ro-RO" dirty="0"/>
              <a:t>o componentă de producător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ro-RO" dirty="0" smtClean="0"/>
              <a:t>Demonstrați </a:t>
            </a:r>
            <a:r>
              <a:rPr lang="ro-RO" dirty="0"/>
              <a:t>utilizarea următoarelor concepte: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ro-RO" dirty="0" smtClean="0"/>
              <a:t>Design </a:t>
            </a:r>
            <a:r>
              <a:rPr lang="ro-RO" dirty="0"/>
              <a:t>gândire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ro-RO" dirty="0" smtClean="0"/>
              <a:t>Intrare </a:t>
            </a:r>
            <a:r>
              <a:rPr lang="ro-RO" dirty="0"/>
              <a:t>/ procesare / ieșire variabile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ro-RO" dirty="0" smtClean="0"/>
              <a:t>Declarații </a:t>
            </a:r>
            <a:r>
              <a:rPr lang="ro-RO" dirty="0"/>
              <a:t>condiționale Iterația / bucle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438400"/>
            <a:ext cx="3152002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570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381000"/>
            <a:ext cx="4681220" cy="3962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 </a:t>
            </a:r>
            <a:r>
              <a:rPr lang="en-US" sz="20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si</a:t>
            </a:r>
            <a:r>
              <a:rPr lang="en-US" sz="2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concept</a:t>
            </a:r>
            <a:endParaRPr 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Procesare</a:t>
            </a:r>
            <a:r>
              <a:rPr lang="en-US" sz="2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0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si</a:t>
            </a:r>
            <a:r>
              <a:rPr lang="en-US" sz="2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0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algoritmi</a:t>
            </a:r>
            <a:endParaRPr 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Variabile</a:t>
            </a:r>
            <a:endParaRPr 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Conditionale</a:t>
            </a:r>
            <a:endParaRPr 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Iteratie</a:t>
            </a:r>
            <a:r>
              <a:rPr lang="en-US" sz="2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0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si</a:t>
            </a:r>
            <a:r>
              <a:rPr lang="en-US" sz="2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0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bucle</a:t>
            </a:r>
            <a:r>
              <a:rPr lang="en-US" sz="2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for, while</a:t>
            </a:r>
            <a:endParaRPr 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7543800" cy="914400"/>
          </a:xfrm>
        </p:spPr>
        <p:txBody>
          <a:bodyPr/>
          <a:lstStyle/>
          <a:p>
            <a:r>
              <a:rPr lang="en-US" sz="3200" dirty="0" err="1" smtClean="0"/>
              <a:t>Concepte</a:t>
            </a:r>
            <a:r>
              <a:rPr lang="en-US" sz="3200" dirty="0" smtClean="0"/>
              <a:t> de </a:t>
            </a:r>
            <a:r>
              <a:rPr lang="en-US" sz="3200" dirty="0" err="1" smtClean="0"/>
              <a:t>recapitulat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943600"/>
            <a:ext cx="685800" cy="68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A964A6-8288-4ADF-9901-07DBB8F6F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623732"/>
            <a:ext cx="4658903" cy="2954868"/>
          </a:xfrm>
          <a:prstGeom prst="rect">
            <a:avLst/>
          </a:prstGeom>
          <a:ln w="76200">
            <a:solidFill>
              <a:srgbClr val="E3353D"/>
            </a:solidFill>
          </a:ln>
        </p:spPr>
      </p:pic>
    </p:spTree>
    <p:extLst>
      <p:ext uri="{BB962C8B-B14F-4D97-AF65-F5344CB8AC3E}">
        <p14:creationId xmlns:p14="http://schemas.microsoft.com/office/powerpoint/2010/main" val="18263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943600"/>
            <a:ext cx="685800" cy="6858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685800"/>
            <a:ext cx="8728932" cy="3428999"/>
          </a:xfrm>
        </p:spPr>
        <p:txBody>
          <a:bodyPr>
            <a:normAutofit fontScale="92500" lnSpcReduction="20000"/>
          </a:bodyPr>
          <a:lstStyle/>
          <a:p>
            <a:pPr marL="18288" indent="0">
              <a:buNone/>
            </a:pPr>
            <a:endParaRPr lang="en-US" dirty="0" smtClean="0"/>
          </a:p>
          <a:p>
            <a:pPr marL="18288" indent="0">
              <a:buNone/>
            </a:pPr>
            <a:r>
              <a:rPr lang="ro-RO" dirty="0" smtClean="0"/>
              <a:t>Micro</a:t>
            </a:r>
            <a:r>
              <a:rPr lang="ro-RO" dirty="0"/>
              <a:t>: bit-ul este foarte eficient pentru a aduce lucruri reale la viață.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ro-RO" dirty="0" smtClean="0"/>
              <a:t>Poate </a:t>
            </a:r>
            <a:r>
              <a:rPr lang="ro-RO" dirty="0"/>
              <a:t>fi </a:t>
            </a:r>
            <a:r>
              <a:rPr lang="en-US" dirty="0" smtClean="0"/>
              <a:t>pus </a:t>
            </a:r>
            <a:r>
              <a:rPr lang="ro-RO" dirty="0" smtClean="0"/>
              <a:t>într-un </a:t>
            </a:r>
            <a:r>
              <a:rPr lang="ro-RO" dirty="0"/>
              <a:t>suport de carton, atașat la o baghetă, sau chiar cusut în țesătură. </a:t>
            </a: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ro-RO" dirty="0" smtClean="0"/>
              <a:t>Procesul </a:t>
            </a:r>
            <a:r>
              <a:rPr lang="ro-RO" dirty="0"/>
              <a:t>de gândire de </a:t>
            </a:r>
            <a:r>
              <a:rPr lang="ro-RO" dirty="0" smtClean="0"/>
              <a:t>proiectare</a:t>
            </a:r>
            <a:r>
              <a:rPr lang="en-US" dirty="0" smtClean="0"/>
              <a:t> (design think)</a:t>
            </a:r>
            <a:r>
              <a:rPr lang="ro-RO" dirty="0" smtClean="0"/>
              <a:t> </a:t>
            </a:r>
            <a:r>
              <a:rPr lang="ro-RO" dirty="0"/>
              <a:t>este un mod util de a crea o soluție optimă care va rezolva o problemă sau va rezolva o nevoie. Etapele procesului de gândire de proiectare sunt: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</a:t>
            </a:r>
            <a:r>
              <a:rPr lang="en-US" dirty="0" err="1" smtClean="0"/>
              <a:t>Empatizare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ro-RO" dirty="0" smtClean="0"/>
              <a:t> Defini</a:t>
            </a:r>
            <a:r>
              <a:rPr lang="en-US" dirty="0" smtClean="0"/>
              <a:t>re</a:t>
            </a:r>
            <a:r>
              <a:rPr lang="ro-RO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Imaginare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Prototipare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Testare</a:t>
            </a:r>
            <a:r>
              <a:rPr lang="ro-RO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1500" y="152400"/>
            <a:ext cx="47452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 </a:t>
            </a:r>
            <a:r>
              <a:rPr lang="en-US" sz="4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si</a:t>
            </a:r>
            <a:r>
              <a:rPr lang="en-US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concept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800FF2-529F-4F3F-BFAE-DB3649EE1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505200"/>
            <a:ext cx="6747732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914400"/>
            <a:ext cx="5257800" cy="5562600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vi-VN" dirty="0"/>
              <a:t/>
            </a:r>
            <a:br>
              <a:rPr lang="vi-VN" dirty="0"/>
            </a:br>
            <a:r>
              <a:rPr lang="vi-VN" dirty="0">
                <a:effectLst/>
              </a:rPr>
              <a:t>Un computer are 4 părți: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	</a:t>
            </a:r>
            <a:r>
              <a:rPr lang="vi-VN" dirty="0" smtClean="0">
                <a:effectLst/>
              </a:rPr>
              <a:t>Procesor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vi-VN" dirty="0" smtClean="0">
                <a:effectLst/>
              </a:rPr>
              <a:t> </a:t>
            </a:r>
            <a:r>
              <a:rPr lang="en-US" dirty="0" smtClean="0">
                <a:effectLst/>
              </a:rPr>
              <a:t>	</a:t>
            </a:r>
            <a:r>
              <a:rPr lang="vi-VN" dirty="0" smtClean="0">
                <a:effectLst/>
              </a:rPr>
              <a:t>Memorie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	</a:t>
            </a:r>
            <a:r>
              <a:rPr lang="vi-VN" dirty="0" smtClean="0">
                <a:effectLst/>
              </a:rPr>
              <a:t> </a:t>
            </a:r>
            <a:r>
              <a:rPr lang="vi-VN" dirty="0">
                <a:effectLst/>
              </a:rPr>
              <a:t>Intrări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	 I</a:t>
            </a:r>
            <a:r>
              <a:rPr lang="vi-VN" dirty="0" smtClean="0">
                <a:effectLst/>
              </a:rPr>
              <a:t>eşiri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vi-VN" dirty="0" smtClean="0">
                <a:effectLst/>
              </a:rPr>
              <a:t>Codul </a:t>
            </a:r>
            <a:r>
              <a:rPr lang="vi-VN" dirty="0">
                <a:effectLst/>
              </a:rPr>
              <a:t>pe care îl scrieți pentru micro: bit procesează datele de la intrările sale și </a:t>
            </a:r>
            <a:r>
              <a:rPr lang="en-US" dirty="0" smtClean="0">
                <a:effectLst/>
              </a:rPr>
              <a:t>produce </a:t>
            </a:r>
            <a:r>
              <a:rPr lang="en-US" dirty="0" err="1" smtClean="0">
                <a:effectLst/>
              </a:rPr>
              <a:t>iesirile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dorite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noi</a:t>
            </a:r>
            <a:r>
              <a:rPr lang="vi-VN" dirty="0" smtClean="0">
                <a:effectLst/>
              </a:rPr>
              <a:t>.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	</a:t>
            </a:r>
            <a:r>
              <a:rPr lang="vi-VN" dirty="0" smtClean="0">
                <a:effectLst/>
              </a:rPr>
              <a:t>Un </a:t>
            </a:r>
            <a:r>
              <a:rPr lang="vi-VN" dirty="0">
                <a:solidFill>
                  <a:srgbClr val="FF0000"/>
                </a:solidFill>
                <a:effectLst/>
              </a:rPr>
              <a:t>algoritm</a:t>
            </a:r>
            <a:r>
              <a:rPr lang="vi-VN" dirty="0">
                <a:effectLst/>
              </a:rPr>
              <a:t> este o serie de instrucțiuni specifice, sau pași, care rezolvă o problemă sau îndeplinește o </a:t>
            </a:r>
            <a:r>
              <a:rPr lang="vi-VN" dirty="0" smtClean="0">
                <a:effectLst/>
              </a:rPr>
              <a:t>sarcină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dorita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noi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cei</a:t>
            </a:r>
            <a:r>
              <a:rPr lang="en-US" dirty="0" smtClean="0">
                <a:effectLst/>
              </a:rPr>
              <a:t> care </a:t>
            </a:r>
            <a:r>
              <a:rPr lang="en-US" dirty="0" err="1" smtClean="0">
                <a:effectLst/>
              </a:rPr>
              <a:t>programam</a:t>
            </a:r>
            <a:r>
              <a:rPr lang="vi-VN" dirty="0" smtClean="0">
                <a:effectLst/>
              </a:rPr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7543800" cy="914400"/>
          </a:xfrm>
        </p:spPr>
        <p:txBody>
          <a:bodyPr/>
          <a:lstStyle/>
          <a:p>
            <a:pPr marL="457200" indent="-457200"/>
            <a:r>
              <a:rPr lang="en-US" sz="4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2.Procesare </a:t>
            </a:r>
            <a:r>
              <a:rPr lang="en-US" sz="4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si</a:t>
            </a:r>
            <a:r>
              <a:rPr lang="en-US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algoritmi</a:t>
            </a:r>
            <a:endParaRPr lang="en-US" sz="4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943600"/>
            <a:ext cx="685800" cy="68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F8FE92-D829-40A9-8232-344C73D4A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1066800"/>
            <a:ext cx="3352800" cy="3085322"/>
          </a:xfrm>
          <a:prstGeom prst="rect">
            <a:avLst/>
          </a:prstGeom>
          <a:ln w="76200">
            <a:solidFill>
              <a:srgbClr val="E3353D"/>
            </a:solidFill>
          </a:ln>
        </p:spPr>
      </p:pic>
    </p:spTree>
    <p:extLst>
      <p:ext uri="{BB962C8B-B14F-4D97-AF65-F5344CB8AC3E}">
        <p14:creationId xmlns:p14="http://schemas.microsoft.com/office/powerpoint/2010/main" val="267635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0160"/>
            <a:ext cx="7543800" cy="914400"/>
          </a:xfrm>
        </p:spPr>
        <p:txBody>
          <a:bodyPr/>
          <a:lstStyle/>
          <a:p>
            <a:pPr marL="457200" indent="-457200"/>
            <a:r>
              <a:rPr lang="en-US" sz="4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3.Variabile</a:t>
            </a:r>
            <a:endParaRPr lang="en-US" sz="4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3625C-057E-46FA-88B3-A1DAE378E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332711"/>
            <a:ext cx="6039505" cy="2969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943600"/>
            <a:ext cx="685800" cy="685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5800" y="9144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Variabilele stochează informații pentru a putea fi accesate sau trimise mai târziu.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o-RO" dirty="0" smtClean="0"/>
              <a:t>Unele </a:t>
            </a:r>
            <a:r>
              <a:rPr lang="ro-RO" dirty="0"/>
              <a:t>variabile conțin informații care se schimbă, iar altele păstrează informații care rămân constante.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o-RO" dirty="0" smtClean="0"/>
              <a:t>Este </a:t>
            </a:r>
            <a:r>
              <a:rPr lang="ro-RO" dirty="0"/>
              <a:t>important să numiți variabilele dvs. cu ceva care să explice ce tip de informații deține. </a:t>
            </a:r>
            <a:endParaRPr lang="en-US" dirty="0" smtClean="0"/>
          </a:p>
          <a:p>
            <a:r>
              <a:rPr lang="ro-RO" dirty="0" smtClean="0"/>
              <a:t>Variabilele </a:t>
            </a:r>
            <a:r>
              <a:rPr lang="ro-RO" dirty="0"/>
              <a:t>pot conține informații de diferite tipuri: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o-RO" dirty="0" smtClean="0"/>
              <a:t>Numere</a:t>
            </a:r>
            <a:r>
              <a:rPr lang="ro-RO" dirty="0"/>
              <a:t>, Șiruri (text), Booleană (adevărat / fals</a:t>
            </a:r>
            <a:r>
              <a:rPr lang="ro-RO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55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3200" y="457200"/>
            <a:ext cx="7543800" cy="914400"/>
          </a:xfrm>
        </p:spPr>
        <p:txBody>
          <a:bodyPr/>
          <a:lstStyle/>
          <a:p>
            <a:r>
              <a:rPr lang="en-US" sz="4000" dirty="0" smtClean="0"/>
              <a:t>4.Iteratie </a:t>
            </a:r>
            <a:r>
              <a:rPr lang="en-US" sz="4000" dirty="0" err="1" smtClean="0"/>
              <a:t>si</a:t>
            </a:r>
            <a:r>
              <a:rPr lang="en-US" sz="4000" dirty="0" smtClean="0"/>
              <a:t> </a:t>
            </a:r>
            <a:r>
              <a:rPr lang="en-US" sz="4000" dirty="0" err="1" smtClean="0"/>
              <a:t>bucle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943600"/>
            <a:ext cx="685800" cy="685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6200" y="1828800"/>
            <a:ext cx="563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Iterarea înseamnă repetarea unui proces sau a unei secvențe de </a:t>
            </a:r>
            <a:r>
              <a:rPr lang="ro-RO" dirty="0" smtClean="0"/>
              <a:t>pași</a:t>
            </a:r>
            <a:r>
              <a:rPr lang="en-US" dirty="0" smtClean="0"/>
              <a:t> din </a:t>
            </a:r>
            <a:r>
              <a:rPr lang="en-US" dirty="0" err="1" smtClean="0"/>
              <a:t>codO</a:t>
            </a:r>
            <a:r>
              <a:rPr lang="ro-RO" dirty="0" smtClean="0"/>
              <a:t>buclă </a:t>
            </a:r>
            <a:r>
              <a:rPr lang="ro-RO" dirty="0"/>
              <a:t>vă permite să repetați linii de cod care să facă programele mai eficiente</a:t>
            </a:r>
            <a:r>
              <a:rPr lang="ro-RO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o-RO" dirty="0" smtClean="0"/>
              <a:t> </a:t>
            </a:r>
            <a:r>
              <a:rPr lang="ro-RO" dirty="0"/>
              <a:t>Există 3 tipuri de Bucle în MakeCode</a:t>
            </a:r>
            <a:r>
              <a:rPr lang="ro-RO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o-RO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REPEATS</a:t>
            </a:r>
            <a:r>
              <a:rPr lang="ro-RO" dirty="0" smtClean="0"/>
              <a:t>- </a:t>
            </a:r>
            <a:r>
              <a:rPr lang="ro-RO" dirty="0"/>
              <a:t>repetați un anumit număr de ori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FOR</a:t>
            </a:r>
            <a:r>
              <a:rPr lang="ro-RO" dirty="0" smtClean="0"/>
              <a:t>- </a:t>
            </a:r>
            <a:r>
              <a:rPr lang="ro-RO" dirty="0"/>
              <a:t>repetați pe baza unei variabile a indexului care crește de fiecare dată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WHILE</a:t>
            </a:r>
            <a:r>
              <a:rPr lang="ro-RO" dirty="0" smtClean="0"/>
              <a:t>- </a:t>
            </a:r>
            <a:r>
              <a:rPr lang="ro-RO" dirty="0"/>
              <a:t>repetați până când o anumită condiție este îndeplinită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C6A8A5-A588-4AE4-BCFB-05B92424F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104900"/>
            <a:ext cx="2663686" cy="5181600"/>
          </a:xfrm>
          <a:prstGeom prst="rect">
            <a:avLst/>
          </a:prstGeom>
          <a:ln w="76200">
            <a:solidFill>
              <a:srgbClr val="E3353D"/>
            </a:solidFill>
          </a:ln>
        </p:spPr>
      </p:pic>
    </p:spTree>
    <p:extLst>
      <p:ext uri="{BB962C8B-B14F-4D97-AF65-F5344CB8AC3E}">
        <p14:creationId xmlns:p14="http://schemas.microsoft.com/office/powerpoint/2010/main" val="76987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525026"/>
            <a:ext cx="5638800" cy="563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9436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5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651</TotalTime>
  <Words>375</Words>
  <Application>Microsoft Office PowerPoint</Application>
  <PresentationFormat>On-screen Show (4:3)</PresentationFormat>
  <Paragraphs>45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Palatino Linotype</vt:lpstr>
      <vt:lpstr>Segoe UI</vt:lpstr>
      <vt:lpstr>Segoe UI Semibold</vt:lpstr>
      <vt:lpstr>Times New Roman</vt:lpstr>
      <vt:lpstr>Wingdings</vt:lpstr>
      <vt:lpstr>Elemental</vt:lpstr>
      <vt:lpstr>Micro:bit</vt:lpstr>
      <vt:lpstr>Hai sa facem o minirecapitulare.</vt:lpstr>
      <vt:lpstr>PowerPoint Presentation</vt:lpstr>
      <vt:lpstr>Concepte de recapitulat:</vt:lpstr>
      <vt:lpstr>PowerPoint Presentation</vt:lpstr>
      <vt:lpstr>2.Procesare si algoritmi</vt:lpstr>
      <vt:lpstr>3.Variabile</vt:lpstr>
      <vt:lpstr>4.Iteratie si bucle</vt:lpstr>
      <vt:lpstr>PowerPoint Presentation</vt:lpstr>
      <vt:lpstr>Microsoft MakeCode are trei tipuri diferite de loops:  </vt:lpstr>
      <vt:lpstr>Blocul repeat</vt:lpstr>
      <vt:lpstr>Blocul for</vt:lpstr>
      <vt:lpstr>Blocul While</vt:lpstr>
      <vt:lpstr>Mini-Proiect</vt:lpstr>
      <vt:lpstr>Activitate de grup:</vt:lpstr>
      <vt:lpstr>Idei de proiecte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Micro:bit</dc:title>
  <dc:creator>Windows User</dc:creator>
  <cp:lastModifiedBy>IRIS Robotics</cp:lastModifiedBy>
  <cp:revision>47</cp:revision>
  <dcterms:created xsi:type="dcterms:W3CDTF">2019-09-13T23:47:29Z</dcterms:created>
  <dcterms:modified xsi:type="dcterms:W3CDTF">2019-12-19T09:01:02Z</dcterms:modified>
</cp:coreProperties>
</file>