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313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014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02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57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1226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506323-A89D-4CC0-8113-A529EF8F1E8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A3F0AA-04E3-4A74-94F4-F3870FAD69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3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783" y="1670539"/>
            <a:ext cx="9181895" cy="3444768"/>
          </a:xfrm>
        </p:spPr>
        <p:txBody>
          <a:bodyPr/>
          <a:lstStyle/>
          <a:p>
            <a:pPr lvl="0"/>
            <a:r>
              <a:rPr lang="ro-RO" sz="3200" dirty="0"/>
              <a:t>Sisteme binare și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ro-RO" sz="3200" dirty="0" smtClean="0"/>
              <a:t>structuri </a:t>
            </a:r>
            <a:r>
              <a:rPr lang="ro-RO" sz="3200" dirty="0"/>
              <a:t>de date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Introducere, activități binare, proiect de înțelegere a textului studiat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93" y="942533"/>
            <a:ext cx="10187527" cy="4839127"/>
          </a:xfrm>
        </p:spPr>
      </p:pic>
    </p:spTree>
    <p:extLst>
      <p:ext uri="{BB962C8B-B14F-4D97-AF65-F5344CB8AC3E}">
        <p14:creationId xmlns:p14="http://schemas.microsoft.com/office/powerpoint/2010/main" val="15064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3707"/>
          </a:xfrm>
        </p:spPr>
        <p:txBody>
          <a:bodyPr/>
          <a:lstStyle/>
          <a:p>
            <a:r>
              <a:rPr lang="ro-RO" dirty="0" smtClean="0"/>
              <a:t>pseudocod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6091"/>
            <a:ext cx="10178322" cy="52138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Reamintim</a:t>
            </a:r>
            <a:r>
              <a:rPr lang="en-US" dirty="0"/>
              <a:t> din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de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idee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engleză</a:t>
            </a:r>
            <a:r>
              <a:rPr lang="en-US" dirty="0" smtClean="0"/>
              <a:t>,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codificarea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MakeCode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numește</a:t>
            </a:r>
            <a:r>
              <a:rPr lang="en-US" dirty="0"/>
              <a:t> </a:t>
            </a:r>
            <a:r>
              <a:rPr lang="en-US" dirty="0" err="1"/>
              <a:t>pseudocod</a:t>
            </a:r>
            <a:r>
              <a:rPr lang="en-US" dirty="0"/>
              <a:t>. </a:t>
            </a:r>
            <a:r>
              <a:rPr lang="ro-RO" dirty="0" smtClean="0"/>
              <a:t>Vom introduce acest cod prin butoanele A și B</a:t>
            </a:r>
            <a:r>
              <a:rPr lang="en-US" dirty="0" smtClean="0"/>
              <a:t>.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întâmple</a:t>
            </a:r>
            <a:r>
              <a:rPr lang="en-US" dirty="0"/>
              <a:t> la </a:t>
            </a:r>
            <a:r>
              <a:rPr lang="en-US" dirty="0" err="1"/>
              <a:t>apăsarea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Iată</a:t>
            </a:r>
            <a:r>
              <a:rPr lang="en-US" b="1" dirty="0"/>
              <a:t> o </a:t>
            </a:r>
            <a:r>
              <a:rPr lang="en-US" b="1" dirty="0" err="1"/>
              <a:t>soluție</a:t>
            </a:r>
            <a:r>
              <a:rPr lang="en-US" b="1" dirty="0"/>
              <a:t> </a:t>
            </a:r>
            <a:r>
              <a:rPr lang="en-US" b="1" dirty="0" err="1"/>
              <a:t>posibilă</a:t>
            </a:r>
            <a:r>
              <a:rPr lang="en-US" b="1" dirty="0"/>
              <a:t>. </a:t>
            </a:r>
            <a:r>
              <a:rPr lang="en-US" b="1" dirty="0" err="1"/>
              <a:t>Pseudocodul</a:t>
            </a:r>
            <a:r>
              <a:rPr lang="en-US" b="1" dirty="0"/>
              <a:t> </a:t>
            </a:r>
            <a:r>
              <a:rPr lang="en-US" b="1" dirty="0" err="1"/>
              <a:t>dvs</a:t>
            </a:r>
            <a:r>
              <a:rPr lang="en-US" b="1" dirty="0"/>
              <a:t>. </a:t>
            </a:r>
            <a:r>
              <a:rPr lang="en-US" b="1" dirty="0" err="1"/>
              <a:t>poate</a:t>
            </a:r>
            <a:r>
              <a:rPr lang="en-US" b="1" dirty="0"/>
              <a:t> fi </a:t>
            </a:r>
            <a:r>
              <a:rPr lang="en-US" b="1" dirty="0" err="1"/>
              <a:t>diferit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regulă</a:t>
            </a:r>
            <a:r>
              <a:rPr lang="en-US" b="1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Când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apăsat</a:t>
            </a:r>
            <a:r>
              <a:rPr lang="en-US" b="1" dirty="0"/>
              <a:t> </a:t>
            </a:r>
            <a:r>
              <a:rPr lang="en-US" b="1" dirty="0" err="1"/>
              <a:t>butonul</a:t>
            </a:r>
            <a:r>
              <a:rPr lang="en-US" b="1" dirty="0"/>
              <a:t> A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Adăugați</a:t>
            </a:r>
            <a:r>
              <a:rPr lang="en-US" dirty="0"/>
              <a:t> un „1” la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</a:t>
            </a:r>
          </a:p>
          <a:p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</a:t>
            </a:r>
          </a:p>
          <a:p>
            <a:r>
              <a:rPr lang="en-US" dirty="0" err="1"/>
              <a:t>Actualizați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cu </a:t>
            </a:r>
            <a:r>
              <a:rPr lang="en-US" dirty="0" err="1"/>
              <a:t>totalul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Când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apăsat</a:t>
            </a:r>
            <a:r>
              <a:rPr lang="en-US" b="1" dirty="0"/>
              <a:t> </a:t>
            </a:r>
            <a:r>
              <a:rPr lang="en-US" b="1" dirty="0" err="1"/>
              <a:t>butonul</a:t>
            </a:r>
            <a:r>
              <a:rPr lang="en-US" b="1" dirty="0"/>
              <a:t> B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err="1"/>
              <a:t>Adăugați</a:t>
            </a:r>
            <a:r>
              <a:rPr lang="en-US" dirty="0"/>
              <a:t> un „0” la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</a:t>
            </a:r>
          </a:p>
          <a:p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</a:t>
            </a:r>
          </a:p>
          <a:p>
            <a:r>
              <a:rPr lang="en-US" dirty="0" err="1"/>
              <a:t>Actualizați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cu </a:t>
            </a:r>
            <a:r>
              <a:rPr lang="en-US" dirty="0" err="1"/>
              <a:t>totalul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Când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apăsate</a:t>
            </a:r>
            <a:r>
              <a:rPr lang="en-US" b="1" dirty="0"/>
              <a:t> </a:t>
            </a:r>
            <a:r>
              <a:rPr lang="en-US" b="1" dirty="0" err="1"/>
              <a:t>butoanele</a:t>
            </a:r>
            <a:r>
              <a:rPr lang="en-US" b="1" dirty="0"/>
              <a:t> A + B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zecimal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43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2500"/>
          </a:xfrm>
        </p:spPr>
        <p:txBody>
          <a:bodyPr/>
          <a:lstStyle/>
          <a:p>
            <a:r>
              <a:rPr lang="ro-RO" dirty="0" smtClean="0"/>
              <a:t>Pași de urmat pentru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36431"/>
            <a:ext cx="10178322" cy="5169877"/>
          </a:xfrm>
        </p:spPr>
        <p:txBody>
          <a:bodyPr/>
          <a:lstStyle/>
          <a:p>
            <a:r>
              <a:rPr lang="en-US" dirty="0" smtClean="0"/>
              <a:t>Din </a:t>
            </a:r>
            <a:r>
              <a:rPr lang="en-US" dirty="0" err="1"/>
              <a:t>sertarul</a:t>
            </a:r>
            <a:r>
              <a:rPr lang="en-US" dirty="0"/>
              <a:t> </a:t>
            </a:r>
            <a:r>
              <a:rPr lang="en-US" dirty="0" err="1"/>
              <a:t>Caseta</a:t>
            </a:r>
            <a:r>
              <a:rPr lang="en-US" dirty="0"/>
              <a:t> de </a:t>
            </a: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trageți</a:t>
            </a:r>
            <a:r>
              <a:rPr lang="en-US" dirty="0"/>
              <a:t> 3 din </a:t>
            </a:r>
            <a:r>
              <a:rPr lang="en-US" dirty="0" err="1"/>
              <a:t>gestionarea</a:t>
            </a:r>
            <a:r>
              <a:rPr lang="en-US" dirty="0"/>
              <a:t> de </a:t>
            </a:r>
            <a:r>
              <a:rPr lang="en-US" dirty="0" err="1"/>
              <a:t>evenimente</a:t>
            </a:r>
            <a:r>
              <a:rPr lang="en-US" dirty="0"/>
              <a:t> „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A </a:t>
            </a:r>
            <a:r>
              <a:rPr lang="en-US" dirty="0" err="1"/>
              <a:t>apăsat</a:t>
            </a:r>
            <a:r>
              <a:rPr lang="en-US" dirty="0"/>
              <a:t>”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de </a:t>
            </a:r>
            <a:r>
              <a:rPr lang="en-US" dirty="0" err="1"/>
              <a:t>codificare</a:t>
            </a:r>
            <a:endParaRPr lang="en-US" dirty="0"/>
          </a:p>
          <a:p>
            <a:r>
              <a:rPr lang="en-US" dirty="0" err="1"/>
              <a:t>Lăsați</a:t>
            </a:r>
            <a:r>
              <a:rPr lang="en-US" dirty="0"/>
              <a:t> un bloc cu </a:t>
            </a:r>
            <a:r>
              <a:rPr lang="en-US" dirty="0" err="1"/>
              <a:t>butonul</a:t>
            </a:r>
            <a:r>
              <a:rPr lang="en-US" dirty="0"/>
              <a:t> „A”.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meniurile</a:t>
            </a:r>
            <a:r>
              <a:rPr lang="en-US" dirty="0"/>
              <a:t> </a:t>
            </a:r>
            <a:r>
              <a:rPr lang="en-US" dirty="0" err="1"/>
              <a:t>derulante</a:t>
            </a:r>
            <a:r>
              <a:rPr lang="en-US" dirty="0"/>
              <a:t> din </a:t>
            </a:r>
            <a:r>
              <a:rPr lang="en-US" dirty="0" err="1"/>
              <a:t>celelalte</a:t>
            </a:r>
            <a:r>
              <a:rPr lang="en-US" dirty="0"/>
              <a:t> 2 </a:t>
            </a:r>
            <a:r>
              <a:rPr lang="en-US" dirty="0" err="1"/>
              <a:t>blocuri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„B”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„A + B”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75" y="3685692"/>
            <a:ext cx="798306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54978"/>
            <a:ext cx="10178322" cy="343779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lucrăm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A.</a:t>
            </a:r>
          </a:p>
          <a:p>
            <a:endParaRPr lang="en-US" dirty="0"/>
          </a:p>
          <a:p>
            <a:r>
              <a:rPr lang="en-US" dirty="0" err="1"/>
              <a:t>Butonul</a:t>
            </a:r>
            <a:r>
              <a:rPr lang="en-US" dirty="0"/>
              <a:t> A </a:t>
            </a:r>
            <a:r>
              <a:rPr lang="en-US" dirty="0" err="1"/>
              <a:t>reprezintă</a:t>
            </a:r>
            <a:r>
              <a:rPr lang="en-US" dirty="0"/>
              <a:t> un „1” </a:t>
            </a:r>
            <a:r>
              <a:rPr lang="en-US" dirty="0" err="1"/>
              <a:t>binar</a:t>
            </a:r>
            <a:r>
              <a:rPr lang="en-US" dirty="0"/>
              <a:t>. Prima </a:t>
            </a:r>
            <a:r>
              <a:rPr lang="en-US" dirty="0" err="1"/>
              <a:t>noastră</a:t>
            </a:r>
            <a:r>
              <a:rPr lang="en-US" dirty="0"/>
              <a:t> </a:t>
            </a:r>
            <a:r>
              <a:rPr lang="en-US" dirty="0" err="1"/>
              <a:t>sarcină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unim</a:t>
            </a:r>
            <a:r>
              <a:rPr lang="en-US" dirty="0"/>
              <a:t> un „1” la </a:t>
            </a:r>
            <a:r>
              <a:rPr lang="en-US" dirty="0" err="1"/>
              <a:t>variabila</a:t>
            </a:r>
            <a:r>
              <a:rPr lang="en-US" dirty="0"/>
              <a:t> de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</a:t>
            </a:r>
          </a:p>
          <a:p>
            <a:r>
              <a:rPr lang="en-US" dirty="0"/>
              <a:t>Din </a:t>
            </a:r>
            <a:r>
              <a:rPr lang="en-US" dirty="0" err="1"/>
              <a:t>sertarul</a:t>
            </a:r>
            <a:r>
              <a:rPr lang="en-US" dirty="0"/>
              <a:t> </a:t>
            </a:r>
            <a:r>
              <a:rPr lang="en-US" dirty="0" err="1"/>
              <a:t>casetei</a:t>
            </a:r>
            <a:r>
              <a:rPr lang="en-US" dirty="0"/>
              <a:t> de </a:t>
            </a:r>
            <a:r>
              <a:rPr lang="en-US" dirty="0" err="1"/>
              <a:t>instrumente</a:t>
            </a:r>
            <a:r>
              <a:rPr lang="en-US" dirty="0"/>
              <a:t> text (din </a:t>
            </a:r>
            <a:r>
              <a:rPr lang="en-US" dirty="0" err="1"/>
              <a:t>meniul</a:t>
            </a:r>
            <a:r>
              <a:rPr lang="en-US" dirty="0"/>
              <a:t> </a:t>
            </a:r>
            <a:r>
              <a:rPr lang="en-US" dirty="0" err="1"/>
              <a:t>avansat</a:t>
            </a:r>
            <a:r>
              <a:rPr lang="en-US" dirty="0"/>
              <a:t>), </a:t>
            </a:r>
            <a:r>
              <a:rPr lang="en-US" dirty="0" err="1"/>
              <a:t>trageți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„</a:t>
            </a:r>
            <a:r>
              <a:rPr lang="en-US" dirty="0" err="1"/>
              <a:t>unire</a:t>
            </a:r>
            <a:r>
              <a:rPr lang="en-US" dirty="0"/>
              <a:t>”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de </a:t>
            </a:r>
            <a:r>
              <a:rPr lang="en-US" dirty="0" err="1"/>
              <a:t>lucru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endParaRPr lang="en-US" dirty="0"/>
          </a:p>
          <a:p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 „set”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„</a:t>
            </a:r>
            <a:r>
              <a:rPr lang="en-US" dirty="0" err="1"/>
              <a:t>binare</a:t>
            </a:r>
            <a:r>
              <a:rPr lang="en-US" dirty="0"/>
              <a:t>” </a:t>
            </a:r>
            <a:r>
              <a:rPr lang="en-US" dirty="0" err="1"/>
              <a:t>blocului</a:t>
            </a:r>
            <a:r>
              <a:rPr lang="en-US" dirty="0"/>
              <a:t> „</a:t>
            </a:r>
            <a:r>
              <a:rPr lang="en-US" dirty="0" err="1"/>
              <a:t>alătura</a:t>
            </a:r>
            <a:r>
              <a:rPr lang="en-US" dirty="0"/>
              <a:t>”</a:t>
            </a:r>
          </a:p>
          <a:p>
            <a:r>
              <a:rPr lang="en-US" dirty="0" err="1"/>
              <a:t>Alăturați-vă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„</a:t>
            </a:r>
            <a:r>
              <a:rPr lang="en-US" dirty="0" err="1"/>
              <a:t>binare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„1” </a:t>
            </a:r>
            <a:r>
              <a:rPr lang="en-US" dirty="0" err="1"/>
              <a:t>introducându</a:t>
            </a:r>
            <a:r>
              <a:rPr lang="en-US" dirty="0"/>
              <a:t>-le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sloturile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„</a:t>
            </a:r>
            <a:r>
              <a:rPr lang="en-US" dirty="0" err="1"/>
              <a:t>alăturați-vă</a:t>
            </a:r>
            <a:r>
              <a:rPr lang="en-US" dirty="0"/>
              <a:t>”</a:t>
            </a:r>
          </a:p>
          <a:p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arătați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, pot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întreg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</a:t>
            </a:r>
            <a:r>
              <a:rPr lang="en-US" dirty="0" err="1"/>
              <a:t>binar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09" y="3954567"/>
            <a:ext cx="71542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0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094" y="298939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urmă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actualizați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întregului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urmărit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.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următorul</a:t>
            </a:r>
            <a:r>
              <a:rPr lang="en-US" dirty="0"/>
              <a:t>: (</a:t>
            </a:r>
            <a:r>
              <a:rPr lang="en-US" dirty="0" err="1"/>
              <a:t>alertă</a:t>
            </a:r>
            <a:r>
              <a:rPr lang="en-US" dirty="0"/>
              <a:t> spoiler!)</a:t>
            </a:r>
          </a:p>
          <a:p>
            <a:r>
              <a:rPr lang="en-US" dirty="0"/>
              <a:t>Ori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introduce 0,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anterioară</a:t>
            </a:r>
            <a:r>
              <a:rPr lang="en-US" dirty="0"/>
              <a:t>.</a:t>
            </a:r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introduce un 1,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anterioară</a:t>
            </a:r>
            <a:r>
              <a:rPr lang="en-US" dirty="0"/>
              <a:t>, plus 1.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A,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înmulțire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blocul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de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formula </a:t>
            </a:r>
            <a:r>
              <a:rPr lang="en-US" dirty="0" err="1"/>
              <a:t>corectă</a:t>
            </a:r>
            <a:r>
              <a:rPr lang="en-US" dirty="0"/>
              <a:t>.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formula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altui</a:t>
            </a:r>
            <a:r>
              <a:rPr lang="en-US" dirty="0"/>
              <a:t> bloc de </a:t>
            </a:r>
            <a:r>
              <a:rPr lang="en-US" dirty="0" err="1"/>
              <a:t>adaos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la </a:t>
            </a:r>
            <a:r>
              <a:rPr lang="en-US" dirty="0" err="1"/>
              <a:t>rezultat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09" y="3892530"/>
            <a:ext cx="778301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1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325315"/>
            <a:ext cx="10178322" cy="5554277"/>
          </a:xfrm>
        </p:spPr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Buton</a:t>
            </a:r>
            <a:r>
              <a:rPr lang="en-US" dirty="0"/>
              <a:t> B </a:t>
            </a:r>
            <a:r>
              <a:rPr lang="en-US" dirty="0" err="1"/>
              <a:t>este</a:t>
            </a:r>
            <a:r>
              <a:rPr lang="en-US" dirty="0"/>
              <a:t> similar,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alătura</a:t>
            </a:r>
            <a:r>
              <a:rPr lang="en-US" dirty="0"/>
              <a:t> o „0”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înmulțiți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2 cu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.</a:t>
            </a:r>
          </a:p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A + B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un bloc Show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dirty="0" err="1"/>
              <a:t>zecimale</a:t>
            </a:r>
            <a:r>
              <a:rPr lang="en-US" dirty="0"/>
              <a:t>.</a:t>
            </a:r>
          </a:p>
          <a:p>
            <a:r>
              <a:rPr lang="en-US" dirty="0" err="1"/>
              <a:t>Iată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71" y="2627165"/>
            <a:ext cx="8819735" cy="38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Proiect</a:t>
            </a:r>
            <a:r>
              <a:rPr lang="en-US" dirty="0" smtClean="0"/>
              <a:t>: </a:t>
            </a:r>
            <a:r>
              <a:rPr lang="en-US" dirty="0" err="1" smtClean="0"/>
              <a:t>Realiza</a:t>
            </a:r>
            <a:r>
              <a:rPr lang="ro-RO" dirty="0" smtClean="0"/>
              <a:t>ți o casă de marcat</a:t>
            </a:r>
            <a:endParaRPr lang="en-US" dirty="0"/>
          </a:p>
        </p:txBody>
      </p:sp>
      <p:pic>
        <p:nvPicPr>
          <p:cNvPr id="1026" name="Picture 2" descr="micro:bit cash regis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16" y="2215662"/>
            <a:ext cx="2504086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cash register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37" y="2215662"/>
            <a:ext cx="4935171" cy="37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3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8877"/>
          </a:xfrm>
        </p:spPr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86963"/>
            <a:ext cx="10178322" cy="5477606"/>
          </a:xfrm>
        </p:spPr>
        <p:txBody>
          <a:bodyPr/>
          <a:lstStyle/>
          <a:p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care </a:t>
            </a:r>
            <a:r>
              <a:rPr lang="en-US" dirty="0" err="1"/>
              <a:t>folosesc</a:t>
            </a:r>
            <a:r>
              <a:rPr lang="en-US" dirty="0"/>
              <a:t> un computer au </a:t>
            </a:r>
            <a:r>
              <a:rPr lang="en-US" dirty="0" err="1"/>
              <a:t>auzit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, kilobyte (kB), Megabyte (MB), Gigabyte (GB)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Terabyte (TB),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de calculator </a:t>
            </a:r>
            <a:r>
              <a:rPr lang="en-US" dirty="0" err="1"/>
              <a:t>și</a:t>
            </a:r>
            <a:r>
              <a:rPr lang="en-US" dirty="0"/>
              <a:t> a hard disk-</a:t>
            </a:r>
            <a:r>
              <a:rPr lang="en-US" dirty="0" err="1"/>
              <a:t>urilor</a:t>
            </a:r>
            <a:r>
              <a:rPr lang="en-US" dirty="0"/>
              <a:t>,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 smtClean="0"/>
              <a:t>viteze</a:t>
            </a:r>
            <a:r>
              <a:rPr lang="ro-RO" dirty="0" smtClean="0"/>
              <a:t>le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descărcare</a:t>
            </a:r>
            <a:r>
              <a:rPr lang="ro-RO" dirty="0" smtClean="0"/>
              <a:t> (spre exemplu pe uTorrent)</a:t>
            </a:r>
            <a:r>
              <a:rPr lang="en-US" dirty="0" smtClean="0"/>
              <a:t>. </a:t>
            </a:r>
            <a:endParaRPr lang="ro-RO" dirty="0"/>
          </a:p>
          <a:p>
            <a:r>
              <a:rPr lang="ro-RO" dirty="0" smtClean="0"/>
              <a:t>Ratele </a:t>
            </a:r>
            <a:r>
              <a:rPr lang="en-US" dirty="0" smtClean="0"/>
              <a:t>de </a:t>
            </a:r>
            <a:r>
              <a:rPr lang="en-US" dirty="0" err="1"/>
              <a:t>conectare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măsurate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biți</a:t>
            </a:r>
            <a:r>
              <a:rPr lang="en-US" dirty="0" smtClean="0"/>
              <a:t>/</a:t>
            </a:r>
            <a:r>
              <a:rPr lang="en-US" dirty="0" err="1" smtClean="0"/>
              <a:t>secundă</a:t>
            </a:r>
            <a:r>
              <a:rPr lang="en-US" dirty="0"/>
              <a:t>. Dar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ro-RO" dirty="0" smtClean="0"/>
              <a:t>bit</a:t>
            </a:r>
            <a:r>
              <a:rPr lang="en-US" dirty="0" smtClean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octet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de a face cu </a:t>
            </a:r>
            <a:r>
              <a:rPr lang="en-US" dirty="0" err="1"/>
              <a:t>calculatoarele</a:t>
            </a:r>
            <a:r>
              <a:rPr lang="en-US" dirty="0" smtClean="0"/>
              <a:t>?</a:t>
            </a:r>
            <a:endParaRPr lang="ro-RO" dirty="0" smtClean="0"/>
          </a:p>
          <a:p>
            <a:endParaRPr lang="ro-RO" dirty="0" smtClean="0"/>
          </a:p>
          <a:p>
            <a:r>
              <a:rPr lang="ro-RO" dirty="0"/>
              <a:t>Imaginează o lumină de bază a camerei. Lumina este aprinsă sau este stinsă. Puteți controla starea curentă a luminii rotind un comutator care are doar două setări, în jos (aprins) și în sus (aprins). Cele mai vechi computere au folosit o serie de întrerupătoare mecanice pentru a controla fluxul de electricitate prin circuitele lor, pornind sau oprind fiecare. </a:t>
            </a:r>
            <a:r>
              <a:rPr lang="ro-RO" dirty="0" smtClean="0"/>
              <a:t>Setările </a:t>
            </a:r>
            <a:r>
              <a:rPr lang="ro-RO" dirty="0"/>
              <a:t>de pornire </a:t>
            </a:r>
            <a:r>
              <a:rPr lang="ro-RO" dirty="0" smtClean="0"/>
              <a:t>/oprire </a:t>
            </a:r>
            <a:r>
              <a:rPr lang="ro-RO" dirty="0"/>
              <a:t>a circuitelor au fost utilizate pentru a reprezenta și chiar a stoca informații. Cea mai mică unitate de informație, reprezentând starea unui comutator, este cunoscută ca </a:t>
            </a:r>
            <a:r>
              <a:rPr lang="ro-RO" b="1" dirty="0"/>
              <a:t>bit</a:t>
            </a:r>
            <a:r>
              <a:rPr lang="ro-RO" dirty="0"/>
              <a:t>.</a:t>
            </a:r>
            <a:endParaRPr lang="ro-R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9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8538"/>
          </a:xfrm>
        </p:spPr>
        <p:txBody>
          <a:bodyPr/>
          <a:lstStyle/>
          <a:p>
            <a:r>
              <a:rPr lang="ro-RO" dirty="0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30923"/>
            <a:ext cx="10178322" cy="5477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 bit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cifră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, </a:t>
            </a:r>
            <a:r>
              <a:rPr lang="ro-RO" dirty="0" smtClean="0"/>
              <a:t>0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1</a:t>
            </a:r>
            <a:r>
              <a:rPr lang="en-US" dirty="0" smtClean="0"/>
              <a:t>.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bitului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comutator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comutatorul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oprit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bitul</a:t>
            </a:r>
            <a:r>
              <a:rPr lang="en-US" dirty="0"/>
              <a:t> are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/>
              <a:t>0</a:t>
            </a:r>
            <a:r>
              <a:rPr lang="en-US" dirty="0" smtClean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comutatorul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pornit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bitul</a:t>
            </a:r>
            <a:r>
              <a:rPr lang="en-US" dirty="0"/>
              <a:t> are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 smtClean="0"/>
              <a:t>1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 bit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ro-RO" dirty="0" smtClean="0"/>
              <a:t>0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 smtClean="0"/>
              <a:t>1</a:t>
            </a:r>
            <a:r>
              <a:rPr lang="en-US" dirty="0" smtClean="0"/>
              <a:t>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biții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uniți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secvențe</a:t>
            </a:r>
            <a:r>
              <a:rPr lang="en-US" dirty="0"/>
              <a:t> de </a:t>
            </a:r>
            <a:r>
              <a:rPr lang="en-US" dirty="0" smtClean="0"/>
              <a:t>8</a:t>
            </a:r>
            <a:r>
              <a:rPr lang="ro-RO" dirty="0" smtClean="0"/>
              <a:t>, denumiți</a:t>
            </a:r>
            <a:r>
              <a:rPr lang="en-US" dirty="0" smtClean="0"/>
              <a:t> </a:t>
            </a:r>
            <a:r>
              <a:rPr lang="en-US" dirty="0" err="1" smtClean="0"/>
              <a:t>octeț</a:t>
            </a:r>
            <a:r>
              <a:rPr lang="ro-RO" dirty="0" smtClean="0"/>
              <a:t>i.</a:t>
            </a:r>
            <a:endParaRPr lang="en-US" dirty="0"/>
          </a:p>
          <a:p>
            <a:r>
              <a:rPr lang="en-US" dirty="0"/>
              <a:t>Un octet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secvență</a:t>
            </a:r>
            <a:r>
              <a:rPr lang="en-US" dirty="0"/>
              <a:t> de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alcătuite</a:t>
            </a:r>
            <a:r>
              <a:rPr lang="en-US" dirty="0"/>
              <a:t> din 8 </a:t>
            </a:r>
            <a:r>
              <a:rPr lang="en-US" dirty="0" err="1"/>
              <a:t>biți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Un octet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de la 00000000 la 11111111, </a:t>
            </a:r>
            <a:r>
              <a:rPr lang="en-US" dirty="0" err="1"/>
              <a:t>pentru</a:t>
            </a:r>
            <a:r>
              <a:rPr lang="en-US" dirty="0"/>
              <a:t> un total de 256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cifră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octet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gândită</a:t>
            </a:r>
            <a:r>
              <a:rPr lang="en-US" dirty="0"/>
              <a:t> ca </a:t>
            </a:r>
            <a:r>
              <a:rPr lang="en-US" dirty="0" err="1"/>
              <a:t>reprezentând</a:t>
            </a:r>
            <a:r>
              <a:rPr lang="en-US" dirty="0"/>
              <a:t> un </a:t>
            </a:r>
            <a:r>
              <a:rPr lang="en-US" dirty="0" err="1"/>
              <a:t>comutator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fie </a:t>
            </a:r>
            <a:r>
              <a:rPr lang="en-US" dirty="0" err="1"/>
              <a:t>oprit</a:t>
            </a:r>
            <a:r>
              <a:rPr lang="en-US" dirty="0"/>
              <a:t> (zero) fie </a:t>
            </a:r>
            <a:r>
              <a:rPr lang="en-US" dirty="0" err="1"/>
              <a:t>pornit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o-RO" dirty="0" smtClean="0"/>
              <a:t>1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Calculatoarele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 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tranzistoare</a:t>
            </a:r>
            <a:r>
              <a:rPr lang="en-US" dirty="0"/>
              <a:t>, care </a:t>
            </a:r>
            <a:r>
              <a:rPr lang="en-US" dirty="0" err="1"/>
              <a:t>ambalează</a:t>
            </a:r>
            <a:r>
              <a:rPr lang="en-US" dirty="0"/>
              <a:t>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comutatoare</a:t>
            </a:r>
            <a:r>
              <a:rPr lang="en-US" dirty="0"/>
              <a:t> minuscule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cip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smtClean="0"/>
              <a:t>mic,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reprezentate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esență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mod: ca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unități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zerouri</a:t>
            </a:r>
            <a:r>
              <a:rPr lang="en-US" dirty="0"/>
              <a:t>.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, </a:t>
            </a:r>
            <a:r>
              <a:rPr lang="en-US" dirty="0" err="1"/>
              <a:t>calculatoarele</a:t>
            </a:r>
            <a:r>
              <a:rPr lang="en-US" dirty="0"/>
              <a:t> pot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 smtClean="0"/>
              <a:t>simpl</a:t>
            </a:r>
            <a:r>
              <a:rPr lang="ro-RO" dirty="0" smtClean="0"/>
              <a:t>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modelat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circuitele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5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3369"/>
          </a:xfrm>
        </p:spPr>
        <p:txBody>
          <a:bodyPr/>
          <a:lstStyle/>
          <a:p>
            <a:r>
              <a:rPr lang="ro-RO" dirty="0" smtClean="0"/>
              <a:t>Revizuire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947" y="1195754"/>
            <a:ext cx="10876084" cy="5547946"/>
          </a:xfrm>
        </p:spPr>
        <p:txBody>
          <a:bodyPr/>
          <a:lstStyle/>
          <a:p>
            <a:r>
              <a:rPr lang="en-US" dirty="0" err="1"/>
              <a:t>Revizuire</a:t>
            </a:r>
            <a:endParaRPr lang="en-US" dirty="0"/>
          </a:p>
          <a:p>
            <a:r>
              <a:rPr lang="en-US" dirty="0"/>
              <a:t>Un bit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cifră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cu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, </a:t>
            </a:r>
            <a:r>
              <a:rPr lang="ro-RO" dirty="0"/>
              <a:t>0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 smtClean="0"/>
              <a:t>1</a:t>
            </a:r>
            <a:endParaRPr lang="en-US" dirty="0"/>
          </a:p>
          <a:p>
            <a:r>
              <a:rPr lang="en-US" dirty="0"/>
              <a:t>Un octet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secvență</a:t>
            </a:r>
            <a:r>
              <a:rPr lang="en-US" dirty="0"/>
              <a:t> de 8 </a:t>
            </a:r>
            <a:r>
              <a:rPr lang="en-US" dirty="0" err="1"/>
              <a:t>biți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256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00000000 </a:t>
            </a:r>
            <a:r>
              <a:rPr lang="en-US" dirty="0" err="1"/>
              <a:t>și</a:t>
            </a:r>
            <a:r>
              <a:rPr lang="en-US" dirty="0"/>
              <a:t> 11111111</a:t>
            </a:r>
          </a:p>
          <a:p>
            <a:r>
              <a:rPr lang="en-US" dirty="0"/>
              <a:t>Un kilobyte (kB) </a:t>
            </a:r>
            <a:r>
              <a:rPr lang="en-US" dirty="0" err="1"/>
              <a:t>este</a:t>
            </a:r>
            <a:r>
              <a:rPr lang="en-US" dirty="0"/>
              <a:t> de 1.024 </a:t>
            </a:r>
            <a:r>
              <a:rPr lang="en-US" dirty="0" err="1"/>
              <a:t>octeți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 ^ 10 </a:t>
            </a:r>
            <a:r>
              <a:rPr lang="en-US" dirty="0" err="1"/>
              <a:t>octeți</a:t>
            </a:r>
            <a:endParaRPr lang="en-US" dirty="0"/>
          </a:p>
          <a:p>
            <a:r>
              <a:rPr lang="en-US" dirty="0"/>
              <a:t>Un Megabyte (MB) </a:t>
            </a:r>
            <a:r>
              <a:rPr lang="en-US" dirty="0" err="1"/>
              <a:t>este</a:t>
            </a:r>
            <a:r>
              <a:rPr lang="en-US" dirty="0"/>
              <a:t> de 1.048, 576 bytes </a:t>
            </a:r>
            <a:r>
              <a:rPr lang="en-US" dirty="0" err="1"/>
              <a:t>sau</a:t>
            </a:r>
            <a:r>
              <a:rPr lang="en-US" dirty="0"/>
              <a:t> 2 ^ 20 bytes</a:t>
            </a:r>
          </a:p>
          <a:p>
            <a:r>
              <a:rPr lang="en-US" dirty="0"/>
              <a:t>Un gigabyte (GB) </a:t>
            </a:r>
            <a:r>
              <a:rPr lang="en-US" dirty="0" err="1"/>
              <a:t>este</a:t>
            </a:r>
            <a:r>
              <a:rPr lang="en-US" dirty="0"/>
              <a:t> de 1.073.741.824 bytes </a:t>
            </a:r>
            <a:r>
              <a:rPr lang="en-US" dirty="0" err="1"/>
              <a:t>sau</a:t>
            </a:r>
            <a:r>
              <a:rPr lang="en-US" dirty="0"/>
              <a:t> 2 ^ 30 bytes</a:t>
            </a:r>
          </a:p>
          <a:p>
            <a:r>
              <a:rPr lang="en-US" dirty="0"/>
              <a:t>Un Terabyte (TB) </a:t>
            </a:r>
            <a:r>
              <a:rPr lang="en-US" dirty="0" err="1"/>
              <a:t>este</a:t>
            </a:r>
            <a:r>
              <a:rPr lang="en-US" dirty="0"/>
              <a:t> de 1.099.511.627.776 bytes </a:t>
            </a:r>
            <a:r>
              <a:rPr lang="en-US" dirty="0" err="1"/>
              <a:t>sau</a:t>
            </a:r>
            <a:r>
              <a:rPr lang="en-US" dirty="0"/>
              <a:t> 2 ^ 40 </a:t>
            </a:r>
            <a:r>
              <a:rPr lang="en-US" dirty="0" smtClean="0"/>
              <a:t>bytes</a:t>
            </a:r>
            <a:endParaRPr lang="ro-RO" dirty="0" smtClean="0"/>
          </a:p>
          <a:p>
            <a:r>
              <a:rPr lang="ro-RO" b="1" dirty="0" smtClean="0"/>
              <a:t>NOTĂ</a:t>
            </a:r>
            <a:r>
              <a:rPr lang="en-US" b="1" dirty="0"/>
              <a:t>: </a:t>
            </a:r>
          </a:p>
          <a:p>
            <a:r>
              <a:rPr lang="en-US" b="1" dirty="0" smtClean="0"/>
              <a:t>1 </a:t>
            </a:r>
            <a:r>
              <a:rPr lang="ro-RO" b="1" dirty="0" smtClean="0"/>
              <a:t>și 0 </a:t>
            </a:r>
            <a:r>
              <a:rPr lang="en-US" b="1" dirty="0" smtClean="0"/>
              <a:t>de </a:t>
            </a:r>
            <a:r>
              <a:rPr lang="en-US" b="1" dirty="0" err="1"/>
              <a:t>biți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octeți</a:t>
            </a:r>
            <a:r>
              <a:rPr lang="en-US" b="1" dirty="0"/>
              <a:t> pot fi </a:t>
            </a:r>
            <a:r>
              <a:rPr lang="en-US" b="1" dirty="0" err="1"/>
              <a:t>utilizate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reprezenta</a:t>
            </a:r>
            <a:r>
              <a:rPr lang="en-US" b="1" dirty="0"/>
              <a:t> </a:t>
            </a:r>
            <a:r>
              <a:rPr lang="en-US" b="1" dirty="0" err="1"/>
              <a:t>litere</a:t>
            </a:r>
            <a:r>
              <a:rPr lang="en-US" b="1" dirty="0"/>
              <a:t>, </a:t>
            </a:r>
            <a:r>
              <a:rPr lang="en-US" b="1" dirty="0" err="1"/>
              <a:t>numere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chiar</a:t>
            </a:r>
            <a:r>
              <a:rPr lang="en-US" b="1" dirty="0"/>
              <a:t> </a:t>
            </a:r>
            <a:r>
              <a:rPr lang="en-US" b="1" dirty="0" err="1"/>
              <a:t>diferite</a:t>
            </a:r>
            <a:r>
              <a:rPr lang="en-US" b="1" dirty="0"/>
              <a:t> taste de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tastatura</a:t>
            </a:r>
            <a:r>
              <a:rPr lang="en-US" b="1" dirty="0"/>
              <a:t> </a:t>
            </a:r>
            <a:r>
              <a:rPr lang="en-US" b="1" dirty="0" err="1"/>
              <a:t>computerului</a:t>
            </a:r>
            <a:r>
              <a:rPr lang="en-US" b="1" dirty="0"/>
              <a:t>.</a:t>
            </a:r>
          </a:p>
          <a:p>
            <a:r>
              <a:rPr lang="en-US" b="1" dirty="0"/>
              <a:t>Un bit </a:t>
            </a:r>
            <a:r>
              <a:rPr lang="en-US" b="1" dirty="0" err="1"/>
              <a:t>poate</a:t>
            </a:r>
            <a:r>
              <a:rPr lang="en-US" b="1" dirty="0"/>
              <a:t> fi </a:t>
            </a:r>
            <a:r>
              <a:rPr lang="en-US" b="1" dirty="0" err="1"/>
              <a:t>folosit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reține</a:t>
            </a:r>
            <a:r>
              <a:rPr lang="en-US" b="1" dirty="0"/>
              <a:t> o </a:t>
            </a:r>
            <a:r>
              <a:rPr lang="en-US" b="1" dirty="0" err="1"/>
              <a:t>valoare</a:t>
            </a:r>
            <a:r>
              <a:rPr lang="en-US" b="1" dirty="0"/>
              <a:t> </a:t>
            </a:r>
            <a:r>
              <a:rPr lang="en-US" b="1" dirty="0" err="1"/>
              <a:t>booleană</a:t>
            </a:r>
            <a:r>
              <a:rPr lang="en-US" b="1" dirty="0"/>
              <a:t> (</a:t>
            </a:r>
            <a:r>
              <a:rPr lang="en-US" b="1" dirty="0" err="1"/>
              <a:t>adevărat</a:t>
            </a:r>
            <a:r>
              <a:rPr lang="en-US" b="1" dirty="0"/>
              <a:t> / </a:t>
            </a:r>
            <a:r>
              <a:rPr lang="en-US" b="1" dirty="0" err="1"/>
              <a:t>fals</a:t>
            </a:r>
            <a:r>
              <a:rPr lang="en-US" b="1" dirty="0"/>
              <a:t>). O </a:t>
            </a:r>
            <a:r>
              <a:rPr lang="en-US" b="1" dirty="0" err="1"/>
              <a:t>valoare</a:t>
            </a:r>
            <a:r>
              <a:rPr lang="en-US" b="1" dirty="0"/>
              <a:t> </a:t>
            </a:r>
            <a:r>
              <a:rPr lang="ro-RO" b="1" dirty="0" smtClean="0"/>
              <a:t>0 </a:t>
            </a:r>
            <a:r>
              <a:rPr lang="en-US" b="1" dirty="0" err="1" smtClean="0"/>
              <a:t>reprezintă</a:t>
            </a:r>
            <a:r>
              <a:rPr lang="en-US" b="1" dirty="0" smtClean="0"/>
              <a:t> </a:t>
            </a:r>
            <a:r>
              <a:rPr lang="en-US" b="1" dirty="0"/>
              <a:t>„</a:t>
            </a:r>
            <a:r>
              <a:rPr lang="en-US" b="1" dirty="0" err="1"/>
              <a:t>fals</a:t>
            </a:r>
            <a:r>
              <a:rPr lang="en-US" b="1" dirty="0"/>
              <a:t>” </a:t>
            </a:r>
            <a:r>
              <a:rPr lang="en-US" b="1" dirty="0" err="1"/>
              <a:t>și</a:t>
            </a:r>
            <a:r>
              <a:rPr lang="en-US" b="1" dirty="0"/>
              <a:t> o </a:t>
            </a:r>
            <a:r>
              <a:rPr lang="en-US" b="1" dirty="0" err="1"/>
              <a:t>valoare</a:t>
            </a:r>
            <a:r>
              <a:rPr lang="en-US" b="1" dirty="0"/>
              <a:t> </a:t>
            </a:r>
            <a:r>
              <a:rPr lang="ro-RO" b="1" dirty="0" smtClean="0"/>
              <a:t>1 </a:t>
            </a:r>
            <a:r>
              <a:rPr lang="en-US" b="1" dirty="0" err="1" smtClean="0"/>
              <a:t>reprezintă</a:t>
            </a:r>
            <a:r>
              <a:rPr lang="en-US" b="1" dirty="0" smtClean="0"/>
              <a:t> </a:t>
            </a:r>
            <a:r>
              <a:rPr lang="en-US" b="1" dirty="0"/>
              <a:t>„</a:t>
            </a:r>
            <a:r>
              <a:rPr lang="en-US" b="1" dirty="0" err="1"/>
              <a:t>adevărat</a:t>
            </a:r>
            <a:r>
              <a:rPr lang="en-US" b="1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0867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85800"/>
            <a:ext cx="10178322" cy="1090246"/>
          </a:xfrm>
        </p:spPr>
        <p:txBody>
          <a:bodyPr/>
          <a:lstStyle/>
          <a:p>
            <a:r>
              <a:rPr lang="ro-RO" dirty="0" smtClean="0"/>
              <a:t>Activitate binară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31023"/>
            <a:ext cx="10178322" cy="4484076"/>
          </a:xfrm>
        </p:spPr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introduce 0s </a:t>
            </a:r>
            <a:r>
              <a:rPr lang="en-US" dirty="0" err="1"/>
              <a:t>și</a:t>
            </a:r>
            <a:r>
              <a:rPr lang="en-US" dirty="0"/>
              <a:t> 1s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apăsa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moment A + B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echivalentul</a:t>
            </a:r>
            <a:r>
              <a:rPr lang="en-US" dirty="0"/>
              <a:t> </a:t>
            </a:r>
            <a:r>
              <a:rPr lang="en-US" dirty="0" err="1"/>
              <a:t>zecimal</a:t>
            </a:r>
            <a:r>
              <a:rPr lang="en-US" dirty="0"/>
              <a:t> al </a:t>
            </a:r>
            <a:r>
              <a:rPr lang="en-US" dirty="0" err="1"/>
              <a:t>numărului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 smtClean="0"/>
              <a:t>.</a:t>
            </a:r>
            <a:endParaRPr lang="ro-RO" dirty="0" smtClean="0"/>
          </a:p>
          <a:p>
            <a:endParaRPr lang="ro-RO" dirty="0"/>
          </a:p>
          <a:p>
            <a:pPr marL="0" indent="0">
              <a:buNone/>
            </a:pPr>
            <a:r>
              <a:rPr lang="en-US" b="1" dirty="0" err="1"/>
              <a:t>Creați</a:t>
            </a:r>
            <a:r>
              <a:rPr lang="en-US" b="1" dirty="0"/>
              <a:t> </a:t>
            </a:r>
            <a:r>
              <a:rPr lang="en-US" b="1" dirty="0" err="1"/>
              <a:t>variabilele</a:t>
            </a:r>
            <a:endParaRPr lang="en-US" b="1" dirty="0"/>
          </a:p>
          <a:p>
            <a:r>
              <a:rPr lang="en-US" dirty="0" err="1"/>
              <a:t>Studenții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 de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reține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 smtClean="0"/>
              <a:t>zecimal</a:t>
            </a:r>
            <a:r>
              <a:rPr lang="en-US" dirty="0" smtClean="0"/>
              <a:t>. </a:t>
            </a:r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reține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Din </a:t>
            </a:r>
            <a:r>
              <a:rPr lang="en-US" dirty="0" err="1"/>
              <a:t>meniul</a:t>
            </a:r>
            <a:r>
              <a:rPr lang="en-US" dirty="0"/>
              <a:t> Variables, </a:t>
            </a:r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denumiți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: </a:t>
            </a:r>
            <a:r>
              <a:rPr lang="en-US" dirty="0" err="1"/>
              <a:t>zecimale</a:t>
            </a:r>
            <a:r>
              <a:rPr lang="en-US" dirty="0"/>
              <a:t>, </a:t>
            </a:r>
            <a:r>
              <a:rPr lang="en-US" dirty="0" err="1"/>
              <a:t>binare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73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Inițierea variabilelor în activitate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3737"/>
          </a:xfrm>
        </p:spPr>
        <p:txBody>
          <a:bodyPr/>
          <a:lstStyle/>
          <a:p>
            <a:r>
              <a:rPr lang="en-US" dirty="0" err="1" smtClean="0"/>
              <a:t>Când</a:t>
            </a:r>
            <a:r>
              <a:rPr lang="en-US" dirty="0" smtClean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pornește</a:t>
            </a:r>
            <a:r>
              <a:rPr lang="en-US" dirty="0"/>
              <a:t>,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inițializați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la </a:t>
            </a:r>
            <a:r>
              <a:rPr lang="en-US" dirty="0" err="1"/>
              <a:t>valorile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zecimal</a:t>
            </a:r>
            <a:r>
              <a:rPr lang="en-US" dirty="0"/>
              <a:t> = 0</a:t>
            </a:r>
          </a:p>
          <a:p>
            <a:r>
              <a:rPr lang="en-US" dirty="0"/>
              <a:t>binary = "" (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)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micro: bit </a:t>
            </a:r>
            <a:r>
              <a:rPr lang="en-US" dirty="0" err="1"/>
              <a:t>ce</a:t>
            </a:r>
            <a:r>
              <a:rPr lang="en-US" dirty="0"/>
              <a:t> tip de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.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șirului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 </a:t>
            </a:r>
            <a:r>
              <a:rPr lang="en-US" dirty="0" err="1"/>
              <a:t>găsită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sertarul</a:t>
            </a:r>
            <a:r>
              <a:rPr lang="en-US" dirty="0"/>
              <a:t> </a:t>
            </a:r>
            <a:r>
              <a:rPr lang="en-US" dirty="0" err="1"/>
              <a:t>casetei</a:t>
            </a:r>
            <a:r>
              <a:rPr lang="en-US" dirty="0"/>
              <a:t> de </a:t>
            </a:r>
            <a:r>
              <a:rPr lang="en-US" dirty="0" err="1"/>
              <a:t>instrumente</a:t>
            </a:r>
            <a:r>
              <a:rPr lang="en-US" dirty="0"/>
              <a:t> Text, din </a:t>
            </a:r>
            <a:r>
              <a:rPr lang="en-US" dirty="0" err="1"/>
              <a:t>meniul</a:t>
            </a:r>
            <a:r>
              <a:rPr lang="en-US" dirty="0"/>
              <a:t> Advanced</a:t>
            </a:r>
            <a:r>
              <a:rPr lang="en-US" dirty="0" smtClean="0"/>
              <a:t>.</a:t>
            </a:r>
            <a:endParaRPr lang="ro-RO" dirty="0" smtClean="0"/>
          </a:p>
          <a:p>
            <a:endParaRPr lang="ro-RO" dirty="0"/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variabilei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la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inițială</a:t>
            </a:r>
            <a:r>
              <a:rPr lang="en-US" dirty="0"/>
              <a:t> a „„ </a:t>
            </a:r>
            <a:r>
              <a:rPr lang="en-US" dirty="0" err="1"/>
              <a:t>spuneți</a:t>
            </a:r>
            <a:r>
              <a:rPr lang="en-US" dirty="0"/>
              <a:t> micro: bit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 string: </a:t>
            </a:r>
            <a:r>
              <a:rPr lang="ro-RO" dirty="0" smtClean="0"/>
              <a:t>un</a:t>
            </a:r>
            <a:r>
              <a:rPr lang="en-US" dirty="0" smtClean="0"/>
              <a:t> </a:t>
            </a:r>
            <a:r>
              <a:rPr lang="en-US" dirty="0" err="1"/>
              <a:t>șir</a:t>
            </a:r>
            <a:r>
              <a:rPr lang="en-US" dirty="0"/>
              <a:t> literal de </a:t>
            </a:r>
            <a:r>
              <a:rPr lang="en-US" dirty="0" err="1"/>
              <a:t>caractere</a:t>
            </a:r>
            <a:r>
              <a:rPr lang="en-US" dirty="0"/>
              <a:t>. </a:t>
            </a:r>
            <a:r>
              <a:rPr lang="ro-RO" dirty="0" smtClean="0"/>
              <a:t> Aici vom adăuga caracterele.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9746"/>
          </a:xfrm>
        </p:spPr>
        <p:txBody>
          <a:bodyPr/>
          <a:lstStyle/>
          <a:p>
            <a:r>
              <a:rPr lang="ro-RO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43000"/>
            <a:ext cx="10178322" cy="5424853"/>
          </a:xfrm>
        </p:spPr>
        <p:txBody>
          <a:bodyPr/>
          <a:lstStyle/>
          <a:p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gata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începem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introducem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. Nu </a:t>
            </a:r>
            <a:r>
              <a:rPr lang="en-US" dirty="0" err="1"/>
              <a:t>uitați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calculate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locului</a:t>
            </a:r>
            <a:r>
              <a:rPr lang="en-US" dirty="0"/>
              <a:t> („</a:t>
            </a:r>
            <a:r>
              <a:rPr lang="en-US" dirty="0" err="1"/>
              <a:t>biți</a:t>
            </a:r>
            <a:r>
              <a:rPr lang="en-US" dirty="0"/>
              <a:t>”)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smtClean="0"/>
              <a:t>0, </a:t>
            </a:r>
            <a:r>
              <a:rPr lang="en-US" dirty="0" err="1"/>
              <a:t>valoarea</a:t>
            </a:r>
            <a:r>
              <a:rPr lang="en-US" dirty="0"/>
              <a:t> se </a:t>
            </a:r>
            <a:r>
              <a:rPr lang="en-US" dirty="0" err="1"/>
              <a:t>modifică</a:t>
            </a:r>
            <a:r>
              <a:rPr lang="en-US" dirty="0"/>
              <a:t>.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așteptați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A + B,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întregul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șirului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zecimal</a:t>
            </a:r>
            <a:r>
              <a:rPr lang="en-US" dirty="0"/>
              <a:t> </a:t>
            </a:r>
            <a:r>
              <a:rPr lang="en-US" dirty="0" smtClean="0"/>
              <a:t>„</a:t>
            </a:r>
            <a:r>
              <a:rPr lang="ro-RO" dirty="0" smtClean="0"/>
              <a:t>din gând</a:t>
            </a:r>
            <a:r>
              <a:rPr lang="en-US" dirty="0" smtClean="0"/>
              <a:t>”, </a:t>
            </a:r>
            <a:r>
              <a:rPr lang="en-US" dirty="0" err="1"/>
              <a:t>adică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un 1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0, </a:t>
            </a:r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acelui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de a face </a:t>
            </a:r>
            <a:r>
              <a:rPr lang="en-US" dirty="0" err="1"/>
              <a:t>doar</a:t>
            </a:r>
            <a:r>
              <a:rPr lang="en-US" dirty="0"/>
              <a:t> cu </a:t>
            </a:r>
            <a:r>
              <a:rPr lang="en-US" dirty="0" err="1"/>
              <a:t>unul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la un moment dat.</a:t>
            </a:r>
          </a:p>
        </p:txBody>
      </p:sp>
    </p:spTree>
    <p:extLst>
      <p:ext uri="{BB962C8B-B14F-4D97-AF65-F5344CB8AC3E}">
        <p14:creationId xmlns:p14="http://schemas.microsoft.com/office/powerpoint/2010/main" val="123546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0084"/>
          </a:xfrm>
        </p:spPr>
        <p:txBody>
          <a:bodyPr/>
          <a:lstStyle/>
          <a:p>
            <a:r>
              <a:rPr lang="ro-RO" dirty="0" smtClean="0"/>
              <a:t>Care este pattern-ul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8462"/>
            <a:ext cx="10178322" cy="4862146"/>
          </a:xfrm>
        </p:spPr>
        <p:txBody>
          <a:bodyPr/>
          <a:lstStyle/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tabel</a:t>
            </a:r>
            <a:r>
              <a:rPr lang="en-US" dirty="0"/>
              <a:t> al </a:t>
            </a:r>
            <a:r>
              <a:rPr lang="en-US" dirty="0" err="1"/>
              <a:t>primelor</a:t>
            </a:r>
            <a:r>
              <a:rPr lang="en-US" dirty="0"/>
              <a:t> </a:t>
            </a:r>
            <a:r>
              <a:rPr lang="ro-RO" dirty="0" smtClean="0"/>
              <a:t>14</a:t>
            </a:r>
            <a:r>
              <a:rPr lang="en-US" dirty="0" smtClean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binare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echivalentele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zecimale</a:t>
            </a:r>
            <a:r>
              <a:rPr lang="en-US" dirty="0"/>
              <a:t>. </a:t>
            </a:r>
            <a:r>
              <a:rPr lang="en-US" dirty="0" err="1"/>
              <a:t>Obiectivul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folosești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descoperi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calculezi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introduce 0, </a:t>
            </a:r>
            <a:r>
              <a:rPr lang="en-US" dirty="0" err="1"/>
              <a:t>sau</a:t>
            </a:r>
            <a:r>
              <a:rPr lang="en-US" dirty="0"/>
              <a:t> 1 ca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următor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 smtClean="0"/>
              <a:t>.</a:t>
            </a:r>
            <a:endParaRPr lang="ro-RO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31" y="3380848"/>
            <a:ext cx="350568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589085"/>
            <a:ext cx="10178322" cy="5899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imaginați-vă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sunteți</a:t>
            </a:r>
            <a:r>
              <a:rPr lang="en-US" dirty="0"/>
              <a:t> micro: bit.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îl</a:t>
            </a:r>
            <a:r>
              <a:rPr lang="en-US" dirty="0"/>
              <a:t> introduce </a:t>
            </a:r>
            <a:r>
              <a:rPr lang="en-US" dirty="0" err="1"/>
              <a:t>omul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1, </a:t>
            </a:r>
            <a:r>
              <a:rPr lang="en-US" dirty="0" err="1"/>
              <a:t>știți</a:t>
            </a:r>
            <a:r>
              <a:rPr lang="en-US" dirty="0"/>
              <a:t> automat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1.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0,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la 1 la 2.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un 1,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ta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merge de la 1 la 3.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moment, fie </a:t>
            </a:r>
            <a:r>
              <a:rPr lang="en-US" dirty="0" err="1"/>
              <a:t>aveți</a:t>
            </a:r>
            <a:r>
              <a:rPr lang="en-US" dirty="0"/>
              <a:t> un 10, fie un </a:t>
            </a:r>
            <a:r>
              <a:rPr lang="en-US" dirty="0" smtClean="0"/>
              <a:t>1</a:t>
            </a:r>
            <a:r>
              <a:rPr lang="ro-RO" dirty="0" smtClean="0"/>
              <a:t>1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binar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luăm</a:t>
            </a:r>
            <a:r>
              <a:rPr lang="en-US" dirty="0"/>
              <a:t> 10 ca </a:t>
            </a:r>
            <a:r>
              <a:rPr lang="en-US" dirty="0" err="1"/>
              <a:t>exemplu</a:t>
            </a:r>
            <a:r>
              <a:rPr lang="en-US" dirty="0"/>
              <a:t>.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a </a:t>
            </a:r>
            <a:r>
              <a:rPr lang="en-US" dirty="0" err="1"/>
              <a:t>binarului</a:t>
            </a:r>
            <a:r>
              <a:rPr lang="en-US" dirty="0"/>
              <a:t> 10 </a:t>
            </a:r>
            <a:r>
              <a:rPr lang="en-US" dirty="0" err="1"/>
              <a:t>este</a:t>
            </a:r>
            <a:r>
              <a:rPr lang="en-US" dirty="0"/>
              <a:t> 2.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0,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ta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de la 2 la 4.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ta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de la 2 la 5.</a:t>
            </a:r>
          </a:p>
          <a:p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de </a:t>
            </a:r>
            <a:r>
              <a:rPr lang="en-US" dirty="0" err="1"/>
              <a:t>altă</a:t>
            </a:r>
            <a:r>
              <a:rPr lang="en-US" dirty="0"/>
              <a:t> parte,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ro-RO" dirty="0" smtClean="0"/>
              <a:t>1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ta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3.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0,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ta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de la 3 la 6.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1 ,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ta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de la 3 la 7.</a:t>
            </a:r>
          </a:p>
          <a:p>
            <a:endParaRPr lang="en-US" dirty="0"/>
          </a:p>
          <a:p>
            <a:r>
              <a:rPr lang="en-US" dirty="0" err="1"/>
              <a:t>Vedeți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un model care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aflați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,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zecimală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introduce 0,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introduce un 1.</a:t>
            </a:r>
          </a:p>
        </p:txBody>
      </p:sp>
    </p:spTree>
    <p:extLst>
      <p:ext uri="{BB962C8B-B14F-4D97-AF65-F5344CB8AC3E}">
        <p14:creationId xmlns:p14="http://schemas.microsoft.com/office/powerpoint/2010/main" val="17665811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160</TotalTime>
  <Words>1661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Sisteme binare și  structuri de date </vt:lpstr>
      <vt:lpstr>introducere</vt:lpstr>
      <vt:lpstr>introducere</vt:lpstr>
      <vt:lpstr>Revizuire</vt:lpstr>
      <vt:lpstr>Activitate binară</vt:lpstr>
      <vt:lpstr>Inițierea variabilelor în activitate</vt:lpstr>
      <vt:lpstr>start</vt:lpstr>
      <vt:lpstr>Care este pattern-ul</vt:lpstr>
      <vt:lpstr>PowerPoint Presentation</vt:lpstr>
      <vt:lpstr>PowerPoint Presentation</vt:lpstr>
      <vt:lpstr>pseudocod</vt:lpstr>
      <vt:lpstr>Pași de urmat pentru cod</vt:lpstr>
      <vt:lpstr>PowerPoint Presentation</vt:lpstr>
      <vt:lpstr>PowerPoint Presentation</vt:lpstr>
      <vt:lpstr>PowerPoint Presentation</vt:lpstr>
      <vt:lpstr>Proiect: Realizați o casă de marcat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binare și  structuri de date </dc:title>
  <dc:creator>IRIS Robotics</dc:creator>
  <cp:lastModifiedBy>IRIS Robotics</cp:lastModifiedBy>
  <cp:revision>8</cp:revision>
  <dcterms:created xsi:type="dcterms:W3CDTF">2019-11-01T12:06:17Z</dcterms:created>
  <dcterms:modified xsi:type="dcterms:W3CDTF">2019-11-01T14:46:39Z</dcterms:modified>
</cp:coreProperties>
</file>