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61CA6-38F4-204E-BD87-D81BBF6F6D0A}" v="53" dt="2021-05-01T16:50:01.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72"/>
  </p:normalViewPr>
  <p:slideViewPr>
    <p:cSldViewPr snapToGrid="0" snapToObjects="1">
      <p:cViewPr varScale="1">
        <p:scale>
          <a:sx n="77" d="100"/>
          <a:sy n="77" d="100"/>
        </p:scale>
        <p:origin x="1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0E358-7612-0141-8E24-0857DA3846E0}" type="datetimeFigureOut">
              <a:rPr lang="vi-VN" smtClean="0"/>
              <a:t>01/05/2021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798AF-173F-FC4C-99D4-9585412071EE}" type="slidenum">
              <a:rPr lang="vi-VN" smtClean="0"/>
              <a:t>‹#›</a:t>
            </a:fld>
            <a:endParaRPr lang="vi-VN"/>
          </a:p>
        </p:txBody>
      </p:sp>
    </p:spTree>
    <p:extLst>
      <p:ext uri="{BB962C8B-B14F-4D97-AF65-F5344CB8AC3E}">
        <p14:creationId xmlns:p14="http://schemas.microsoft.com/office/powerpoint/2010/main" val="276678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 k nhớ số thứ tự nhóm lắm đâu, nhớ check lại </a:t>
            </a:r>
          </a:p>
        </p:txBody>
      </p:sp>
      <p:sp>
        <p:nvSpPr>
          <p:cNvPr id="4" name="Slide Number Placeholder 3"/>
          <p:cNvSpPr>
            <a:spLocks noGrp="1"/>
          </p:cNvSpPr>
          <p:nvPr>
            <p:ph type="sldNum" sz="quarter" idx="5"/>
          </p:nvPr>
        </p:nvSpPr>
        <p:spPr/>
        <p:txBody>
          <a:bodyPr/>
          <a:lstStyle/>
          <a:p>
            <a:fld id="{8CB798AF-173F-FC4C-99D4-9585412071EE}" type="slidenum">
              <a:rPr lang="vi-VN" smtClean="0"/>
              <a:t>1</a:t>
            </a:fld>
            <a:endParaRPr lang="vi-VN"/>
          </a:p>
        </p:txBody>
      </p:sp>
    </p:spTree>
    <p:extLst>
      <p:ext uri="{BB962C8B-B14F-4D97-AF65-F5344CB8AC3E}">
        <p14:creationId xmlns:p14="http://schemas.microsoft.com/office/powerpoint/2010/main" val="113041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Gáy lại phần input và output cho từng mạng neural vừa trình bài là được :v </a:t>
            </a:r>
          </a:p>
        </p:txBody>
      </p:sp>
      <p:sp>
        <p:nvSpPr>
          <p:cNvPr id="4" name="Slide Number Placeholder 3"/>
          <p:cNvSpPr>
            <a:spLocks noGrp="1"/>
          </p:cNvSpPr>
          <p:nvPr>
            <p:ph type="sldNum" sz="quarter" idx="5"/>
          </p:nvPr>
        </p:nvSpPr>
        <p:spPr/>
        <p:txBody>
          <a:bodyPr/>
          <a:lstStyle/>
          <a:p>
            <a:fld id="{8CB798AF-173F-FC4C-99D4-9585412071EE}" type="slidenum">
              <a:rPr lang="vi-VN" smtClean="0"/>
              <a:t>11</a:t>
            </a:fld>
            <a:endParaRPr lang="vi-VN"/>
          </a:p>
        </p:txBody>
      </p:sp>
    </p:spTree>
    <p:extLst>
      <p:ext uri="{BB962C8B-B14F-4D97-AF65-F5344CB8AC3E}">
        <p14:creationId xmlns:p14="http://schemas.microsoft.com/office/powerpoint/2010/main" val="391765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CB798AF-173F-FC4C-99D4-9585412071EE}" type="slidenum">
              <a:rPr lang="vi-VN" smtClean="0"/>
              <a:t>13</a:t>
            </a:fld>
            <a:endParaRPr lang="vi-VN"/>
          </a:p>
        </p:txBody>
      </p:sp>
    </p:spTree>
    <p:extLst>
      <p:ext uri="{BB962C8B-B14F-4D97-AF65-F5344CB8AC3E}">
        <p14:creationId xmlns:p14="http://schemas.microsoft.com/office/powerpoint/2010/main" val="3387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Demo xong nhớ</a:t>
            </a:r>
            <a:r>
              <a:rPr lang="vi-VN" sz="1400" b="1" dirty="0"/>
              <a:t> “Đến đây, em xin kết thúc phần trình bày của mình, Trong quá trình thuyết trình, có thể có sai sót, bọn em rất mong nhận được góp ý của thầy. cảm ơn thầy đã lắng nghe bài thuyết trình giới thiệu của nhóm chúng em</a:t>
            </a:r>
            <a:r>
              <a:rPr lang="vi-VN" dirty="0"/>
              <a:t>” nha tú</a:t>
            </a:r>
          </a:p>
        </p:txBody>
      </p:sp>
      <p:sp>
        <p:nvSpPr>
          <p:cNvPr id="4" name="Slide Number Placeholder 3"/>
          <p:cNvSpPr>
            <a:spLocks noGrp="1"/>
          </p:cNvSpPr>
          <p:nvPr>
            <p:ph type="sldNum" sz="quarter" idx="5"/>
          </p:nvPr>
        </p:nvSpPr>
        <p:spPr/>
        <p:txBody>
          <a:bodyPr/>
          <a:lstStyle/>
          <a:p>
            <a:fld id="{8CB798AF-173F-FC4C-99D4-9585412071EE}" type="slidenum">
              <a:rPr lang="vi-VN" smtClean="0"/>
              <a:t>15</a:t>
            </a:fld>
            <a:endParaRPr lang="vi-VN"/>
          </a:p>
        </p:txBody>
      </p:sp>
    </p:spTree>
    <p:extLst>
      <p:ext uri="{BB962C8B-B14F-4D97-AF65-F5344CB8AC3E}">
        <p14:creationId xmlns:p14="http://schemas.microsoft.com/office/powerpoint/2010/main" val="126176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Nhớ đọc từng phần nội dung ra nha tú,, đừng có kiểu “nội dung của bọn em như trên slide </a:t>
            </a:r>
            <a:r>
              <a:rPr lang="vi-VN" dirty="0">
                <a:sym typeface="Wingdings" pitchFamily="2" charset="2"/>
              </a:rPr>
              <a:t></a:t>
            </a:r>
            <a:r>
              <a:rPr lang="vi-VN" dirty="0"/>
              <a:t>”</a:t>
            </a:r>
          </a:p>
        </p:txBody>
      </p:sp>
      <p:sp>
        <p:nvSpPr>
          <p:cNvPr id="4" name="Slide Number Placeholder 3"/>
          <p:cNvSpPr>
            <a:spLocks noGrp="1"/>
          </p:cNvSpPr>
          <p:nvPr>
            <p:ph type="sldNum" sz="quarter" idx="5"/>
          </p:nvPr>
        </p:nvSpPr>
        <p:spPr/>
        <p:txBody>
          <a:bodyPr/>
          <a:lstStyle/>
          <a:p>
            <a:fld id="{8CB798AF-173F-FC4C-99D4-9585412071EE}" type="slidenum">
              <a:rPr lang="vi-VN" smtClean="0"/>
              <a:t>3</a:t>
            </a:fld>
            <a:endParaRPr lang="vi-VN"/>
          </a:p>
        </p:txBody>
      </p:sp>
    </p:spTree>
    <p:extLst>
      <p:ext uri="{BB962C8B-B14F-4D97-AF65-F5344CB8AC3E}">
        <p14:creationId xmlns:p14="http://schemas.microsoft.com/office/powerpoint/2010/main" val="345420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em tham khảo bài báo này của nhóm tác giả này, đường link được bọn em đính kèm trong phần mô tả của video trên youtube. Nội dung chính của paper là giải quyết bài toán text to speed (TTS)……”</a:t>
            </a:r>
          </a:p>
        </p:txBody>
      </p:sp>
      <p:sp>
        <p:nvSpPr>
          <p:cNvPr id="4" name="Slide Number Placeholder 3"/>
          <p:cNvSpPr>
            <a:spLocks noGrp="1"/>
          </p:cNvSpPr>
          <p:nvPr>
            <p:ph type="sldNum" sz="quarter" idx="5"/>
          </p:nvPr>
        </p:nvSpPr>
        <p:spPr/>
        <p:txBody>
          <a:bodyPr/>
          <a:lstStyle/>
          <a:p>
            <a:fld id="{8CB798AF-173F-FC4C-99D4-9585412071EE}" type="slidenum">
              <a:rPr lang="vi-VN" smtClean="0"/>
              <a:t>4</a:t>
            </a:fld>
            <a:endParaRPr lang="vi-VN"/>
          </a:p>
        </p:txBody>
      </p:sp>
    </p:spTree>
    <p:extLst>
      <p:ext uri="{BB962C8B-B14F-4D97-AF65-F5344CB8AC3E}">
        <p14:creationId xmlns:p14="http://schemas.microsoft.com/office/powerpoint/2010/main" val="31699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Gáy vài ví dụ lên cho ngầu nha tú :v </a:t>
            </a:r>
          </a:p>
          <a:p>
            <a:r>
              <a:rPr lang="vi-VN" dirty="0"/>
              <a:t>Kiểu có mấy thằng ung thư thanh quản xong bị mất mẹ giọng nói -&gt; cản trở giao tiếp</a:t>
            </a:r>
          </a:p>
          <a:p>
            <a:r>
              <a:rPr lang="vi-VN" dirty="0"/>
              <a:t>Hoặc mấy con google dịch muốn nói tiếng việt thì cần giọng người bản xứ cho tự nhiên hơn chẳng hạn </a:t>
            </a:r>
          </a:p>
        </p:txBody>
      </p:sp>
      <p:sp>
        <p:nvSpPr>
          <p:cNvPr id="4" name="Slide Number Placeholder 3"/>
          <p:cNvSpPr>
            <a:spLocks noGrp="1"/>
          </p:cNvSpPr>
          <p:nvPr>
            <p:ph type="sldNum" sz="quarter" idx="5"/>
          </p:nvPr>
        </p:nvSpPr>
        <p:spPr/>
        <p:txBody>
          <a:bodyPr/>
          <a:lstStyle/>
          <a:p>
            <a:fld id="{8CB798AF-173F-FC4C-99D4-9585412071EE}" type="slidenum">
              <a:rPr lang="vi-VN" smtClean="0"/>
              <a:t>5</a:t>
            </a:fld>
            <a:endParaRPr lang="vi-VN"/>
          </a:p>
        </p:txBody>
      </p:sp>
    </p:spTree>
    <p:extLst>
      <p:ext uri="{BB962C8B-B14F-4D97-AF65-F5344CB8AC3E}">
        <p14:creationId xmlns:p14="http://schemas.microsoft.com/office/powerpoint/2010/main" val="267046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y chang slide là ổn r :v </a:t>
            </a:r>
          </a:p>
        </p:txBody>
      </p:sp>
      <p:sp>
        <p:nvSpPr>
          <p:cNvPr id="4" name="Slide Number Placeholder 3"/>
          <p:cNvSpPr>
            <a:spLocks noGrp="1"/>
          </p:cNvSpPr>
          <p:nvPr>
            <p:ph type="sldNum" sz="quarter" idx="5"/>
          </p:nvPr>
        </p:nvSpPr>
        <p:spPr/>
        <p:txBody>
          <a:bodyPr/>
          <a:lstStyle/>
          <a:p>
            <a:fld id="{8CB798AF-173F-FC4C-99D4-9585412071EE}" type="slidenum">
              <a:rPr lang="vi-VN" smtClean="0"/>
              <a:t>6</a:t>
            </a:fld>
            <a:endParaRPr lang="vi-VN"/>
          </a:p>
        </p:txBody>
      </p:sp>
    </p:spTree>
    <p:extLst>
      <p:ext uri="{BB962C8B-B14F-4D97-AF65-F5344CB8AC3E}">
        <p14:creationId xmlns:p14="http://schemas.microsoft.com/office/powerpoint/2010/main" val="191079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tác giả đã xây dựng một model tên là </a:t>
            </a:r>
            <a:r>
              <a:rPr lang="en-US" dirty="0" err="1">
                <a:latin typeface="Calibri" panose="020F0502020204030204" pitchFamily="34" charset="0"/>
                <a:cs typeface="Calibri" panose="020F0502020204030204" pitchFamily="34" charset="0"/>
              </a:rPr>
              <a:t>Multispeaker</a:t>
            </a:r>
            <a:r>
              <a:rPr lang="en-US" dirty="0">
                <a:latin typeface="Calibri" panose="020F0502020204030204" pitchFamily="34" charset="0"/>
                <a:cs typeface="Calibri" panose="020F0502020204030204" pitchFamily="34" charset="0"/>
              </a:rPr>
              <a:t> speech synthesis</a:t>
            </a:r>
            <a:r>
              <a:rPr lang="vi-VN" dirty="0"/>
              <a:t>” bao gồm 3 mạng neural được train riêng biệt là…..”</a:t>
            </a:r>
          </a:p>
        </p:txBody>
      </p:sp>
      <p:sp>
        <p:nvSpPr>
          <p:cNvPr id="4" name="Slide Number Placeholder 3"/>
          <p:cNvSpPr>
            <a:spLocks noGrp="1"/>
          </p:cNvSpPr>
          <p:nvPr>
            <p:ph type="sldNum" sz="quarter" idx="5"/>
          </p:nvPr>
        </p:nvSpPr>
        <p:spPr/>
        <p:txBody>
          <a:bodyPr/>
          <a:lstStyle/>
          <a:p>
            <a:fld id="{8CB798AF-173F-FC4C-99D4-9585412071EE}" type="slidenum">
              <a:rPr lang="vi-VN" smtClean="0"/>
              <a:t>7</a:t>
            </a:fld>
            <a:endParaRPr lang="vi-VN"/>
          </a:p>
        </p:txBody>
      </p:sp>
    </p:spTree>
    <p:extLst>
      <p:ext uri="{BB962C8B-B14F-4D97-AF65-F5344CB8AC3E}">
        <p14:creationId xmlns:p14="http://schemas.microsoft.com/office/powerpoint/2010/main" val="139260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y chang slide cũng được :v </a:t>
            </a:r>
          </a:p>
        </p:txBody>
      </p:sp>
      <p:sp>
        <p:nvSpPr>
          <p:cNvPr id="4" name="Slide Number Placeholder 3"/>
          <p:cNvSpPr>
            <a:spLocks noGrp="1"/>
          </p:cNvSpPr>
          <p:nvPr>
            <p:ph type="sldNum" sz="quarter" idx="5"/>
          </p:nvPr>
        </p:nvSpPr>
        <p:spPr/>
        <p:txBody>
          <a:bodyPr/>
          <a:lstStyle/>
          <a:p>
            <a:fld id="{8CB798AF-173F-FC4C-99D4-9585412071EE}" type="slidenum">
              <a:rPr lang="vi-VN" smtClean="0"/>
              <a:t>8</a:t>
            </a:fld>
            <a:endParaRPr lang="vi-VN"/>
          </a:p>
        </p:txBody>
      </p:sp>
    </p:spTree>
    <p:extLst>
      <p:ext uri="{BB962C8B-B14F-4D97-AF65-F5344CB8AC3E}">
        <p14:creationId xmlns:p14="http://schemas.microsoft.com/office/powerpoint/2010/main" val="30686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Đọc y chang slide cũng được :v </a:t>
            </a:r>
          </a:p>
          <a:p>
            <a:r>
              <a:rPr lang="vi-VN" dirty="0"/>
              <a:t>Đáng ra t định chèn cái Mel Spectogram vào đây mà t thấy cái này đầy quá r,, t chèn vô cái đằng sau</a:t>
            </a:r>
          </a:p>
        </p:txBody>
      </p:sp>
      <p:sp>
        <p:nvSpPr>
          <p:cNvPr id="4" name="Slide Number Placeholder 3"/>
          <p:cNvSpPr>
            <a:spLocks noGrp="1"/>
          </p:cNvSpPr>
          <p:nvPr>
            <p:ph type="sldNum" sz="quarter" idx="5"/>
          </p:nvPr>
        </p:nvSpPr>
        <p:spPr/>
        <p:txBody>
          <a:bodyPr/>
          <a:lstStyle/>
          <a:p>
            <a:fld id="{8CB798AF-173F-FC4C-99D4-9585412071EE}" type="slidenum">
              <a:rPr lang="vi-VN" smtClean="0"/>
              <a:t>9</a:t>
            </a:fld>
            <a:endParaRPr lang="vi-VN"/>
          </a:p>
        </p:txBody>
      </p:sp>
    </p:spTree>
    <p:extLst>
      <p:ext uri="{BB962C8B-B14F-4D97-AF65-F5344CB8AC3E}">
        <p14:creationId xmlns:p14="http://schemas.microsoft.com/office/powerpoint/2010/main" val="398576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Đọc y chang slide cũng được :v </a:t>
            </a:r>
          </a:p>
          <a:p>
            <a:r>
              <a:rPr lang="vi-VN" dirty="0"/>
              <a:t>Nhớ chỉ cho ngta cái mel spectogram nha</a:t>
            </a:r>
          </a:p>
        </p:txBody>
      </p:sp>
      <p:sp>
        <p:nvSpPr>
          <p:cNvPr id="4" name="Slide Number Placeholder 3"/>
          <p:cNvSpPr>
            <a:spLocks noGrp="1"/>
          </p:cNvSpPr>
          <p:nvPr>
            <p:ph type="sldNum" sz="quarter" idx="5"/>
          </p:nvPr>
        </p:nvSpPr>
        <p:spPr/>
        <p:txBody>
          <a:bodyPr/>
          <a:lstStyle/>
          <a:p>
            <a:fld id="{8CB798AF-173F-FC4C-99D4-9585412071EE}" type="slidenum">
              <a:rPr lang="vi-VN" smtClean="0"/>
              <a:t>10</a:t>
            </a:fld>
            <a:endParaRPr lang="vi-VN"/>
          </a:p>
        </p:txBody>
      </p:sp>
    </p:spTree>
    <p:extLst>
      <p:ext uri="{BB962C8B-B14F-4D97-AF65-F5344CB8AC3E}">
        <p14:creationId xmlns:p14="http://schemas.microsoft.com/office/powerpoint/2010/main" val="216473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37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88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0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94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66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40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19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42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99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13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98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9075032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806.04558.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1818EE-7E9B-9543-B2B5-CF6B576D91B6}"/>
              </a:ext>
            </a:extLst>
          </p:cNvPr>
          <p:cNvSpPr>
            <a:spLocks noGrp="1"/>
          </p:cNvSpPr>
          <p:nvPr>
            <p:ph type="ctrTitle"/>
          </p:nvPr>
        </p:nvSpPr>
        <p:spPr>
          <a:xfrm>
            <a:off x="6195397" y="1078645"/>
            <a:ext cx="5334930" cy="3004145"/>
          </a:xfrm>
        </p:spPr>
        <p:txBody>
          <a:bodyPr>
            <a:normAutofit/>
          </a:bodyPr>
          <a:lstStyle/>
          <a:p>
            <a:r>
              <a:rPr lang="en-VN" dirty="0">
                <a:latin typeface="Calibri" panose="020F0502020204030204" pitchFamily="34" charset="0"/>
                <a:cs typeface="Calibri" panose="020F0502020204030204" pitchFamily="34" charset="0"/>
              </a:rPr>
              <a:t>Real time </a:t>
            </a:r>
            <a:br>
              <a:rPr lang="en-VN" dirty="0">
                <a:latin typeface="Calibri" panose="020F0502020204030204" pitchFamily="34" charset="0"/>
                <a:cs typeface="Calibri" panose="020F0502020204030204" pitchFamily="34" charset="0"/>
              </a:rPr>
            </a:br>
            <a:r>
              <a:rPr lang="en-VN" dirty="0">
                <a:latin typeface="Calibri" panose="020F0502020204030204" pitchFamily="34" charset="0"/>
                <a:cs typeface="Calibri" panose="020F0502020204030204" pitchFamily="34" charset="0"/>
              </a:rPr>
              <a:t>Voice Cloning</a:t>
            </a:r>
          </a:p>
        </p:txBody>
      </p:sp>
      <p:sp>
        <p:nvSpPr>
          <p:cNvPr id="3" name="Subtitle 2">
            <a:extLst>
              <a:ext uri="{FF2B5EF4-FFF2-40B4-BE49-F238E27FC236}">
                <a16:creationId xmlns:a16="http://schemas.microsoft.com/office/drawing/2014/main" id="{7FCD36AA-4BE2-EF41-884F-57CF4B848BBA}"/>
              </a:ext>
            </a:extLst>
          </p:cNvPr>
          <p:cNvSpPr>
            <a:spLocks noGrp="1"/>
          </p:cNvSpPr>
          <p:nvPr>
            <p:ph type="subTitle" idx="1"/>
          </p:nvPr>
        </p:nvSpPr>
        <p:spPr>
          <a:xfrm>
            <a:off x="6195396" y="4174864"/>
            <a:ext cx="5334931" cy="2189214"/>
          </a:xfrm>
        </p:spPr>
        <p:txBody>
          <a:bodyPr>
            <a:normAutofit/>
          </a:bodyPr>
          <a:lstStyle/>
          <a:p>
            <a:r>
              <a:rPr lang="en-VN" sz="3500" dirty="0"/>
              <a:t>Nhóm 17</a:t>
            </a:r>
          </a:p>
        </p:txBody>
      </p:sp>
      <p:sp>
        <p:nvSpPr>
          <p:cNvPr id="24" name="Freeform: Shape 2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Human brain nerve cells">
            <a:extLst>
              <a:ext uri="{FF2B5EF4-FFF2-40B4-BE49-F238E27FC236}">
                <a16:creationId xmlns:a16="http://schemas.microsoft.com/office/drawing/2014/main" id="{84CC8812-D24B-4D35-933F-859187864057}"/>
              </a:ext>
            </a:extLst>
          </p:cNvPr>
          <p:cNvPicPr>
            <a:picLocks noChangeAspect="1"/>
          </p:cNvPicPr>
          <p:nvPr/>
        </p:nvPicPr>
        <p:blipFill rotWithShape="1">
          <a:blip r:embed="rId3"/>
          <a:srcRect l="2034" r="22967"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4" name="Freeform: Shape 3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456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picture containing text, monitor, indoor, microwave&#10;&#10;Description automatically generated">
            <a:extLst>
              <a:ext uri="{FF2B5EF4-FFF2-40B4-BE49-F238E27FC236}">
                <a16:creationId xmlns:a16="http://schemas.microsoft.com/office/drawing/2014/main" id="{9FF0FE64-A372-884A-AC2E-009C0A036F49}"/>
              </a:ext>
            </a:extLst>
          </p:cNvPr>
          <p:cNvPicPr>
            <a:picLocks noChangeAspect="1"/>
          </p:cNvPicPr>
          <p:nvPr/>
        </p:nvPicPr>
        <p:blipFill>
          <a:blip r:embed="rId3"/>
          <a:stretch>
            <a:fillRect/>
          </a:stretch>
        </p:blipFill>
        <p:spPr>
          <a:xfrm>
            <a:off x="6672896" y="1338898"/>
            <a:ext cx="5519103" cy="551910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34" name="Oval 19">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Arc 21">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1F017-E3EC-FD48-8DBA-45E94FEF049B}"/>
              </a:ext>
            </a:extLst>
          </p:cNvPr>
          <p:cNvSpPr>
            <a:spLocks noGrp="1"/>
          </p:cNvSpPr>
          <p:nvPr>
            <p:ph type="title"/>
          </p:nvPr>
        </p:nvSpPr>
        <p:spPr>
          <a:xfrm>
            <a:off x="838200" y="365125"/>
            <a:ext cx="10515600" cy="1325563"/>
          </a:xfrm>
        </p:spPr>
        <p:txBody>
          <a:bodyPr>
            <a:normAutofit/>
          </a:bodyPr>
          <a:lstStyle/>
          <a:p>
            <a:r>
              <a:rPr lang="vi-VN">
                <a:latin typeface="Calibri" panose="020F0502020204030204" pitchFamily="34" charset="0"/>
                <a:cs typeface="Calibri" panose="020F0502020204030204" pitchFamily="34" charset="0"/>
              </a:rPr>
              <a:t>Giải quyết vấn đề – Xây dựng model (4)</a:t>
            </a:r>
          </a:p>
        </p:txBody>
      </p:sp>
      <p:sp>
        <p:nvSpPr>
          <p:cNvPr id="3" name="Content Placeholder 2">
            <a:extLst>
              <a:ext uri="{FF2B5EF4-FFF2-40B4-BE49-F238E27FC236}">
                <a16:creationId xmlns:a16="http://schemas.microsoft.com/office/drawing/2014/main" id="{59C73CCF-7380-E84D-836D-4CCF1569C36B}"/>
              </a:ext>
            </a:extLst>
          </p:cNvPr>
          <p:cNvSpPr>
            <a:spLocks noGrp="1"/>
          </p:cNvSpPr>
          <p:nvPr>
            <p:ph idx="1"/>
          </p:nvPr>
        </p:nvSpPr>
        <p:spPr>
          <a:xfrm>
            <a:off x="838200" y="1825625"/>
            <a:ext cx="5393361" cy="4351338"/>
          </a:xfrm>
        </p:spPr>
        <p:txBody>
          <a:bodyPr>
            <a:normAutofit/>
          </a:bodyPr>
          <a:lstStyle/>
          <a:p>
            <a:pPr algn="just"/>
            <a:r>
              <a:rPr lang="vi-VN" dirty="0">
                <a:latin typeface="Calibri" panose="020F0502020204030204" pitchFamily="34" charset="0"/>
                <a:cs typeface="Calibri" panose="020F0502020204030204" pitchFamily="34" charset="0"/>
              </a:rPr>
              <a:t>Mạng </a:t>
            </a:r>
            <a:r>
              <a:rPr lang="vi-VN" b="1" dirty="0">
                <a:latin typeface="Calibri" panose="020F0502020204030204" pitchFamily="34" charset="0"/>
                <a:cs typeface="Calibri" panose="020F0502020204030204" pitchFamily="34" charset="0"/>
              </a:rPr>
              <a:t>Vocoder</a:t>
            </a:r>
          </a:p>
          <a:p>
            <a:pPr lvl="1" algn="just"/>
            <a:r>
              <a:rPr lang="vi-VN" sz="2800" dirty="0">
                <a:latin typeface="Calibri" panose="020F0502020204030204" pitchFamily="34" charset="0"/>
                <a:cs typeface="Calibri" panose="020F0502020204030204" pitchFamily="34" charset="0"/>
              </a:rPr>
              <a:t>Mục đích: Chuyển biểu đồ Mel Spectogram thành dạng âm thanh nghe được</a:t>
            </a:r>
          </a:p>
          <a:p>
            <a:pPr lvl="1" algn="just"/>
            <a:r>
              <a:rPr lang="vi-VN" sz="2800" dirty="0">
                <a:latin typeface="Calibri" panose="020F0502020204030204" pitchFamily="34" charset="0"/>
                <a:cs typeface="Calibri" panose="020F0502020204030204" pitchFamily="34" charset="0"/>
              </a:rPr>
              <a:t>Input: Biểu đồ Mel Spectogram</a:t>
            </a:r>
          </a:p>
          <a:p>
            <a:pPr lvl="1" algn="just"/>
            <a:r>
              <a:rPr lang="vi-VN" sz="2800" dirty="0">
                <a:latin typeface="Calibri" panose="020F0502020204030204" pitchFamily="34" charset="0"/>
                <a:cs typeface="Calibri" panose="020F0502020204030204" pitchFamily="34" charset="0"/>
              </a:rPr>
              <a:t>Output: Sóng âm thanh nghe được</a:t>
            </a:r>
          </a:p>
          <a:p>
            <a:pPr algn="just"/>
            <a:r>
              <a:rPr lang="vi-VN" dirty="0">
                <a:latin typeface="Calibri" panose="020F0502020204030204" pitchFamily="34" charset="0"/>
                <a:cs typeface="Calibri" panose="020F0502020204030204" pitchFamily="34" charset="0"/>
              </a:rPr>
              <a:t>Kỹ thuật sử dụng: WaveNet của DeepMind</a:t>
            </a:r>
          </a:p>
        </p:txBody>
      </p:sp>
    </p:spTree>
    <p:extLst>
      <p:ext uri="{BB962C8B-B14F-4D97-AF65-F5344CB8AC3E}">
        <p14:creationId xmlns:p14="http://schemas.microsoft.com/office/powerpoint/2010/main" val="38182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973A-7D84-0748-9C50-F77C74A47D1E}"/>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(5)</a:t>
            </a:r>
          </a:p>
        </p:txBody>
      </p:sp>
      <p:sp>
        <p:nvSpPr>
          <p:cNvPr id="3" name="Content Placeholder 2">
            <a:extLst>
              <a:ext uri="{FF2B5EF4-FFF2-40B4-BE49-F238E27FC236}">
                <a16:creationId xmlns:a16="http://schemas.microsoft.com/office/drawing/2014/main" id="{7FA3EDC5-42F0-8A40-A1BA-947287ABAFB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Tổng hợp lại các quá trình trên, ta có sơ đồ tóm tắt sau</a:t>
            </a:r>
          </a:p>
          <a:p>
            <a:pPr marL="0" indent="0">
              <a:buNone/>
            </a:pPr>
            <a:endParaRPr lang="vi-VN" dirty="0">
              <a:latin typeface="Calibri" panose="020F0502020204030204" pitchFamily="34" charset="0"/>
              <a:cs typeface="Calibri" panose="020F0502020204030204" pitchFamily="34" charset="0"/>
            </a:endParaRPr>
          </a:p>
        </p:txBody>
      </p:sp>
      <p:pic>
        <p:nvPicPr>
          <p:cNvPr id="5" name="Picture 4" descr="Graphical user interface, diagram&#10;&#10;Description automatically generated">
            <a:extLst>
              <a:ext uri="{FF2B5EF4-FFF2-40B4-BE49-F238E27FC236}">
                <a16:creationId xmlns:a16="http://schemas.microsoft.com/office/drawing/2014/main" id="{15932462-8E46-4E4A-BFAE-7A5D99CBB2E0}"/>
              </a:ext>
            </a:extLst>
          </p:cNvPr>
          <p:cNvPicPr>
            <a:picLocks noChangeAspect="1"/>
          </p:cNvPicPr>
          <p:nvPr/>
        </p:nvPicPr>
        <p:blipFill>
          <a:blip r:embed="rId3"/>
          <a:stretch>
            <a:fillRect/>
          </a:stretch>
        </p:blipFill>
        <p:spPr>
          <a:xfrm>
            <a:off x="268903" y="2692399"/>
            <a:ext cx="11084897" cy="2404533"/>
          </a:xfrm>
          <a:prstGeom prst="rect">
            <a:avLst/>
          </a:prstGeom>
        </p:spPr>
      </p:pic>
    </p:spTree>
    <p:extLst>
      <p:ext uri="{BB962C8B-B14F-4D97-AF65-F5344CB8AC3E}">
        <p14:creationId xmlns:p14="http://schemas.microsoft.com/office/powerpoint/2010/main" val="286755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7852-99F7-8545-900D-4FC1EB664C0C}"/>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Train model</a:t>
            </a:r>
          </a:p>
        </p:txBody>
      </p:sp>
      <p:sp>
        <p:nvSpPr>
          <p:cNvPr id="3" name="Content Placeholder 2">
            <a:extLst>
              <a:ext uri="{FF2B5EF4-FFF2-40B4-BE49-F238E27FC236}">
                <a16:creationId xmlns:a16="http://schemas.microsoft.com/office/drawing/2014/main" id="{F084BAE8-6E5F-6E46-99E7-1B6DDDC4871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Toàn bộ model đã được pre-trained với các tập dữ liệu</a:t>
            </a:r>
          </a:p>
          <a:p>
            <a:pPr lvl="1"/>
            <a:r>
              <a:rPr lang="vi-VN" dirty="0">
                <a:latin typeface="Calibri" panose="020F0502020204030204" pitchFamily="34" charset="0"/>
                <a:cs typeface="Calibri" panose="020F0502020204030204" pitchFamily="34" charset="0"/>
              </a:rPr>
              <a:t>LS-Clean: Chứa 1.200 mẫu âm thanh</a:t>
            </a:r>
          </a:p>
          <a:p>
            <a:pPr lvl="1"/>
            <a:r>
              <a:rPr lang="vi-VN" dirty="0">
                <a:latin typeface="Calibri" panose="020F0502020204030204" pitchFamily="34" charset="0"/>
                <a:cs typeface="Calibri" panose="020F0502020204030204" pitchFamily="34" charset="0"/>
              </a:rPr>
              <a:t>LS-Other: Chứa 1.200 mẫu âm thanh</a:t>
            </a:r>
          </a:p>
          <a:p>
            <a:pPr lvl="1"/>
            <a:r>
              <a:rPr lang="vi-VN" dirty="0">
                <a:latin typeface="Calibri" panose="020F0502020204030204" pitchFamily="34" charset="0"/>
                <a:cs typeface="Calibri" panose="020F0502020204030204" pitchFamily="34" charset="0"/>
              </a:rPr>
              <a:t>LS-Other + VC: Chứa 2.400 mẫu âm thanh</a:t>
            </a:r>
          </a:p>
          <a:p>
            <a:pPr lvl="1"/>
            <a:r>
              <a:rPr lang="vi-VN" dirty="0">
                <a:latin typeface="Calibri" panose="020F0502020204030204" pitchFamily="34" charset="0"/>
                <a:cs typeface="Calibri" panose="020F0502020204030204" pitchFamily="34" charset="0"/>
              </a:rPr>
              <a:t>LS-Other + VC + VC2: Chứa 8.400 mẫu âm thanh</a:t>
            </a:r>
          </a:p>
          <a:p>
            <a:pPr lvl="1"/>
            <a:r>
              <a:rPr lang="vi-VN" dirty="0">
                <a:latin typeface="Calibri" panose="020F0502020204030204" pitchFamily="34" charset="0"/>
                <a:cs typeface="Calibri" panose="020F0502020204030204" pitchFamily="34" charset="0"/>
              </a:rPr>
              <a:t>Internal: Chứa 18.000 mẫu âm thanh</a:t>
            </a:r>
          </a:p>
        </p:txBody>
      </p:sp>
    </p:spTree>
    <p:extLst>
      <p:ext uri="{BB962C8B-B14F-4D97-AF65-F5344CB8AC3E}">
        <p14:creationId xmlns:p14="http://schemas.microsoft.com/office/powerpoint/2010/main" val="425701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FBB5-A3DB-A544-8815-3195B6F6597E}"/>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Đánh giá model (1)</a:t>
            </a:r>
          </a:p>
        </p:txBody>
      </p:sp>
      <p:sp>
        <p:nvSpPr>
          <p:cNvPr id="3" name="Content Placeholder 2">
            <a:extLst>
              <a:ext uri="{FF2B5EF4-FFF2-40B4-BE49-F238E27FC236}">
                <a16:creationId xmlns:a16="http://schemas.microsoft.com/office/drawing/2014/main" id="{D3F50634-0641-3D45-8C07-2BCAFAFA8518}"/>
              </a:ext>
            </a:extLst>
          </p:cNvPr>
          <p:cNvSpPr>
            <a:spLocks noGrp="1"/>
          </p:cNvSpPr>
          <p:nvPr>
            <p:ph idx="1"/>
          </p:nvPr>
        </p:nvSpPr>
        <p:spPr>
          <a:xfrm>
            <a:off x="838199" y="1825625"/>
            <a:ext cx="11353801" cy="3859742"/>
          </a:xfrm>
        </p:spPr>
        <p:txBody>
          <a:bodyPr>
            <a:normAutofit/>
          </a:bodyPr>
          <a:lstStyle/>
          <a:p>
            <a:r>
              <a:rPr lang="vi-VN" dirty="0">
                <a:latin typeface="Calibri" panose="020F0502020204030204" pitchFamily="34" charset="0"/>
                <a:cs typeface="Calibri" panose="020F0502020204030204" pitchFamily="34" charset="0"/>
              </a:rPr>
              <a:t>Ý tưởng: Sử dụng 2 thang độ đo</a:t>
            </a:r>
          </a:p>
          <a:p>
            <a:pPr lvl="1"/>
            <a:r>
              <a:rPr lang="en-US" sz="2800" dirty="0">
                <a:solidFill>
                  <a:srgbClr val="24292E"/>
                </a:solidFill>
                <a:latin typeface="-apple-system"/>
              </a:rPr>
              <a:t>Similarity: </a:t>
            </a:r>
            <a:r>
              <a:rPr lang="en-US" sz="2800" dirty="0" err="1">
                <a:solidFill>
                  <a:srgbClr val="24292E"/>
                </a:solidFill>
                <a:latin typeface="-apple-system"/>
              </a:rPr>
              <a:t>Đo</a:t>
            </a:r>
            <a:r>
              <a:rPr lang="en-US" sz="2800" dirty="0">
                <a:solidFill>
                  <a:srgbClr val="24292E"/>
                </a:solidFill>
                <a:latin typeface="-apple-system"/>
              </a:rPr>
              <a:t> </a:t>
            </a:r>
            <a:r>
              <a:rPr lang="en-US" sz="2800" dirty="0" err="1">
                <a:solidFill>
                  <a:srgbClr val="24292E"/>
                </a:solidFill>
                <a:latin typeface="-apple-system"/>
              </a:rPr>
              <a:t>độ</a:t>
            </a:r>
            <a:r>
              <a:rPr lang="en-US" sz="2800" dirty="0">
                <a:solidFill>
                  <a:srgbClr val="24292E"/>
                </a:solidFill>
                <a:latin typeface="-apple-system"/>
              </a:rPr>
              <a:t> </a:t>
            </a:r>
            <a:r>
              <a:rPr lang="en-US" sz="2800" dirty="0" err="1">
                <a:solidFill>
                  <a:srgbClr val="24292E"/>
                </a:solidFill>
                <a:latin typeface="-apple-system"/>
              </a:rPr>
              <a:t>tương</a:t>
            </a:r>
            <a:r>
              <a:rPr lang="en-US" sz="2800" dirty="0">
                <a:solidFill>
                  <a:srgbClr val="24292E"/>
                </a:solidFill>
                <a:latin typeface="-apple-system"/>
              </a:rPr>
              <a:t> </a:t>
            </a:r>
            <a:r>
              <a:rPr lang="en-US" sz="2800" dirty="0" err="1">
                <a:solidFill>
                  <a:srgbClr val="24292E"/>
                </a:solidFill>
                <a:latin typeface="-apple-system"/>
              </a:rPr>
              <a:t>đồng</a:t>
            </a:r>
            <a:r>
              <a:rPr lang="en-US" sz="2800" dirty="0">
                <a:solidFill>
                  <a:srgbClr val="24292E"/>
                </a:solidFill>
                <a:latin typeface="-apple-system"/>
              </a:rPr>
              <a:t> </a:t>
            </a:r>
            <a:r>
              <a:rPr lang="en-US" sz="2800" dirty="0" err="1">
                <a:solidFill>
                  <a:srgbClr val="24292E"/>
                </a:solidFill>
                <a:latin typeface="-apple-system"/>
              </a:rPr>
              <a:t>của</a:t>
            </a:r>
            <a:r>
              <a:rPr lang="en-US" sz="2800" dirty="0">
                <a:solidFill>
                  <a:srgbClr val="24292E"/>
                </a:solidFill>
                <a:latin typeface="-apple-system"/>
              </a:rPr>
              <a:t> </a:t>
            </a:r>
            <a:r>
              <a:rPr lang="en-US" sz="2800" dirty="0" err="1">
                <a:solidFill>
                  <a:srgbClr val="24292E"/>
                </a:solidFill>
                <a:latin typeface="-apple-system"/>
              </a:rPr>
              <a:t>giọng</a:t>
            </a:r>
            <a:r>
              <a:rPr lang="en-US" sz="2800" dirty="0">
                <a:solidFill>
                  <a:srgbClr val="24292E"/>
                </a:solidFill>
                <a:latin typeface="-apple-system"/>
              </a:rPr>
              <a:t> </a:t>
            </a:r>
            <a:r>
              <a:rPr lang="en-US" sz="2800" dirty="0" err="1">
                <a:solidFill>
                  <a:srgbClr val="24292E"/>
                </a:solidFill>
                <a:latin typeface="-apple-system"/>
              </a:rPr>
              <a:t>nói</a:t>
            </a:r>
            <a:r>
              <a:rPr lang="en-US" sz="2800" dirty="0">
                <a:solidFill>
                  <a:srgbClr val="24292E"/>
                </a:solidFill>
                <a:latin typeface="-apple-system"/>
              </a:rPr>
              <a:t> </a:t>
            </a:r>
            <a:r>
              <a:rPr lang="en-US" sz="2800" dirty="0" err="1">
                <a:solidFill>
                  <a:srgbClr val="24292E"/>
                </a:solidFill>
                <a:latin typeface="-apple-system"/>
              </a:rPr>
              <a:t>gốc</a:t>
            </a:r>
            <a:r>
              <a:rPr lang="en-US" sz="2800" dirty="0">
                <a:solidFill>
                  <a:srgbClr val="24292E"/>
                </a:solidFill>
                <a:latin typeface="-apple-system"/>
              </a:rPr>
              <a:t> </a:t>
            </a:r>
            <a:r>
              <a:rPr lang="en-US" sz="2800" dirty="0" err="1">
                <a:solidFill>
                  <a:srgbClr val="24292E"/>
                </a:solidFill>
                <a:latin typeface="-apple-system"/>
              </a:rPr>
              <a:t>và</a:t>
            </a:r>
            <a:r>
              <a:rPr lang="en-US" sz="2800" dirty="0">
                <a:solidFill>
                  <a:srgbClr val="24292E"/>
                </a:solidFill>
                <a:latin typeface="-apple-system"/>
              </a:rPr>
              <a:t> </a:t>
            </a:r>
            <a:r>
              <a:rPr lang="en-US" sz="2800" dirty="0" err="1">
                <a:solidFill>
                  <a:srgbClr val="24292E"/>
                </a:solidFill>
                <a:latin typeface="-apple-system"/>
              </a:rPr>
              <a:t>giọng</a:t>
            </a:r>
            <a:r>
              <a:rPr lang="en-US" sz="2800" dirty="0">
                <a:solidFill>
                  <a:srgbClr val="24292E"/>
                </a:solidFill>
                <a:latin typeface="-apple-system"/>
              </a:rPr>
              <a:t> </a:t>
            </a:r>
            <a:r>
              <a:rPr lang="en-US" sz="2800" dirty="0" err="1">
                <a:solidFill>
                  <a:srgbClr val="24292E"/>
                </a:solidFill>
                <a:latin typeface="-apple-system"/>
              </a:rPr>
              <a:t>nói</a:t>
            </a:r>
            <a:r>
              <a:rPr lang="en-US" sz="2800" dirty="0">
                <a:solidFill>
                  <a:srgbClr val="24292E"/>
                </a:solidFill>
                <a:latin typeface="-apple-system"/>
              </a:rPr>
              <a:t> </a:t>
            </a:r>
            <a:r>
              <a:rPr lang="en-US" sz="2800" dirty="0" err="1">
                <a:solidFill>
                  <a:srgbClr val="24292E"/>
                </a:solidFill>
                <a:latin typeface="-apple-system"/>
              </a:rPr>
              <a:t>nhân</a:t>
            </a:r>
            <a:r>
              <a:rPr lang="en-US" sz="2800" dirty="0">
                <a:solidFill>
                  <a:srgbClr val="24292E"/>
                </a:solidFill>
                <a:latin typeface="-apple-system"/>
              </a:rPr>
              <a:t> </a:t>
            </a:r>
            <a:r>
              <a:rPr lang="en-US" sz="2800" dirty="0" err="1">
                <a:solidFill>
                  <a:srgbClr val="24292E"/>
                </a:solidFill>
                <a:latin typeface="-apple-system"/>
              </a:rPr>
              <a:t>tạo</a:t>
            </a:r>
            <a:endParaRPr lang="en-US" sz="2800" dirty="0">
              <a:solidFill>
                <a:srgbClr val="24292E"/>
              </a:solidFill>
              <a:latin typeface="-apple-system"/>
            </a:endParaRPr>
          </a:p>
          <a:p>
            <a:pPr lvl="1"/>
            <a:r>
              <a:rPr lang="en-US" sz="2800" dirty="0">
                <a:solidFill>
                  <a:srgbClr val="24292E"/>
                </a:solidFill>
                <a:latin typeface="-apple-system"/>
              </a:rPr>
              <a:t>Naturalness: </a:t>
            </a:r>
            <a:r>
              <a:rPr lang="en-US" sz="2800" dirty="0" err="1">
                <a:solidFill>
                  <a:srgbClr val="24292E"/>
                </a:solidFill>
                <a:latin typeface="-apple-system"/>
              </a:rPr>
              <a:t>Đo</a:t>
            </a:r>
            <a:r>
              <a:rPr lang="en-US" sz="2800" dirty="0">
                <a:solidFill>
                  <a:srgbClr val="24292E"/>
                </a:solidFill>
                <a:latin typeface="-apple-system"/>
              </a:rPr>
              <a:t> </a:t>
            </a:r>
            <a:r>
              <a:rPr lang="en-US" sz="2800" dirty="0" err="1">
                <a:solidFill>
                  <a:srgbClr val="24292E"/>
                </a:solidFill>
                <a:latin typeface="-apple-system"/>
              </a:rPr>
              <a:t>độ</a:t>
            </a:r>
            <a:r>
              <a:rPr lang="en-US" sz="2800" dirty="0">
                <a:solidFill>
                  <a:srgbClr val="24292E"/>
                </a:solidFill>
                <a:latin typeface="-apple-system"/>
              </a:rPr>
              <a:t> </a:t>
            </a:r>
            <a:r>
              <a:rPr lang="en-US" sz="2800" dirty="0" err="1">
                <a:solidFill>
                  <a:srgbClr val="24292E"/>
                </a:solidFill>
                <a:latin typeface="-apple-system"/>
              </a:rPr>
              <a:t>tự</a:t>
            </a:r>
            <a:r>
              <a:rPr lang="en-US" sz="2800" dirty="0">
                <a:solidFill>
                  <a:srgbClr val="24292E"/>
                </a:solidFill>
                <a:latin typeface="-apple-system"/>
              </a:rPr>
              <a:t> </a:t>
            </a:r>
            <a:r>
              <a:rPr lang="en-US" sz="2800" dirty="0" err="1">
                <a:solidFill>
                  <a:srgbClr val="24292E"/>
                </a:solidFill>
                <a:latin typeface="-apple-system"/>
              </a:rPr>
              <a:t>nhiên</a:t>
            </a:r>
            <a:r>
              <a:rPr lang="en-US" sz="2800" dirty="0">
                <a:solidFill>
                  <a:srgbClr val="24292E"/>
                </a:solidFill>
                <a:latin typeface="-apple-system"/>
              </a:rPr>
              <a:t> </a:t>
            </a:r>
            <a:r>
              <a:rPr lang="en-US" sz="2800" dirty="0" err="1">
                <a:solidFill>
                  <a:srgbClr val="24292E"/>
                </a:solidFill>
                <a:latin typeface="-apple-system"/>
              </a:rPr>
              <a:t>của</a:t>
            </a:r>
            <a:r>
              <a:rPr lang="en-US" sz="2800" dirty="0">
                <a:solidFill>
                  <a:srgbClr val="24292E"/>
                </a:solidFill>
                <a:latin typeface="-apple-system"/>
              </a:rPr>
              <a:t> </a:t>
            </a:r>
            <a:r>
              <a:rPr lang="en-US" sz="2800" dirty="0" err="1">
                <a:solidFill>
                  <a:srgbClr val="24292E"/>
                </a:solidFill>
                <a:latin typeface="-apple-system"/>
              </a:rPr>
              <a:t>mẫu</a:t>
            </a:r>
            <a:r>
              <a:rPr lang="en-US" sz="2800" dirty="0">
                <a:solidFill>
                  <a:srgbClr val="24292E"/>
                </a:solidFill>
                <a:latin typeface="-apple-system"/>
              </a:rPr>
              <a:t> </a:t>
            </a:r>
            <a:r>
              <a:rPr lang="en-US" sz="2800" dirty="0" err="1">
                <a:solidFill>
                  <a:srgbClr val="24292E"/>
                </a:solidFill>
                <a:latin typeface="-apple-system"/>
              </a:rPr>
              <a:t>âm</a:t>
            </a:r>
            <a:r>
              <a:rPr lang="en-US" sz="2800" dirty="0">
                <a:solidFill>
                  <a:srgbClr val="24292E"/>
                </a:solidFill>
                <a:latin typeface="-apple-system"/>
              </a:rPr>
              <a:t> </a:t>
            </a:r>
            <a:r>
              <a:rPr lang="en-US" sz="2800" dirty="0" err="1">
                <a:solidFill>
                  <a:srgbClr val="24292E"/>
                </a:solidFill>
                <a:latin typeface="-apple-system"/>
              </a:rPr>
              <a:t>thanh</a:t>
            </a:r>
            <a:r>
              <a:rPr lang="en-US" sz="2800" dirty="0">
                <a:solidFill>
                  <a:srgbClr val="24292E"/>
                </a:solidFill>
                <a:latin typeface="-apple-system"/>
              </a:rPr>
              <a:t> </a:t>
            </a:r>
            <a:r>
              <a:rPr lang="en-US" sz="2800" dirty="0" err="1">
                <a:solidFill>
                  <a:srgbClr val="24292E"/>
                </a:solidFill>
                <a:latin typeface="-apple-system"/>
              </a:rPr>
              <a:t>nhân</a:t>
            </a:r>
            <a:r>
              <a:rPr lang="en-US" sz="2800" dirty="0">
                <a:solidFill>
                  <a:srgbClr val="24292E"/>
                </a:solidFill>
                <a:latin typeface="-apple-system"/>
              </a:rPr>
              <a:t> </a:t>
            </a:r>
            <a:r>
              <a:rPr lang="en-US" sz="2800" dirty="0" err="1">
                <a:solidFill>
                  <a:srgbClr val="24292E"/>
                </a:solidFill>
                <a:latin typeface="-apple-system"/>
              </a:rPr>
              <a:t>tạo</a:t>
            </a:r>
            <a:endParaRPr lang="en-US" sz="2800" dirty="0">
              <a:solidFill>
                <a:srgbClr val="24292E"/>
              </a:solidFill>
              <a:latin typeface="-apple-system"/>
            </a:endParaRPr>
          </a:p>
          <a:p>
            <a:r>
              <a:rPr lang="en-US" dirty="0" err="1">
                <a:solidFill>
                  <a:srgbClr val="24292E"/>
                </a:solidFill>
                <a:latin typeface="-apple-system"/>
              </a:rPr>
              <a:t>Vấn</a:t>
            </a:r>
            <a:r>
              <a:rPr lang="en-US" dirty="0">
                <a:solidFill>
                  <a:srgbClr val="24292E"/>
                </a:solidFill>
                <a:latin typeface="-apple-system"/>
              </a:rPr>
              <a:t> </a:t>
            </a:r>
            <a:r>
              <a:rPr lang="en-US" dirty="0" err="1">
                <a:solidFill>
                  <a:srgbClr val="24292E"/>
                </a:solidFill>
                <a:latin typeface="-apple-system"/>
              </a:rPr>
              <a:t>đề</a:t>
            </a:r>
            <a:r>
              <a:rPr lang="en-US" dirty="0">
                <a:solidFill>
                  <a:srgbClr val="24292E"/>
                </a:solidFill>
                <a:latin typeface="-apple-system"/>
              </a:rPr>
              <a:t>: </a:t>
            </a:r>
            <a:r>
              <a:rPr lang="en-US" dirty="0" err="1">
                <a:solidFill>
                  <a:srgbClr val="24292E"/>
                </a:solidFill>
                <a:latin typeface="-apple-system"/>
              </a:rPr>
              <a:t>Với</a:t>
            </a:r>
            <a:r>
              <a:rPr lang="en-US" dirty="0">
                <a:solidFill>
                  <a:srgbClr val="24292E"/>
                </a:solidFill>
                <a:latin typeface="-apple-system"/>
              </a:rPr>
              <a:t> </a:t>
            </a:r>
            <a:r>
              <a:rPr lang="en-US" dirty="0" err="1">
                <a:solidFill>
                  <a:srgbClr val="24292E"/>
                </a:solidFill>
                <a:latin typeface="-apple-system"/>
              </a:rPr>
              <a:t>các</a:t>
            </a:r>
            <a:r>
              <a:rPr lang="en-US" dirty="0">
                <a:solidFill>
                  <a:srgbClr val="24292E"/>
                </a:solidFill>
                <a:latin typeface="-apple-system"/>
              </a:rPr>
              <a:t> </a:t>
            </a:r>
            <a:r>
              <a:rPr lang="en-US" dirty="0" err="1">
                <a:solidFill>
                  <a:srgbClr val="24292E"/>
                </a:solidFill>
                <a:latin typeface="-apple-system"/>
              </a:rPr>
              <a:t>tập</a:t>
            </a:r>
            <a:r>
              <a:rPr lang="en-US" dirty="0">
                <a:solidFill>
                  <a:srgbClr val="24292E"/>
                </a:solidFill>
                <a:latin typeface="-apple-system"/>
              </a:rPr>
              <a:t> </a:t>
            </a:r>
            <a:r>
              <a:rPr lang="en-US" dirty="0" err="1">
                <a:solidFill>
                  <a:srgbClr val="24292E"/>
                </a:solidFill>
                <a:latin typeface="-apple-system"/>
              </a:rPr>
              <a:t>huấn</a:t>
            </a:r>
            <a:r>
              <a:rPr lang="en-US" dirty="0">
                <a:solidFill>
                  <a:srgbClr val="24292E"/>
                </a:solidFill>
                <a:latin typeface="-apple-system"/>
              </a:rPr>
              <a:t> </a:t>
            </a:r>
            <a:r>
              <a:rPr lang="en-US" dirty="0" err="1">
                <a:solidFill>
                  <a:srgbClr val="24292E"/>
                </a:solidFill>
                <a:latin typeface="-apple-system"/>
              </a:rPr>
              <a:t>luyện</a:t>
            </a:r>
            <a:r>
              <a:rPr lang="en-US" dirty="0">
                <a:solidFill>
                  <a:srgbClr val="24292E"/>
                </a:solidFill>
                <a:latin typeface="-apple-system"/>
              </a:rPr>
              <a:t> </a:t>
            </a:r>
            <a:r>
              <a:rPr lang="en-US" dirty="0" err="1">
                <a:solidFill>
                  <a:srgbClr val="24292E"/>
                </a:solidFill>
                <a:latin typeface="-apple-system"/>
              </a:rPr>
              <a:t>khác</a:t>
            </a:r>
            <a:r>
              <a:rPr lang="en-US" dirty="0">
                <a:solidFill>
                  <a:srgbClr val="24292E"/>
                </a:solidFill>
                <a:latin typeface="-apple-system"/>
              </a:rPr>
              <a:t> </a:t>
            </a:r>
            <a:r>
              <a:rPr lang="en-US" dirty="0" err="1">
                <a:solidFill>
                  <a:srgbClr val="24292E"/>
                </a:solidFill>
                <a:latin typeface="-apple-system"/>
              </a:rPr>
              <a:t>nhau</a:t>
            </a:r>
            <a:r>
              <a:rPr lang="en-US" dirty="0">
                <a:solidFill>
                  <a:srgbClr val="24292E"/>
                </a:solidFill>
                <a:latin typeface="-apple-system"/>
              </a:rPr>
              <a:t>, </a:t>
            </a:r>
            <a:r>
              <a:rPr lang="en-US" dirty="0" err="1">
                <a:solidFill>
                  <a:srgbClr val="24292E"/>
                </a:solidFill>
                <a:latin typeface="-apple-system"/>
              </a:rPr>
              <a:t>điểm</a:t>
            </a:r>
            <a:r>
              <a:rPr lang="en-US" dirty="0">
                <a:solidFill>
                  <a:srgbClr val="24292E"/>
                </a:solidFill>
                <a:latin typeface="-apple-system"/>
              </a:rPr>
              <a:t> </a:t>
            </a:r>
            <a:r>
              <a:rPr lang="en-US" dirty="0" err="1">
                <a:solidFill>
                  <a:srgbClr val="24292E"/>
                </a:solidFill>
                <a:latin typeface="-apple-system"/>
              </a:rPr>
              <a:t>số</a:t>
            </a:r>
            <a:r>
              <a:rPr lang="en-US" dirty="0">
                <a:solidFill>
                  <a:srgbClr val="24292E"/>
                </a:solidFill>
                <a:latin typeface="-apple-system"/>
              </a:rPr>
              <a:t> </a:t>
            </a:r>
            <a:r>
              <a:rPr lang="en-US" dirty="0" err="1">
                <a:solidFill>
                  <a:srgbClr val="24292E"/>
                </a:solidFill>
                <a:latin typeface="-apple-system"/>
              </a:rPr>
              <a:t>thu</a:t>
            </a:r>
            <a:r>
              <a:rPr lang="en-US" dirty="0">
                <a:solidFill>
                  <a:srgbClr val="24292E"/>
                </a:solidFill>
                <a:latin typeface="-apple-system"/>
              </a:rPr>
              <a:t> </a:t>
            </a:r>
            <a:r>
              <a:rPr lang="en-US" dirty="0" err="1">
                <a:solidFill>
                  <a:srgbClr val="24292E"/>
                </a:solidFill>
                <a:latin typeface="-apple-system"/>
              </a:rPr>
              <a:t>được</a:t>
            </a:r>
            <a:r>
              <a:rPr lang="en-US" dirty="0">
                <a:solidFill>
                  <a:srgbClr val="24292E"/>
                </a:solidFill>
                <a:latin typeface="-apple-system"/>
              </a:rPr>
              <a:t> </a:t>
            </a:r>
            <a:r>
              <a:rPr lang="en-US" dirty="0" err="1">
                <a:solidFill>
                  <a:srgbClr val="24292E"/>
                </a:solidFill>
                <a:latin typeface="-apple-system"/>
              </a:rPr>
              <a:t>không</a:t>
            </a:r>
            <a:r>
              <a:rPr lang="en-US" dirty="0">
                <a:solidFill>
                  <a:srgbClr val="24292E"/>
                </a:solidFill>
                <a:latin typeface="-apple-system"/>
              </a:rPr>
              <a:t> </a:t>
            </a:r>
            <a:r>
              <a:rPr lang="en-US" dirty="0" err="1">
                <a:solidFill>
                  <a:srgbClr val="24292E"/>
                </a:solidFill>
                <a:latin typeface="-apple-system"/>
              </a:rPr>
              <a:t>tương</a:t>
            </a:r>
            <a:r>
              <a:rPr lang="en-US" dirty="0">
                <a:solidFill>
                  <a:srgbClr val="24292E"/>
                </a:solidFill>
                <a:latin typeface="-apple-system"/>
              </a:rPr>
              <a:t> </a:t>
            </a:r>
            <a:r>
              <a:rPr lang="en-US" dirty="0" err="1">
                <a:solidFill>
                  <a:srgbClr val="24292E"/>
                </a:solidFill>
                <a:latin typeface="-apple-system"/>
              </a:rPr>
              <a:t>đồng</a:t>
            </a:r>
            <a:r>
              <a:rPr lang="en-US" dirty="0">
                <a:solidFill>
                  <a:srgbClr val="24292E"/>
                </a:solidFill>
                <a:latin typeface="-apple-system"/>
              </a:rPr>
              <a:t>. Do </a:t>
            </a:r>
            <a:r>
              <a:rPr lang="en-US" dirty="0" err="1">
                <a:solidFill>
                  <a:srgbClr val="24292E"/>
                </a:solidFill>
                <a:latin typeface="-apple-system"/>
              </a:rPr>
              <a:t>đó</a:t>
            </a:r>
            <a:r>
              <a:rPr lang="en-US" dirty="0">
                <a:solidFill>
                  <a:srgbClr val="24292E"/>
                </a:solidFill>
                <a:latin typeface="-apple-system"/>
              </a:rPr>
              <a:t>, </a:t>
            </a:r>
            <a:r>
              <a:rPr lang="en-US" dirty="0" err="1">
                <a:solidFill>
                  <a:srgbClr val="24292E"/>
                </a:solidFill>
                <a:latin typeface="-apple-system"/>
              </a:rPr>
              <a:t>khó</a:t>
            </a:r>
            <a:r>
              <a:rPr lang="en-US" dirty="0">
                <a:solidFill>
                  <a:srgbClr val="24292E"/>
                </a:solidFill>
                <a:latin typeface="-apple-system"/>
              </a:rPr>
              <a:t> </a:t>
            </a:r>
            <a:r>
              <a:rPr lang="en-US" dirty="0" err="1">
                <a:solidFill>
                  <a:srgbClr val="24292E"/>
                </a:solidFill>
                <a:latin typeface="-apple-system"/>
              </a:rPr>
              <a:t>đánh</a:t>
            </a:r>
            <a:r>
              <a:rPr lang="en-US" dirty="0">
                <a:solidFill>
                  <a:srgbClr val="24292E"/>
                </a:solidFill>
                <a:latin typeface="-apple-system"/>
              </a:rPr>
              <a:t> </a:t>
            </a:r>
            <a:r>
              <a:rPr lang="en-US" dirty="0" err="1">
                <a:solidFill>
                  <a:srgbClr val="24292E"/>
                </a:solidFill>
                <a:latin typeface="-apple-system"/>
              </a:rPr>
              <a:t>giá</a:t>
            </a:r>
            <a:r>
              <a:rPr lang="en-US" dirty="0">
                <a:solidFill>
                  <a:srgbClr val="24292E"/>
                </a:solidFill>
                <a:latin typeface="-apple-system"/>
              </a:rPr>
              <a:t> </a:t>
            </a:r>
            <a:r>
              <a:rPr lang="en-US" dirty="0" err="1">
                <a:solidFill>
                  <a:srgbClr val="24292E"/>
                </a:solidFill>
                <a:latin typeface="-apple-system"/>
              </a:rPr>
              <a:t>chính</a:t>
            </a:r>
            <a:r>
              <a:rPr lang="en-US" dirty="0">
                <a:solidFill>
                  <a:srgbClr val="24292E"/>
                </a:solidFill>
                <a:latin typeface="-apple-system"/>
              </a:rPr>
              <a:t> </a:t>
            </a:r>
            <a:r>
              <a:rPr lang="en-US" dirty="0" err="1">
                <a:solidFill>
                  <a:srgbClr val="24292E"/>
                </a:solidFill>
                <a:latin typeface="-apple-system"/>
              </a:rPr>
              <a:t>xác</a:t>
            </a:r>
            <a:r>
              <a:rPr lang="en-US" dirty="0">
                <a:solidFill>
                  <a:srgbClr val="24292E"/>
                </a:solidFill>
                <a:latin typeface="-apple-system"/>
              </a:rPr>
              <a:t> </a:t>
            </a:r>
            <a:r>
              <a:rPr lang="en-US" dirty="0" err="1">
                <a:solidFill>
                  <a:srgbClr val="24292E"/>
                </a:solidFill>
                <a:latin typeface="-apple-system"/>
              </a:rPr>
              <a:t>được</a:t>
            </a:r>
            <a:r>
              <a:rPr lang="en-US" dirty="0">
                <a:solidFill>
                  <a:srgbClr val="24292E"/>
                </a:solidFill>
                <a:latin typeface="-apple-system"/>
              </a:rPr>
              <a:t> model</a:t>
            </a:r>
          </a:p>
          <a:p>
            <a:pPr lvl="1"/>
            <a:endParaRPr lang="vi-VN" sz="2800" dirty="0">
              <a:latin typeface="Calibri" panose="020F0502020204030204" pitchFamily="34" charset="0"/>
              <a:cs typeface="Calibri" panose="020F0502020204030204" pitchFamily="34" charset="0"/>
            </a:endParaRPr>
          </a:p>
        </p:txBody>
      </p:sp>
      <p:pic>
        <p:nvPicPr>
          <p:cNvPr id="5" name="Picture 4" descr="Table&#10;&#10;Description automatically generated">
            <a:extLst>
              <a:ext uri="{FF2B5EF4-FFF2-40B4-BE49-F238E27FC236}">
                <a16:creationId xmlns:a16="http://schemas.microsoft.com/office/drawing/2014/main" id="{CD54A0A9-56B7-074F-9380-3F57434AC18C}"/>
              </a:ext>
            </a:extLst>
          </p:cNvPr>
          <p:cNvPicPr>
            <a:picLocks noChangeAspect="1"/>
          </p:cNvPicPr>
          <p:nvPr/>
        </p:nvPicPr>
        <p:blipFill>
          <a:blip r:embed="rId3"/>
          <a:stretch>
            <a:fillRect/>
          </a:stretch>
        </p:blipFill>
        <p:spPr>
          <a:xfrm>
            <a:off x="841282" y="4086753"/>
            <a:ext cx="10512518" cy="2280180"/>
          </a:xfrm>
          <a:prstGeom prst="rect">
            <a:avLst/>
          </a:prstGeom>
        </p:spPr>
      </p:pic>
    </p:spTree>
    <p:extLst>
      <p:ext uri="{BB962C8B-B14F-4D97-AF65-F5344CB8AC3E}">
        <p14:creationId xmlns:p14="http://schemas.microsoft.com/office/powerpoint/2010/main" val="75583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6AFF-AC3D-214F-94BF-113635016F3D}"/>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Đánh giá model (2)</a:t>
            </a:r>
          </a:p>
        </p:txBody>
      </p:sp>
      <p:sp>
        <p:nvSpPr>
          <p:cNvPr id="3" name="Content Placeholder 2">
            <a:extLst>
              <a:ext uri="{FF2B5EF4-FFF2-40B4-BE49-F238E27FC236}">
                <a16:creationId xmlns:a16="http://schemas.microsoft.com/office/drawing/2014/main" id="{666B7E6F-A5E4-6944-BF63-679593E152B2}"/>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Ý tưởng: Đánh giá model qua thang MOS – Mean Opinion Score</a:t>
            </a:r>
          </a:p>
          <a:p>
            <a:r>
              <a:rPr lang="vi-VN" dirty="0">
                <a:latin typeface="Calibri" panose="020F0502020204030204" pitchFamily="34" charset="0"/>
                <a:cs typeface="Calibri" panose="020F0502020204030204" pitchFamily="34" charset="0"/>
              </a:rPr>
              <a:t>Thực hiện:</a:t>
            </a:r>
          </a:p>
          <a:p>
            <a:pPr lvl="1"/>
            <a:r>
              <a:rPr lang="vi-VN" dirty="0">
                <a:latin typeface="Calibri" panose="020F0502020204030204" pitchFamily="34" charset="0"/>
                <a:cs typeface="Calibri" panose="020F0502020204030204" pitchFamily="34" charset="0"/>
              </a:rPr>
              <a:t>Sử dụng một nhóm người để đánh giá</a:t>
            </a:r>
          </a:p>
          <a:p>
            <a:pPr lvl="1"/>
            <a:r>
              <a:rPr lang="vi-VN" dirty="0">
                <a:latin typeface="Calibri" panose="020F0502020204030204" pitchFamily="34" charset="0"/>
                <a:cs typeface="Calibri" panose="020F0502020204030204" pitchFamily="34" charset="0"/>
              </a:rPr>
              <a:t>Mỗi người được nghe 2 đoạn âm thanh (1 đoạn được máy tạo ra, 1 đoạn do người nói) sau đó đánh giá mức độ tương đồng theo một thang điểm (tương đồng cao – điểm cao; tương đồng thấp – điểm thấp)</a:t>
            </a:r>
          </a:p>
          <a:p>
            <a:pPr lvl="1"/>
            <a:r>
              <a:rPr lang="vi-VN" dirty="0">
                <a:latin typeface="Calibri" panose="020F0502020204030204" pitchFamily="34" charset="0"/>
                <a:cs typeface="Calibri" panose="020F0502020204030204" pitchFamily="34" charset="0"/>
              </a:rPr>
              <a:t>Lấy trung bình điểm số, ta thu được MOS của model</a:t>
            </a:r>
          </a:p>
        </p:txBody>
      </p:sp>
    </p:spTree>
    <p:extLst>
      <p:ext uri="{BB962C8B-B14F-4D97-AF65-F5344CB8AC3E}">
        <p14:creationId xmlns:p14="http://schemas.microsoft.com/office/powerpoint/2010/main" val="29465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094E-607E-EC40-A64E-9CE608517724}"/>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Demo</a:t>
            </a:r>
          </a:p>
        </p:txBody>
      </p:sp>
      <p:sp>
        <p:nvSpPr>
          <p:cNvPr id="3" name="Content Placeholder 2">
            <a:extLst>
              <a:ext uri="{FF2B5EF4-FFF2-40B4-BE49-F238E27FC236}">
                <a16:creationId xmlns:a16="http://schemas.microsoft.com/office/drawing/2014/main" id="{E7782FC1-81B2-D549-86B7-9D844F5C0C1A}"/>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197852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5AE5DB-A40F-8C4E-9418-907C84341799}"/>
              </a:ext>
            </a:extLst>
          </p:cNvPr>
          <p:cNvSpPr>
            <a:spLocks noGrp="1"/>
          </p:cNvSpPr>
          <p:nvPr>
            <p:ph type="title"/>
          </p:nvPr>
        </p:nvSpPr>
        <p:spPr>
          <a:xfrm>
            <a:off x="1266532" y="1396686"/>
            <a:ext cx="3080386" cy="4064628"/>
          </a:xfrm>
        </p:spPr>
        <p:txBody>
          <a:bodyPr>
            <a:normAutofit/>
          </a:bodyPr>
          <a:lstStyle/>
          <a:p>
            <a:r>
              <a:rPr lang="en-VN" sz="5000" dirty="0">
                <a:solidFill>
                  <a:srgbClr val="FFFFFF"/>
                </a:solidFill>
                <a:latin typeface="Calibri" panose="020F0502020204030204" pitchFamily="34" charset="0"/>
                <a:cs typeface="Calibri" panose="020F0502020204030204" pitchFamily="34" charset="0"/>
              </a:rPr>
              <a:t>Thành viên</a:t>
            </a:r>
          </a:p>
        </p:txBody>
      </p:sp>
      <p:sp>
        <p:nvSpPr>
          <p:cNvPr id="3" name="Content Placeholder 2">
            <a:extLst>
              <a:ext uri="{FF2B5EF4-FFF2-40B4-BE49-F238E27FC236}">
                <a16:creationId xmlns:a16="http://schemas.microsoft.com/office/drawing/2014/main" id="{65C4FCE3-26F9-A844-A4DC-D1818FDF9093}"/>
              </a:ext>
            </a:extLst>
          </p:cNvPr>
          <p:cNvSpPr>
            <a:spLocks noGrp="1"/>
          </p:cNvSpPr>
          <p:nvPr>
            <p:ph idx="1"/>
          </p:nvPr>
        </p:nvSpPr>
        <p:spPr>
          <a:xfrm>
            <a:off x="5370153" y="2672862"/>
            <a:ext cx="6953145" cy="2788452"/>
          </a:xfrm>
        </p:spPr>
        <p:txBody>
          <a:bodyPr>
            <a:normAutofit/>
          </a:bodyPr>
          <a:lstStyle/>
          <a:p>
            <a:r>
              <a:rPr lang="en-VN" sz="3500" dirty="0">
                <a:latin typeface="Calibri" panose="020F0502020204030204" pitchFamily="34" charset="0"/>
                <a:cs typeface="Calibri" panose="020F0502020204030204" pitchFamily="34" charset="0"/>
              </a:rPr>
              <a:t>Ngô Phù Hữu Đại Sơn – 18120078</a:t>
            </a:r>
          </a:p>
          <a:p>
            <a:r>
              <a:rPr lang="en-VN" sz="3500" dirty="0">
                <a:latin typeface="Calibri" panose="020F0502020204030204" pitchFamily="34" charset="0"/>
                <a:cs typeface="Calibri" panose="020F0502020204030204" pitchFamily="34" charset="0"/>
              </a:rPr>
              <a:t>Nguyễn Bảo Long – 18120201</a:t>
            </a:r>
          </a:p>
          <a:p>
            <a:r>
              <a:rPr lang="en-VN" sz="3500" dirty="0">
                <a:latin typeface="Calibri" panose="020F0502020204030204" pitchFamily="34" charset="0"/>
                <a:cs typeface="Calibri" panose="020F0502020204030204" pitchFamily="34" charset="0"/>
              </a:rPr>
              <a:t>Mai Ngọc Tú – 18120253</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34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2B6BFA-A0D9-1842-89A4-630E8C942231}"/>
              </a:ext>
            </a:extLst>
          </p:cNvPr>
          <p:cNvSpPr>
            <a:spLocks noGrp="1"/>
          </p:cNvSpPr>
          <p:nvPr>
            <p:ph type="title"/>
          </p:nvPr>
        </p:nvSpPr>
        <p:spPr>
          <a:xfrm>
            <a:off x="1456148" y="1396686"/>
            <a:ext cx="2955432" cy="4064628"/>
          </a:xfrm>
        </p:spPr>
        <p:txBody>
          <a:bodyPr>
            <a:normAutofit/>
          </a:bodyPr>
          <a:lstStyle/>
          <a:p>
            <a:r>
              <a:rPr lang="en-VN" sz="5000" dirty="0">
                <a:solidFill>
                  <a:srgbClr val="FFFFFF"/>
                </a:solidFill>
                <a:latin typeface="Calibri" panose="020F0502020204030204" pitchFamily="34" charset="0"/>
                <a:cs typeface="Calibri" panose="020F0502020204030204" pitchFamily="34" charset="0"/>
              </a:rPr>
              <a:t>Nội dung</a:t>
            </a:r>
          </a:p>
        </p:txBody>
      </p:sp>
      <p:sp>
        <p:nvSpPr>
          <p:cNvPr id="3" name="Content Placeholder 2">
            <a:extLst>
              <a:ext uri="{FF2B5EF4-FFF2-40B4-BE49-F238E27FC236}">
                <a16:creationId xmlns:a16="http://schemas.microsoft.com/office/drawing/2014/main" id="{013B0C59-A543-0F49-8B73-60C53D85FA92}"/>
              </a:ext>
            </a:extLst>
          </p:cNvPr>
          <p:cNvSpPr>
            <a:spLocks noGrp="1"/>
          </p:cNvSpPr>
          <p:nvPr>
            <p:ph idx="1"/>
          </p:nvPr>
        </p:nvSpPr>
        <p:spPr>
          <a:xfrm>
            <a:off x="5370153" y="2235200"/>
            <a:ext cx="5536397" cy="3226114"/>
          </a:xfrm>
        </p:spPr>
        <p:txBody>
          <a:bodyPr>
            <a:normAutofit fontScale="92500" lnSpcReduction="20000"/>
          </a:bodyPr>
          <a:lstStyle/>
          <a:p>
            <a:r>
              <a:rPr lang="en-VN" sz="3500" dirty="0">
                <a:latin typeface="Calibri" panose="020F0502020204030204" pitchFamily="34" charset="0"/>
                <a:cs typeface="Calibri" panose="020F0502020204030204" pitchFamily="34" charset="0"/>
              </a:rPr>
              <a:t>Giới thiệu paper</a:t>
            </a:r>
          </a:p>
          <a:p>
            <a:r>
              <a:rPr lang="en-VN" sz="3500" dirty="0">
                <a:latin typeface="Calibri" panose="020F0502020204030204" pitchFamily="34" charset="0"/>
                <a:cs typeface="Calibri" panose="020F0502020204030204" pitchFamily="34" charset="0"/>
              </a:rPr>
              <a:t>Đặt vấn đề</a:t>
            </a:r>
          </a:p>
          <a:p>
            <a:r>
              <a:rPr lang="en-VN" sz="3500" dirty="0">
                <a:latin typeface="Calibri" panose="020F0502020204030204" pitchFamily="34" charset="0"/>
                <a:cs typeface="Calibri" panose="020F0502020204030204" pitchFamily="34" charset="0"/>
              </a:rPr>
              <a:t>Giải quyết vấn đề</a:t>
            </a:r>
          </a:p>
          <a:p>
            <a:pPr lvl="1"/>
            <a:r>
              <a:rPr lang="en-VN" sz="3100" dirty="0">
                <a:latin typeface="Calibri" panose="020F0502020204030204" pitchFamily="34" charset="0"/>
                <a:cs typeface="Calibri" panose="020F0502020204030204" pitchFamily="34" charset="0"/>
              </a:rPr>
              <a:t>Xây dựng model</a:t>
            </a:r>
          </a:p>
          <a:p>
            <a:pPr lvl="1"/>
            <a:r>
              <a:rPr lang="en-VN" sz="3100" dirty="0">
                <a:latin typeface="Calibri" panose="020F0502020204030204" pitchFamily="34" charset="0"/>
                <a:cs typeface="Calibri" panose="020F0502020204030204" pitchFamily="34" charset="0"/>
              </a:rPr>
              <a:t>Train model</a:t>
            </a:r>
          </a:p>
          <a:p>
            <a:pPr lvl="1"/>
            <a:r>
              <a:rPr lang="en-VN" sz="3200" dirty="0">
                <a:latin typeface="Calibri" panose="020F0502020204030204" pitchFamily="34" charset="0"/>
                <a:cs typeface="Calibri" panose="020F0502020204030204" pitchFamily="34" charset="0"/>
              </a:rPr>
              <a:t>Đánh giá model</a:t>
            </a:r>
            <a:endParaRPr lang="en-VN" sz="3100" dirty="0">
              <a:latin typeface="Calibri" panose="020F0502020204030204" pitchFamily="34" charset="0"/>
              <a:cs typeface="Calibri" panose="020F0502020204030204" pitchFamily="34" charset="0"/>
            </a:endParaRPr>
          </a:p>
          <a:p>
            <a:r>
              <a:rPr lang="en-VN" sz="3500" dirty="0">
                <a:latin typeface="Calibri" panose="020F0502020204030204" pitchFamily="34" charset="0"/>
                <a:cs typeface="Calibri" panose="020F0502020204030204" pitchFamily="34" charset="0"/>
              </a:rPr>
              <a:t>Demo</a:t>
            </a:r>
          </a:p>
          <a:p>
            <a:endParaRPr lang="en-VN" sz="3500" dirty="0">
              <a:latin typeface="Calibri" panose="020F0502020204030204" pitchFamily="34" charset="0"/>
              <a:cs typeface="Calibri" panose="020F0502020204030204" pitchFamily="34" charset="0"/>
            </a:endParaRPr>
          </a:p>
          <a:p>
            <a:endParaRPr lang="en-VN" sz="3500" dirty="0">
              <a:latin typeface="Calibri" panose="020F0502020204030204" pitchFamily="34" charset="0"/>
              <a:cs typeface="Calibri" panose="020F0502020204030204" pitchFamily="34" charset="0"/>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18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FDB1-A443-6D46-A97D-96DCCE4565CF}"/>
              </a:ext>
            </a:extLst>
          </p:cNvPr>
          <p:cNvSpPr>
            <a:spLocks noGrp="1"/>
          </p:cNvSpPr>
          <p:nvPr>
            <p:ph type="title"/>
          </p:nvPr>
        </p:nvSpPr>
        <p:spPr/>
        <p:txBody>
          <a:bodyPr>
            <a:normAutofit/>
          </a:bodyPr>
          <a:lstStyle/>
          <a:p>
            <a:r>
              <a:rPr lang="en-VN" sz="5000" dirty="0">
                <a:latin typeface="Calibri" panose="020F0502020204030204" pitchFamily="34" charset="0"/>
                <a:cs typeface="Calibri" panose="020F0502020204030204" pitchFamily="34" charset="0"/>
              </a:rPr>
              <a:t>Giới thiệu paper</a:t>
            </a:r>
          </a:p>
        </p:txBody>
      </p:sp>
      <p:sp>
        <p:nvSpPr>
          <p:cNvPr id="3" name="Content Placeholder 2">
            <a:extLst>
              <a:ext uri="{FF2B5EF4-FFF2-40B4-BE49-F238E27FC236}">
                <a16:creationId xmlns:a16="http://schemas.microsoft.com/office/drawing/2014/main" id="{F3E8935D-7EC1-6140-B8EC-0B9CFAF1E016}"/>
              </a:ext>
            </a:extLst>
          </p:cNvPr>
          <p:cNvSpPr>
            <a:spLocks noGrp="1"/>
          </p:cNvSpPr>
          <p:nvPr>
            <p:ph idx="1"/>
          </p:nvPr>
        </p:nvSpPr>
        <p:spPr>
          <a:xfrm>
            <a:off x="838200" y="1825625"/>
            <a:ext cx="11049000" cy="3859742"/>
          </a:xfrm>
        </p:spPr>
        <p:txBody>
          <a:bodyPr>
            <a:noAutofit/>
          </a:bodyPr>
          <a:lstStyle/>
          <a:p>
            <a:pPr algn="just"/>
            <a:r>
              <a:rPr lang="en-US" noProof="1">
                <a:latin typeface="Calibri" panose="020F0502020204030204" pitchFamily="34" charset="0"/>
                <a:cs typeface="Calibri" panose="020F0502020204030204" pitchFamily="34" charset="0"/>
              </a:rPr>
              <a:t>Tên bài báo: “Transfer Learning from Speaker Verification to Multispeaker Text-To-Speech Synthesis”</a:t>
            </a:r>
          </a:p>
          <a:p>
            <a:pPr algn="just"/>
            <a:r>
              <a:rPr lang="en-US" noProof="1">
                <a:latin typeface="Calibri" panose="020F0502020204030204" pitchFamily="34" charset="0"/>
                <a:cs typeface="Calibri" panose="020F0502020204030204" pitchFamily="34" charset="0"/>
              </a:rPr>
              <a:t>Tác giả: Ye Jia, Yu Zhang, Ron J. Weiss, Quan Wang, Jonathan Shen, Fei Ren, Zhifeng Chen (Google Inc.)</a:t>
            </a:r>
            <a:endParaRPr lang="en-VN" noProof="1">
              <a:latin typeface="Calibri" panose="020F0502020204030204" pitchFamily="34" charset="0"/>
              <a:cs typeface="Calibri" panose="020F0502020204030204" pitchFamily="34" charset="0"/>
            </a:endParaRPr>
          </a:p>
          <a:p>
            <a:pPr algn="just"/>
            <a:r>
              <a:rPr lang="en-VN" noProof="1">
                <a:latin typeface="Calibri" panose="020F0502020204030204" pitchFamily="34" charset="0"/>
                <a:cs typeface="Calibri" panose="020F0502020204030204" pitchFamily="34" charset="0"/>
              </a:rPr>
              <a:t>Đường link: </a:t>
            </a:r>
            <a:r>
              <a:rPr lang="en-US" noProof="1">
                <a:latin typeface="Calibri" panose="020F0502020204030204" pitchFamily="34" charset="0"/>
                <a:cs typeface="Calibri" panose="020F0502020204030204" pitchFamily="34" charset="0"/>
                <a:hlinkClick r:id="rId3"/>
              </a:rPr>
              <a:t>https://arxiv.org/pdf/1806.04558.pdf</a:t>
            </a:r>
            <a:endParaRPr lang="en-US" noProof="1">
              <a:latin typeface="Calibri" panose="020F0502020204030204" pitchFamily="34" charset="0"/>
              <a:cs typeface="Calibri" panose="020F0502020204030204" pitchFamily="34" charset="0"/>
            </a:endParaRPr>
          </a:p>
          <a:p>
            <a:pPr algn="just"/>
            <a:r>
              <a:rPr lang="en-US" b="1" noProof="1">
                <a:latin typeface="Calibri" panose="020F0502020204030204" pitchFamily="34" charset="0"/>
                <a:cs typeface="Calibri" panose="020F0502020204030204" pitchFamily="34" charset="0"/>
              </a:rPr>
              <a:t>Nội dung chính</a:t>
            </a:r>
            <a:r>
              <a:rPr lang="en-US" noProof="1">
                <a:latin typeface="Calibri" panose="020F0502020204030204" pitchFamily="34" charset="0"/>
                <a:cs typeface="Calibri" panose="020F0502020204030204" pitchFamily="34" charset="0"/>
              </a:rPr>
              <a:t>: Giải quyết bài toán </a:t>
            </a:r>
            <a:r>
              <a:rPr lang="en-US" b="1" noProof="1">
                <a:latin typeface="Calibri" panose="020F0502020204030204" pitchFamily="34" charset="0"/>
                <a:cs typeface="Calibri" panose="020F0502020204030204" pitchFamily="34" charset="0"/>
              </a:rPr>
              <a:t>Text-To-Speech</a:t>
            </a:r>
            <a:r>
              <a:rPr lang="en-US" noProof="1">
                <a:latin typeface="Calibri" panose="020F0502020204030204" pitchFamily="34" charset="0"/>
                <a:cs typeface="Calibri" panose="020F0502020204030204" pitchFamily="34" charset="0"/>
              </a:rPr>
              <a:t> – chuyển văn bản thành giọng nói với chất giọng cho trước và chạy trong thời gian thực.</a:t>
            </a:r>
            <a:endParaRPr lang="en-VN"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0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EF92-CCEC-7A46-BCD9-58A68CBEE560}"/>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Đặt vấn đề (1)</a:t>
            </a:r>
          </a:p>
        </p:txBody>
      </p:sp>
      <p:sp>
        <p:nvSpPr>
          <p:cNvPr id="3" name="Content Placeholder 2">
            <a:extLst>
              <a:ext uri="{FF2B5EF4-FFF2-40B4-BE49-F238E27FC236}">
                <a16:creationId xmlns:a16="http://schemas.microsoft.com/office/drawing/2014/main" id="{EC8EA1E2-1CD3-034E-B549-F3B9D80BC819}"/>
              </a:ext>
            </a:extLst>
          </p:cNvPr>
          <p:cNvSpPr>
            <a:spLocks noGrp="1"/>
          </p:cNvSpPr>
          <p:nvPr>
            <p:ph idx="1"/>
          </p:nvPr>
        </p:nvSpPr>
        <p:spPr>
          <a:xfrm>
            <a:off x="838200" y="1825624"/>
            <a:ext cx="10515600" cy="4772123"/>
          </a:xfrm>
        </p:spPr>
        <p:txBody>
          <a:bodyPr>
            <a:noAutofit/>
          </a:bodyPr>
          <a:lstStyle/>
          <a:p>
            <a:pPr algn="just"/>
            <a:r>
              <a:rPr lang="vi-VN" dirty="0">
                <a:latin typeface="Calibri" panose="020F0502020204030204" pitchFamily="34" charset="0"/>
                <a:cs typeface="Calibri" panose="020F0502020204030204" pitchFamily="34" charset="0"/>
              </a:rPr>
              <a:t>Các mô hình truyền thống, khi xử lý tác vụ tương tự đều cần rất nhiều dữ liệu của giọng nói nguồn (hàng trăm giờ) để huấn luyện.</a:t>
            </a:r>
          </a:p>
          <a:p>
            <a:pPr algn="just"/>
            <a:r>
              <a:rPr lang="vi-VN" dirty="0">
                <a:latin typeface="Calibri" panose="020F0502020204030204" pitchFamily="34" charset="0"/>
                <a:cs typeface="Calibri" panose="020F0502020204030204" pitchFamily="34" charset="0"/>
              </a:rPr>
              <a:t>Khi muốn nhân bản giọng nói khác, phải lặp lại quá trình bên trên.</a:t>
            </a:r>
          </a:p>
          <a:p>
            <a:pPr marL="0" indent="0" algn="just">
              <a:buNone/>
            </a:pPr>
            <a:r>
              <a:rPr lang="vi-VN" dirty="0">
                <a:latin typeface="Calibri" panose="020F0502020204030204" pitchFamily="34" charset="0"/>
                <a:cs typeface="Calibri" panose="020F0502020204030204" pitchFamily="34" charset="0"/>
                <a:sym typeface="Wingdings" pitchFamily="2" charset="2"/>
              </a:rPr>
              <a:t> Tốn một chi phí lớn cho việc huấn luyện</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992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4760-96EE-4A43-93E6-DB171A3BF7C3}"/>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Đặt vấn đề (2)</a:t>
            </a:r>
          </a:p>
        </p:txBody>
      </p:sp>
      <p:sp>
        <p:nvSpPr>
          <p:cNvPr id="3" name="Content Placeholder 2">
            <a:extLst>
              <a:ext uri="{FF2B5EF4-FFF2-40B4-BE49-F238E27FC236}">
                <a16:creationId xmlns:a16="http://schemas.microsoft.com/office/drawing/2014/main" id="{E339AD6E-CD49-7F4F-BBB1-A0F0839E9BDE}"/>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Cần một mô hình máy học vận hành với thời gian thực và không cần cập nhật trọng số.</a:t>
            </a:r>
          </a:p>
          <a:p>
            <a:r>
              <a:rPr lang="vi-VN" dirty="0">
                <a:latin typeface="Calibri" panose="020F0502020204030204" pitchFamily="34" charset="0"/>
                <a:cs typeface="Calibri" panose="020F0502020204030204" pitchFamily="34" charset="0"/>
              </a:rPr>
              <a:t>Input: Một đoạn ghi âm giọng nói ngắn (khoảng 5s) và đoạn văn bản cần chuyển thành giọng nói.</a:t>
            </a:r>
          </a:p>
          <a:p>
            <a:r>
              <a:rPr lang="vi-VN" dirty="0">
                <a:latin typeface="Calibri" panose="020F0502020204030204" pitchFamily="34" charset="0"/>
                <a:cs typeface="Calibri" panose="020F0502020204030204" pitchFamily="34" charset="0"/>
              </a:rPr>
              <a:t>Output: Giọng nói giống với đầu vào.</a:t>
            </a:r>
          </a:p>
        </p:txBody>
      </p:sp>
    </p:spTree>
    <p:extLst>
      <p:ext uri="{BB962C8B-B14F-4D97-AF65-F5344CB8AC3E}">
        <p14:creationId xmlns:p14="http://schemas.microsoft.com/office/powerpoint/2010/main" val="161091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756E-63F3-1040-ACA5-80048C0FFC45}"/>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(1)</a:t>
            </a:r>
          </a:p>
        </p:txBody>
      </p:sp>
      <p:sp>
        <p:nvSpPr>
          <p:cNvPr id="3" name="Content Placeholder 2">
            <a:extLst>
              <a:ext uri="{FF2B5EF4-FFF2-40B4-BE49-F238E27FC236}">
                <a16:creationId xmlns:a16="http://schemas.microsoft.com/office/drawing/2014/main" id="{CAA10B54-056E-4C4D-928E-D8172CA4D967}"/>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Xây dựng mô hình “</a:t>
            </a:r>
            <a:r>
              <a:rPr lang="en-US" dirty="0" err="1">
                <a:latin typeface="Calibri" panose="020F0502020204030204" pitchFamily="34" charset="0"/>
                <a:cs typeface="Calibri" panose="020F0502020204030204" pitchFamily="34" charset="0"/>
              </a:rPr>
              <a:t>Multispeaker</a:t>
            </a:r>
            <a:r>
              <a:rPr lang="en-US" dirty="0">
                <a:latin typeface="Calibri" panose="020F0502020204030204" pitchFamily="34" charset="0"/>
                <a:cs typeface="Calibri" panose="020F0502020204030204" pitchFamily="34" charset="0"/>
              </a:rPr>
              <a:t> speech synthesis” (</a:t>
            </a:r>
            <a:r>
              <a:rPr lang="en-US" dirty="0" err="1">
                <a:latin typeface="Calibri" panose="020F0502020204030204" pitchFamily="34" charset="0"/>
                <a:cs typeface="Calibri" panose="020F0502020204030204" pitchFamily="34" charset="0"/>
              </a:rPr>
              <a:t>tạm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dịch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Tổng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hợp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giọng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nói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từ</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nguồn</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Bao </a:t>
            </a:r>
            <a:r>
              <a:rPr lang="en-US" dirty="0" err="1">
                <a:latin typeface="Calibri" panose="020F0502020204030204" pitchFamily="34" charset="0"/>
                <a:cs typeface="Calibri" panose="020F0502020204030204" pitchFamily="34" charset="0"/>
              </a:rPr>
              <a:t>gồm</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mạng</a:t>
            </a:r>
            <a:r>
              <a:rPr lang="en-US" dirty="0">
                <a:latin typeface="Calibri" panose="020F0502020204030204" pitchFamily="34" charset="0"/>
                <a:cs typeface="Calibri" panose="020F0502020204030204" pitchFamily="34" charset="0"/>
              </a:rPr>
              <a:t> neural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huấn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luyện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lâp</a:t>
            </a:r>
            <a:r>
              <a:rPr lang="en-US" dirty="0">
                <a:latin typeface="Calibri" panose="020F0502020204030204" pitchFamily="34" charset="0"/>
                <a:cs typeface="Calibri" panose="020F0502020204030204" pitchFamily="34" charset="0"/>
              </a:rPr>
              <a:t>:</a:t>
            </a:r>
          </a:p>
          <a:p>
            <a:pPr lvl="1"/>
            <a:r>
              <a:rPr lang="en-US" sz="2800" dirty="0">
                <a:latin typeface="Calibri" panose="020F0502020204030204" pitchFamily="34" charset="0"/>
                <a:cs typeface="Calibri" panose="020F0502020204030204" pitchFamily="34" charset="0"/>
              </a:rPr>
              <a:t>Speaker Encoder</a:t>
            </a:r>
          </a:p>
          <a:p>
            <a:pPr lvl="1"/>
            <a:r>
              <a:rPr lang="en-US" sz="2800" dirty="0">
                <a:latin typeface="Calibri" panose="020F0502020204030204" pitchFamily="34" charset="0"/>
                <a:cs typeface="Calibri" panose="020F0502020204030204" pitchFamily="34" charset="0"/>
              </a:rPr>
              <a:t>Synthesizer</a:t>
            </a:r>
          </a:p>
          <a:p>
            <a:pPr lvl="1"/>
            <a:r>
              <a:rPr lang="en-US" sz="2800" dirty="0">
                <a:latin typeface="Calibri" panose="020F0502020204030204" pitchFamily="34" charset="0"/>
                <a:cs typeface="Calibri" panose="020F0502020204030204" pitchFamily="34" charset="0"/>
              </a:rPr>
              <a:t>Vocoder</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46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3A8D-60CB-544B-9785-CE4F9E8B5798}"/>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(2)</a:t>
            </a:r>
          </a:p>
        </p:txBody>
      </p:sp>
      <p:sp>
        <p:nvSpPr>
          <p:cNvPr id="3" name="Content Placeholder 2">
            <a:extLst>
              <a:ext uri="{FF2B5EF4-FFF2-40B4-BE49-F238E27FC236}">
                <a16:creationId xmlns:a16="http://schemas.microsoft.com/office/drawing/2014/main" id="{CA62294A-F1EB-204B-8394-8894371B8A7A}"/>
              </a:ext>
            </a:extLst>
          </p:cNvPr>
          <p:cNvSpPr>
            <a:spLocks noGrp="1"/>
          </p:cNvSpPr>
          <p:nvPr>
            <p:ph idx="1"/>
          </p:nvPr>
        </p:nvSpPr>
        <p:spPr/>
        <p:txBody>
          <a:bodyPr>
            <a:normAutofit/>
          </a:bodyPr>
          <a:lstStyle/>
          <a:p>
            <a:pPr algn="just"/>
            <a:r>
              <a:rPr lang="vi-VN" dirty="0">
                <a:latin typeface="Calibri" panose="020F0502020204030204" pitchFamily="34" charset="0"/>
                <a:cs typeface="Calibri" panose="020F0502020204030204" pitchFamily="34" charset="0"/>
              </a:rPr>
              <a:t>Mạng học sâu </a:t>
            </a:r>
            <a:r>
              <a:rPr lang="vi-VN" b="1" dirty="0">
                <a:latin typeface="Calibri" panose="020F0502020204030204" pitchFamily="34" charset="0"/>
                <a:cs typeface="Calibri" panose="020F0502020204030204" pitchFamily="34" charset="0"/>
              </a:rPr>
              <a:t>Speaker Encoder</a:t>
            </a:r>
          </a:p>
          <a:p>
            <a:pPr lvl="1" algn="just"/>
            <a:r>
              <a:rPr lang="vi-VN" sz="2800" dirty="0">
                <a:latin typeface="Calibri" panose="020F0502020204030204" pitchFamily="34" charset="0"/>
                <a:cs typeface="Calibri" panose="020F0502020204030204" pitchFamily="34" charset="0"/>
              </a:rPr>
              <a:t>Mục tiêu: Trích xuất Speaker Embedding (một vector biểu diễn âm thanh để máy tính có thể hiểu được) của ngôn ngữ nói</a:t>
            </a:r>
          </a:p>
          <a:p>
            <a:pPr lvl="1" algn="just"/>
            <a:r>
              <a:rPr lang="vi-VN" sz="2800" dirty="0">
                <a:latin typeface="Calibri" panose="020F0502020204030204" pitchFamily="34" charset="0"/>
                <a:cs typeface="Calibri" panose="020F0502020204030204" pitchFamily="34" charset="0"/>
              </a:rPr>
              <a:t>Input: Dữ liệu giọng nói</a:t>
            </a:r>
          </a:p>
          <a:p>
            <a:pPr lvl="1" algn="just"/>
            <a:r>
              <a:rPr lang="vi-VN" sz="2800" dirty="0">
                <a:latin typeface="Calibri" panose="020F0502020204030204" pitchFamily="34" charset="0"/>
                <a:cs typeface="Calibri" panose="020F0502020204030204" pitchFamily="34" charset="0"/>
              </a:rPr>
              <a:t>Output: Speaker Embedding</a:t>
            </a:r>
          </a:p>
          <a:p>
            <a:pPr algn="just"/>
            <a:r>
              <a:rPr lang="vi-VN" dirty="0">
                <a:latin typeface="Calibri" panose="020F0502020204030204" pitchFamily="34" charset="0"/>
                <a:cs typeface="Calibri" panose="020F0502020204030204" pitchFamily="34" charset="0"/>
              </a:rPr>
              <a:t>Output của mạng neural này được dùng làm input cho mạng </a:t>
            </a:r>
            <a:r>
              <a:rPr lang="en-US" b="1" dirty="0">
                <a:solidFill>
                  <a:srgbClr val="24292E"/>
                </a:solidFill>
                <a:latin typeface="Calibri" panose="020F0502020204030204" pitchFamily="34" charset="0"/>
                <a:cs typeface="Calibri" panose="020F0502020204030204" pitchFamily="34" charset="0"/>
              </a:rPr>
              <a:t>Synthesizer</a:t>
            </a:r>
          </a:p>
          <a:p>
            <a:pPr algn="just"/>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339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075E-8DE1-D341-AFA2-1BA04E70FAF9}"/>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(3)</a:t>
            </a:r>
          </a:p>
        </p:txBody>
      </p:sp>
      <p:sp>
        <p:nvSpPr>
          <p:cNvPr id="3" name="Content Placeholder 2">
            <a:extLst>
              <a:ext uri="{FF2B5EF4-FFF2-40B4-BE49-F238E27FC236}">
                <a16:creationId xmlns:a16="http://schemas.microsoft.com/office/drawing/2014/main" id="{5C597CAC-37A7-3F44-A9C5-7D20F289FEDC}"/>
              </a:ext>
            </a:extLst>
          </p:cNvPr>
          <p:cNvSpPr>
            <a:spLocks noGrp="1"/>
          </p:cNvSpPr>
          <p:nvPr>
            <p:ph idx="1"/>
          </p:nvPr>
        </p:nvSpPr>
        <p:spPr/>
        <p:txBody>
          <a:bodyPr>
            <a:normAutofit/>
          </a:bodyPr>
          <a:lstStyle/>
          <a:p>
            <a:pPr algn="just"/>
            <a:r>
              <a:rPr lang="vi-VN" dirty="0">
                <a:latin typeface="Calibri" panose="020F0502020204030204" pitchFamily="34" charset="0"/>
                <a:cs typeface="Calibri" panose="020F0502020204030204" pitchFamily="34" charset="0"/>
              </a:rPr>
              <a:t>Mạng </a:t>
            </a:r>
            <a:r>
              <a:rPr lang="en-US" b="1" dirty="0">
                <a:solidFill>
                  <a:srgbClr val="24292E"/>
                </a:solidFill>
                <a:latin typeface="Calibri" panose="020F0502020204030204" pitchFamily="34" charset="0"/>
                <a:cs typeface="Calibri" panose="020F0502020204030204" pitchFamily="34" charset="0"/>
              </a:rPr>
              <a:t>Synthesizer</a:t>
            </a:r>
          </a:p>
          <a:p>
            <a:pPr lvl="1" algn="just"/>
            <a:r>
              <a:rPr lang="en-US" sz="2800" dirty="0" err="1">
                <a:solidFill>
                  <a:srgbClr val="24292E"/>
                </a:solidFill>
                <a:latin typeface="Calibri" panose="020F0502020204030204" pitchFamily="34" charset="0"/>
                <a:cs typeface="Calibri" panose="020F0502020204030204" pitchFamily="34" charset="0"/>
              </a:rPr>
              <a:t>Mục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tiêu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a:t>
            </a:r>
            <a:r>
              <a:rPr lang="en-US" sz="2800" dirty="0" err="1">
                <a:latin typeface="Calibri" panose="020F0502020204030204" pitchFamily="34" charset="0"/>
                <a:cs typeface="Calibri" panose="020F0502020204030204" pitchFamily="34" charset="0"/>
              </a:rPr>
              <a:t>ổng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hợp</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âm</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thanh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từ</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đoạn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văn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bản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dựa</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trên</a:t>
            </a:r>
            <a:r>
              <a:rPr lang="en-US" sz="2800" dirty="0">
                <a:latin typeface="Calibri" panose="020F0502020204030204" pitchFamily="34" charset="0"/>
                <a:cs typeface="Calibri" panose="020F0502020204030204" pitchFamily="34" charset="0"/>
              </a:rPr>
              <a:t> speaker embedding </a:t>
            </a:r>
            <a:r>
              <a:rPr lang="en-US" sz="2800" dirty="0" err="1">
                <a:latin typeface="Calibri" panose="020F0502020204030204" pitchFamily="34" charset="0"/>
                <a:cs typeface="Calibri" panose="020F0502020204030204" pitchFamily="34" charset="0"/>
              </a:rPr>
              <a:t>của</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giọng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nói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nguồn</a:t>
            </a:r>
            <a:r>
              <a:rPr lang="en-US" sz="2800" dirty="0">
                <a:latin typeface="Calibri" panose="020F0502020204030204" pitchFamily="34" charset="0"/>
                <a:cs typeface="Calibri" panose="020F0502020204030204" pitchFamily="34" charset="0"/>
              </a:rPr>
              <a:t>.</a:t>
            </a:r>
          </a:p>
          <a:p>
            <a:pPr lvl="1" algn="just"/>
            <a:r>
              <a:rPr lang="en-US" sz="2800" dirty="0">
                <a:solidFill>
                  <a:srgbClr val="24292E"/>
                </a:solidFill>
                <a:latin typeface="Calibri" panose="020F0502020204030204" pitchFamily="34" charset="0"/>
                <a:cs typeface="Calibri" panose="020F0502020204030204" pitchFamily="34" charset="0"/>
              </a:rPr>
              <a:t>Input: Speaker embedding vector </a:t>
            </a:r>
            <a:r>
              <a:rPr lang="en-US" sz="2800" dirty="0" err="1">
                <a:solidFill>
                  <a:srgbClr val="24292E"/>
                </a:solidFill>
                <a:latin typeface="Calibri" panose="020F0502020204030204" pitchFamily="34" charset="0"/>
                <a:cs typeface="Calibri" panose="020F0502020204030204" pitchFamily="34" charset="0"/>
              </a:rPr>
              <a:t>từ</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mạng</a:t>
            </a:r>
            <a:r>
              <a:rPr lang="en-US" sz="2800" dirty="0">
                <a:solidFill>
                  <a:srgbClr val="24292E"/>
                </a:solidFill>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Speaker Encoder và đoạn văn bản cần chuyển thành giọng nói</a:t>
            </a:r>
          </a:p>
          <a:p>
            <a:pPr lvl="1" algn="just"/>
            <a:r>
              <a:rPr lang="vi-VN" sz="2800" dirty="0">
                <a:latin typeface="Calibri" panose="020F0502020204030204" pitchFamily="34" charset="0"/>
                <a:cs typeface="Calibri" panose="020F0502020204030204" pitchFamily="34" charset="0"/>
              </a:rPr>
              <a:t>Output: Biểu đồ </a:t>
            </a:r>
            <a:r>
              <a:rPr lang="en-US" sz="2800" dirty="0">
                <a:solidFill>
                  <a:srgbClr val="24292E"/>
                </a:solidFill>
                <a:latin typeface="Calibri" panose="020F0502020204030204" pitchFamily="34" charset="0"/>
                <a:cs typeface="Calibri" panose="020F0502020204030204" pitchFamily="34" charset="0"/>
              </a:rPr>
              <a:t>Mel Spectrogram – </a:t>
            </a:r>
            <a:r>
              <a:rPr lang="en-US" sz="2800" dirty="0" err="1">
                <a:solidFill>
                  <a:srgbClr val="24292E"/>
                </a:solidFill>
                <a:latin typeface="Calibri" panose="020F0502020204030204" pitchFamily="34" charset="0"/>
                <a:cs typeface="Calibri" panose="020F0502020204030204" pitchFamily="34" charset="0"/>
              </a:rPr>
              <a:t>một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dạng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biểu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diễn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âm</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thanh</a:t>
            </a:r>
            <a:endParaRPr lang="en-US" sz="2800" dirty="0">
              <a:solidFill>
                <a:srgbClr val="24292E"/>
              </a:solidFill>
              <a:latin typeface="Calibri" panose="020F0502020204030204" pitchFamily="34" charset="0"/>
              <a:cs typeface="Calibri" panose="020F0502020204030204" pitchFamily="34" charset="0"/>
            </a:endParaRPr>
          </a:p>
          <a:p>
            <a:pPr lvl="1" algn="just"/>
            <a:r>
              <a:rPr lang="en-US" sz="2800" dirty="0" err="1">
                <a:solidFill>
                  <a:srgbClr val="24292E"/>
                </a:solidFill>
                <a:latin typeface="Calibri" panose="020F0502020204030204" pitchFamily="34" charset="0"/>
                <a:cs typeface="Calibri" panose="020F0502020204030204" pitchFamily="34" charset="0"/>
              </a:rPr>
              <a:t>Kỹ</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thuật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được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sử</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dụng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Tacotron</a:t>
            </a:r>
            <a:r>
              <a:rPr lang="en-US" sz="2800" dirty="0">
                <a:solidFill>
                  <a:srgbClr val="24292E"/>
                </a:solidFill>
                <a:latin typeface="Calibri" panose="020F0502020204030204" pitchFamily="34" charset="0"/>
                <a:cs typeface="Calibri" panose="020F0502020204030204" pitchFamily="34" charset="0"/>
              </a:rPr>
              <a:t> 2 </a:t>
            </a:r>
            <a:r>
              <a:rPr lang="en-US" sz="2800" dirty="0" err="1">
                <a:solidFill>
                  <a:srgbClr val="24292E"/>
                </a:solidFill>
                <a:latin typeface="Calibri" panose="020F0502020204030204" pitchFamily="34" charset="0"/>
                <a:cs typeface="Calibri" panose="020F0502020204030204" pitchFamily="34" charset="0"/>
              </a:rPr>
              <a:t>của</a:t>
            </a:r>
            <a:r>
              <a:rPr lang="en-US" sz="2800" dirty="0">
                <a:solidFill>
                  <a:srgbClr val="24292E"/>
                </a:solidFill>
                <a:latin typeface="Calibri" panose="020F0502020204030204" pitchFamily="34" charset="0"/>
                <a:cs typeface="Calibri" panose="020F0502020204030204" pitchFamily="34" charset="0"/>
              </a:rPr>
              <a:t> DeepMind</a:t>
            </a:r>
          </a:p>
          <a:p>
            <a:pPr algn="just"/>
            <a:r>
              <a:rPr lang="vi-VN" dirty="0">
                <a:latin typeface="Calibri" panose="020F0502020204030204" pitchFamily="34" charset="0"/>
                <a:cs typeface="Calibri" panose="020F0502020204030204" pitchFamily="34" charset="0"/>
              </a:rPr>
              <a:t>Output của mạng này được dùng làm input cho mạng </a:t>
            </a:r>
            <a:r>
              <a:rPr lang="en-US" b="1" dirty="0">
                <a:solidFill>
                  <a:srgbClr val="24292E"/>
                </a:solidFill>
                <a:latin typeface="Calibri" panose="020F0502020204030204" pitchFamily="34" charset="0"/>
                <a:cs typeface="Calibri" panose="020F0502020204030204" pitchFamily="34" charset="0"/>
              </a:rPr>
              <a:t>Vocoder</a:t>
            </a:r>
          </a:p>
          <a:p>
            <a:pPr algn="just"/>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242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1074</Words>
  <Application>Microsoft Macintosh PowerPoint</Application>
  <PresentationFormat>Widescreen</PresentationFormat>
  <Paragraphs>101</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Aharoni</vt:lpstr>
      <vt:lpstr>Arial</vt:lpstr>
      <vt:lpstr>Avenir Next LT Pro</vt:lpstr>
      <vt:lpstr>Calibri</vt:lpstr>
      <vt:lpstr>ShapesVTI</vt:lpstr>
      <vt:lpstr>Real time  Voice Cloning</vt:lpstr>
      <vt:lpstr>Thành viên</vt:lpstr>
      <vt:lpstr>Nội dung</vt:lpstr>
      <vt:lpstr>Giới thiệu paper</vt:lpstr>
      <vt:lpstr>Đặt vấn đề (1)</vt:lpstr>
      <vt:lpstr>Đặt vấn đề (2)</vt:lpstr>
      <vt:lpstr>Giải quyết vấn đề - Xây dựng model (1)</vt:lpstr>
      <vt:lpstr>Giải quyết vấn đề – Xây dựng model (2)</vt:lpstr>
      <vt:lpstr>Giải quyết vấn đề – Xây dựng model (3)</vt:lpstr>
      <vt:lpstr>Giải quyết vấn đề – Xây dựng model (4)</vt:lpstr>
      <vt:lpstr>Giải quyết vấn đề – Xây dựng model (5)</vt:lpstr>
      <vt:lpstr>Giải quyết vấn đề – Train model</vt:lpstr>
      <vt:lpstr>Giải quyết vấn đề – Đánh giá model (1)</vt:lpstr>
      <vt:lpstr>Giải quyết vấn đề – Đánh giá model (2)</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BẢO LONG</dc:creator>
  <cp:lastModifiedBy>NGUYỄN BẢO LONG</cp:lastModifiedBy>
  <cp:revision>1</cp:revision>
  <dcterms:created xsi:type="dcterms:W3CDTF">2021-05-01T13:41:19Z</dcterms:created>
  <dcterms:modified xsi:type="dcterms:W3CDTF">2021-05-01T16:56:37Z</dcterms:modified>
</cp:coreProperties>
</file>