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29" r:id="rId3"/>
    <p:sldId id="339" r:id="rId4"/>
    <p:sldId id="330" r:id="rId5"/>
    <p:sldId id="340" r:id="rId6"/>
    <p:sldId id="341" r:id="rId7"/>
    <p:sldId id="342" r:id="rId8"/>
    <p:sldId id="343" r:id="rId9"/>
    <p:sldId id="34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Learning%20Stuffs\3rd%20Year\Semester%202\Tr&#7921;c%20Quan%20H&#243;a%20D&#7919;%20Li&#7879;u\B&#224;i%20t&#7853;p\BTTL2\make_the_story_unmistak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Credit Card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Credit Card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HELOC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HELOC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dirty="0"/>
              <a:t>Fixed-Term Loan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Fixed-Term Loan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Tỉ</a:t>
            </a:r>
            <a:r>
              <a:rPr lang="en-US" baseline="0" dirty="0"/>
              <a:t> lệ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dịch vụ </a:t>
            </a:r>
            <a:r>
              <a:rPr lang="en-US" baseline="0" dirty="0" err="1"/>
              <a:t>tín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4-4CC3-B476-97344B4D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9556896"/>
        <c:axId val="399553288"/>
      </c:lineChart>
      <c:catAx>
        <c:axId val="3995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Năm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3288"/>
        <c:crosses val="autoZero"/>
        <c:auto val="1"/>
        <c:lblAlgn val="ctr"/>
        <c:lblOffset val="100"/>
        <c:noMultiLvlLbl val="0"/>
      </c:catAx>
      <c:valAx>
        <c:axId val="39955328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Tỉ</a:t>
                </a:r>
                <a:r>
                  <a:rPr lang="en-US" baseline="0" dirty="0"/>
                  <a:t> lệ </a:t>
                </a:r>
                <a:r>
                  <a:rPr lang="en-US" baseline="0" dirty="0" err="1"/>
                  <a:t>Tham</a:t>
                </a:r>
                <a:r>
                  <a:rPr lang="en-US" baseline="0" dirty="0"/>
                  <a:t> Gia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439276485788107E-3"/>
              <c:y val="0.309589584091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6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Tỉ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lệ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tài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khoản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tham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gia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vào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dịch vụ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tín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dụng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thanh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toán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tự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động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qua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từng</a:t>
            </a:r>
            <a:r>
              <a:rPr lang="en-US" sz="18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800" b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năm</a:t>
            </a: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layout>
        <c:manualLayout>
          <c:xMode val="edge"/>
          <c:yMode val="edge"/>
          <c:x val="2.7610721073658893E-2"/>
          <c:y val="1.81543116490166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46933788448858"/>
          <c:y val="0.20424053271707146"/>
          <c:w val="0.50535182820730296"/>
          <c:h val="0.64759973545303695"/>
        </c:manualLayout>
      </c:layout>
      <c:lineChart>
        <c:grouping val="standard"/>
        <c:varyColors val="0"/>
        <c:ser>
          <c:idx val="0"/>
          <c:order val="0"/>
          <c:tx>
            <c:strRef>
              <c:f>'DATA + BASELINE GRAPH OPTIONS'!$B$6</c:f>
              <c:strCache>
                <c:ptCount val="1"/>
                <c:pt idx="0">
                  <c:v>Credit Card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775-4CCA-A533-A08C74E6A57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775-4CCA-A533-A08C74E6A570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l">
                    <a:defRPr sz="1000">
                      <a:solidFill>
                        <a:schemeClr val="bg1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75-4CCA-A533-A08C74E6A5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DEAD90-9168-974A-852D-10EA879EAA88}" type="VALUE">
                      <a:rPr lang="en-US" sz="100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pPr/>
                      <a:t>[GIÁ TRỊ]</a:t>
                    </a:fld>
                    <a:r>
                      <a:rPr lang="en-US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 </a:t>
                    </a:r>
                    <a:r>
                      <a:rPr lang="en-US" sz="100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CREDIT CARD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3413754603962"/>
                      <c:h val="9.14848643448432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1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OPTIONS'!$C$6:$F$6</c:f>
              <c:numCache>
                <c:formatCode>0.0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75-4CCA-A533-A08C74E6A570}"/>
            </c:ext>
          </c:extLst>
        </c:ser>
        <c:ser>
          <c:idx val="1"/>
          <c:order val="1"/>
          <c:tx>
            <c:strRef>
              <c:f>'DATA + BASELINE GRAPH OPTIONS'!$B$7</c:f>
              <c:strCache>
                <c:ptCount val="1"/>
                <c:pt idx="0">
                  <c:v>Home Equity Line of Credit</c:v>
                </c:pt>
              </c:strCache>
            </c:strRef>
          </c:tx>
          <c:spPr>
            <a:ln w="38100"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775-4CCA-A533-A08C74E6A570}"/>
              </c:ext>
            </c:extLst>
          </c:dPt>
          <c:dPt>
            <c:idx val="1"/>
            <c:bubble3D val="0"/>
            <c:spPr>
              <a:ln w="38100"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420-4E39-8BC4-88FC792A39CC}"/>
              </c:ext>
            </c:extLst>
          </c:dPt>
          <c:dPt>
            <c:idx val="2"/>
            <c:bubble3D val="0"/>
            <c:spPr>
              <a:ln w="38100"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420-4E39-8BC4-88FC792A39CC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</c:spPr>
            </c:marker>
            <c:bubble3D val="0"/>
            <c:spPr>
              <a:ln w="38100"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5775-4CCA-A533-A08C74E6A570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l">
                    <a:defRPr sz="1000">
                      <a:solidFill>
                        <a:schemeClr val="bg1">
                          <a:lumMod val="65000"/>
                        </a:schemeClr>
                      </a:solidFill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75-4CCA-A533-A08C74E6A570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1000">
                        <a:solidFill>
                          <a:schemeClr val="bg1">
                            <a:lumMod val="65000"/>
                          </a:schemeClr>
                        </a:solidFill>
                      </a:defRPr>
                    </a:pPr>
                    <a:fld id="{A6EE8F9B-0B87-5949-91F1-A0E3D4C5E80C}" type="VALUE">
                      <a:rPr lang="en-US" b="1">
                        <a:solidFill>
                          <a:srgbClr val="FF0000"/>
                        </a:solidFill>
                      </a:rPr>
                      <a:pPr algn="l">
                        <a:defRPr sz="1000">
                          <a:solidFill>
                            <a:schemeClr val="bg1">
                              <a:lumMod val="65000"/>
                            </a:schemeClr>
                          </a:solidFill>
                        </a:defRPr>
                      </a:pPr>
                      <a:t>[GIÁ TRỊ]</a:t>
                    </a:fld>
                    <a:r>
                      <a:rPr lang="en-US" b="1" dirty="0">
                        <a:solidFill>
                          <a:srgbClr val="FF0000"/>
                        </a:solidFill>
                      </a:rPr>
                      <a:t> HOME EQUITY LINE OF CREDIT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649420220351543"/>
                      <c:h val="9.14848462677399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75-4CCA-A533-A08C74E6A570}"/>
                </c:ext>
              </c:extLst>
            </c:dLbl>
            <c:numFmt formatCode="#,##0" sourceLinked="0"/>
            <c:spPr>
              <a:noFill/>
              <a:ln>
                <a:solidFill>
                  <a:schemeClr val="bg1">
                    <a:lumMod val="65000"/>
                  </a:schemeClr>
                </a:solidFill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OPTIONS'!$C$7:$F$7</c:f>
              <c:numCache>
                <c:formatCode>0.0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75-4CCA-A533-A08C74E6A570}"/>
            </c:ext>
          </c:extLst>
        </c:ser>
        <c:ser>
          <c:idx val="2"/>
          <c:order val="2"/>
          <c:tx>
            <c:strRef>
              <c:f>'DATA + BASELINE GRAPH OPTIONS'!$B$8</c:f>
              <c:strCache>
                <c:ptCount val="1"/>
                <c:pt idx="0">
                  <c:v>Fixed-Term Loan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775-4CCA-A533-A08C74E6A570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775-4CCA-A533-A08C74E6A570}"/>
              </c:ext>
            </c:extLst>
          </c:dPt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75-4CCA-A533-A08C74E6A570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1000">
                        <a:solidFill>
                          <a:schemeClr val="bg1">
                            <a:lumMod val="50000"/>
                          </a:schemeClr>
                        </a:solidFill>
                      </a:defRPr>
                    </a:pPr>
                    <a:fld id="{D5D49256-94BA-224F-8026-D26491C332F9}" type="VALUE">
                      <a:rPr lang="en-US" sz="1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pPr algn="l">
                        <a:defRPr sz="1000">
                          <a:solidFill>
                            <a:schemeClr val="bg1">
                              <a:lumMod val="50000"/>
                            </a:schemeClr>
                          </a:solidFill>
                        </a:defRPr>
                      </a:pPr>
                      <a:t>[GIÁ TRỊ]</a:t>
                    </a:fld>
                    <a:r>
                      <a:rPr lang="en-US" sz="1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FIXED-TERM</a:t>
                    </a:r>
                    <a:r>
                      <a:rPr lang="en-US" sz="1000" baseline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LOAN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68438712473115"/>
                      <c:h val="9.14848643448432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OPTIONS'!$C$8:$F$8</c:f>
              <c:numCache>
                <c:formatCode>0.0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775-4CCA-A533-A08C74E6A570}"/>
            </c:ext>
          </c:extLst>
        </c:ser>
        <c:ser>
          <c:idx val="3"/>
          <c:order val="3"/>
          <c:tx>
            <c:strRef>
              <c:f>'DATA + BASELINE GRAPH OPTIONS'!$B$9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circle"/>
            <c:size val="7"/>
          </c:marker>
          <c:dPt>
            <c:idx val="0"/>
            <c:marker>
              <c:spPr>
                <a:solidFill>
                  <a:schemeClr val="tx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775-4CCA-A533-A08C74E6A570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5775-4CCA-A533-A08C74E6A570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5775-4CCA-A533-A08C74E6A570}"/>
              </c:ext>
            </c:extLst>
          </c:dPt>
          <c:dPt>
            <c:idx val="3"/>
            <c:marker>
              <c:spPr>
                <a:solidFill>
                  <a:schemeClr val="tx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775-4CCA-A533-A08C74E6A570}"/>
              </c:ext>
            </c:extLst>
          </c:dPt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75-4CCA-A533-A08C74E6A5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866931C-2C09-544F-8DAF-9C1FA6F6DE7F}" type="VALUE">
                      <a:rPr lang="en-US"/>
                      <a:pPr/>
                      <a:t>[GIÁ TRỊ]</a:t>
                    </a:fld>
                    <a:r>
                      <a:rPr lang="en-US"/>
                      <a:t> TOTAL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5775-4CCA-A533-A08C74E6A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OPTIONS'!$C$9:$F$9</c:f>
              <c:numCache>
                <c:formatCode>0.0</c:formatCode>
                <c:ptCount val="4"/>
                <c:pt idx="0">
                  <c:v>58.9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775-4CCA-A533-A08C74E6A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8876440"/>
        <c:axId val="-2018894856"/>
      </c:lineChart>
      <c:catAx>
        <c:axId val="-201887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18894856"/>
        <c:crosses val="autoZero"/>
        <c:auto val="1"/>
        <c:lblAlgn val="ctr"/>
        <c:lblOffset val="100"/>
        <c:noMultiLvlLbl val="0"/>
      </c:catAx>
      <c:valAx>
        <c:axId val="-2018894856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b="0" dirty="0">
                    <a:solidFill>
                      <a:schemeClr val="bg1">
                        <a:lumMod val="50000"/>
                      </a:schemeClr>
                    </a:solidFill>
                  </a:rPr>
                  <a:t>TỈ</a:t>
                </a:r>
                <a:r>
                  <a:rPr lang="en-US" b="0" baseline="0" dirty="0">
                    <a:solidFill>
                      <a:schemeClr val="bg1">
                        <a:lumMod val="50000"/>
                      </a:schemeClr>
                    </a:solidFill>
                  </a:rPr>
                  <a:t> LỆ THAM GIA (%)</a:t>
                </a:r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5890455553520927E-2"/>
              <c:y val="0.3381710076232888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1887644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38100">
      <a:noFill/>
    </a:ln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0.11541</cdr:x>
      <cdr:y>0.1059</cdr:y>
    </cdr:from>
    <cdr:to>
      <cdr:x>0.73751</cdr:x>
      <cdr:y>0.19451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65D594-0FB9-8C41-B806-A929A472EE8A}"/>
            </a:ext>
          </a:extLst>
        </cdr:cNvPr>
        <cdr:cNvSpPr txBox="1"/>
      </cdr:nvSpPr>
      <cdr:spPr>
        <a:xfrm xmlns:a="http://schemas.openxmlformats.org/drawingml/2006/main">
          <a:off x="743856" y="444500"/>
          <a:ext cx="4009571" cy="3719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0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4/16/2021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Nhóm 17:</a:t>
            </a:r>
          </a:p>
          <a:p>
            <a:r>
              <a:rPr lang="en-US" sz="2000" dirty="0"/>
              <a:t>18120078 – Ngô Phù Hữu Đại Sơn</a:t>
            </a:r>
          </a:p>
          <a:p>
            <a:r>
              <a:rPr lang="en-US" sz="2000" dirty="0"/>
              <a:t>18120253 – Mai Ngọc Tú</a:t>
            </a:r>
          </a:p>
          <a:p>
            <a:r>
              <a:rPr lang="en-US" sz="2000" dirty="0"/>
              <a:t>18120201 – Nguyễn Bảo Long</a:t>
            </a:r>
          </a:p>
          <a:p>
            <a:r>
              <a:rPr lang="en-US" sz="2000" dirty="0"/>
              <a:t>18120227 – Phạm Văn Minh Phương</a:t>
            </a:r>
          </a:p>
          <a:p>
            <a:r>
              <a:rPr lang="en-US" sz="2000" dirty="0"/>
              <a:t>1712502 – Trần Quang Huy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các khái niệm trong biểu đồ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Credit card</a:t>
            </a:r>
            <a:r>
              <a:rPr lang="en-US" dirty="0"/>
              <a:t>: </a:t>
            </a:r>
            <a:r>
              <a:rPr lang="vi-VN" dirty="0"/>
              <a:t>Hình thức thanh toán cho phép người dùng vay tiền khi thanh</a:t>
            </a:r>
            <a:r>
              <a:rPr lang="en-US" dirty="0"/>
              <a:t> </a:t>
            </a:r>
            <a:r>
              <a:rPr lang="vi-VN" dirty="0"/>
              <a:t>toán. Hạn mức vay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quy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en-US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Số</a:t>
            </a:r>
            <a:r>
              <a:rPr lang="vi-VN" dirty="0"/>
              <a:t> tiền </a:t>
            </a:r>
            <a:r>
              <a:rPr lang="vi-VN" dirty="0" err="1"/>
              <a:t>nợ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en-US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sinh </a:t>
            </a:r>
            <a:r>
              <a:rPr lang="vi-VN" dirty="0" err="1"/>
              <a:t>lãi</a:t>
            </a:r>
            <a:r>
              <a:rPr lang="vi-VN" dirty="0"/>
              <a:t> sau 45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người dùng không thanh toan</a:t>
            </a:r>
            <a:r>
              <a:rPr lang="en-US" dirty="0"/>
              <a:t> </a:t>
            </a:r>
            <a:r>
              <a:rPr lang="vi-VN" dirty="0" err="1"/>
              <a:t>khoản</a:t>
            </a:r>
            <a:r>
              <a:rPr lang="vi-VN" dirty="0"/>
              <a:t> vay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  <a:endParaRPr lang="en-US" dirty="0"/>
          </a:p>
          <a:p>
            <a:pPr algn="just"/>
            <a:r>
              <a:rPr lang="en-US" b="1" i="1" dirty="0"/>
              <a:t>Home Equity Line Of Credit (HELOC):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vay, trong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nợ</a:t>
            </a:r>
            <a:r>
              <a:rPr lang="vi-VN" dirty="0"/>
              <a:t> (ngân </a:t>
            </a:r>
            <a:r>
              <a:rPr lang="vi-VN" dirty="0" err="1"/>
              <a:t>hàng</a:t>
            </a:r>
            <a:r>
              <a:rPr lang="vi-VN" dirty="0"/>
              <a:t>) </a:t>
            </a:r>
            <a:r>
              <a:rPr lang="vi-VN" dirty="0" err="1"/>
              <a:t>đồng</a:t>
            </a:r>
            <a:r>
              <a:rPr lang="vi-VN" dirty="0"/>
              <a:t> ý cho người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căn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vay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tiền </a:t>
            </a:r>
            <a:r>
              <a:rPr lang="vi-VN" dirty="0" err="1"/>
              <a:t>tối</a:t>
            </a:r>
            <a:r>
              <a:rPr lang="vi-VN" dirty="0"/>
              <a:t> đa,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hai bên (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15 năm),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vốn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người vay trong căn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các khái niệm trong biểu đồ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Fixed-Term Loan: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lãi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 Trong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vay, </a:t>
            </a:r>
            <a:r>
              <a:rPr lang="vi-VN" dirty="0" err="1"/>
              <a:t>lãi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en-US" dirty="0"/>
              <a:t> </a:t>
            </a:r>
            <a:r>
              <a:rPr lang="vi-VN" dirty="0" err="1"/>
              <a:t>định</a:t>
            </a:r>
            <a:endParaRPr lang="en-US" dirty="0"/>
          </a:p>
          <a:p>
            <a:pPr algn="just"/>
            <a:r>
              <a:rPr lang="en-US" b="1" i="1" dirty="0"/>
              <a:t>Total: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các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algn="just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Những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biểu đồ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biểu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diễn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tỉ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lệ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các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tín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thanh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toán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tự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nêu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các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tài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khoản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trong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ngân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hàng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“Credit Card”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265188"/>
              </p:ext>
            </p:extLst>
          </p:nvPr>
        </p:nvGraphicFramePr>
        <p:xfrm>
          <a:off x="1522413" y="1981201"/>
          <a:ext cx="98297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415486B-2EB6-44DD-83A4-4E5487A216DC}"/>
              </a:ext>
            </a:extLst>
          </p:cNvPr>
          <p:cNvSpPr txBox="1"/>
          <p:nvPr/>
        </p:nvSpPr>
        <p:spPr>
          <a:xfrm>
            <a:off x="1522413" y="5791201"/>
            <a:ext cx="982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</a:t>
            </a:r>
            <a:r>
              <a:rPr lang="en-US" dirty="0"/>
              <a:t> 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Credit Card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4 </a:t>
            </a:r>
            <a:r>
              <a:rPr lang="en-US" dirty="0" err="1"/>
              <a:t>năm</a:t>
            </a:r>
            <a:r>
              <a:rPr lang="en-US" dirty="0"/>
              <a:t> (5%)</a:t>
            </a:r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“Home Equity Line of Credit (HELOC)”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06051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 </a:t>
            </a:r>
            <a:r>
              <a:rPr lang="en-US" dirty="0"/>
              <a:t>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HELOC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năm</a:t>
            </a:r>
            <a:r>
              <a:rPr lang="en-US" dirty="0"/>
              <a:t> 2018 (34.8%)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năm</a:t>
            </a:r>
            <a:r>
              <a:rPr lang="en-US" dirty="0"/>
              <a:t> 2017 (7.1%). 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2016 – 2019 </a:t>
            </a:r>
            <a:r>
              <a:rPr lang="en-US" dirty="0" err="1"/>
              <a:t>là</a:t>
            </a:r>
            <a:r>
              <a:rPr lang="en-US" dirty="0"/>
              <a:t> 59.4%.</a:t>
            </a:r>
          </a:p>
        </p:txBody>
      </p:sp>
    </p:spTree>
    <p:extLst>
      <p:ext uri="{BB962C8B-B14F-4D97-AF65-F5344CB8AC3E}">
        <p14:creationId xmlns:p14="http://schemas.microsoft.com/office/powerpoint/2010/main" val="33728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“Fixed-Term Loan”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57247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 </a:t>
            </a:r>
            <a:r>
              <a:rPr lang="en-US" dirty="0"/>
              <a:t>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Fixed-Term Loan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. 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6%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2019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2016)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2018 (61.9%)</a:t>
            </a:r>
          </a:p>
        </p:txBody>
      </p:sp>
    </p:spTree>
    <p:extLst>
      <p:ext uri="{BB962C8B-B14F-4D97-AF65-F5344CB8AC3E}">
        <p14:creationId xmlns:p14="http://schemas.microsoft.com/office/powerpoint/2010/main" val="38140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D827D8-7487-4C24-B078-844B935D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88638"/>
              </p:ext>
            </p:extLst>
          </p:nvPr>
        </p:nvGraphicFramePr>
        <p:xfrm>
          <a:off x="1522413" y="1981200"/>
          <a:ext cx="9829799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46695-9846-468B-A6F5-ECAD502A48D8}"/>
              </a:ext>
            </a:extLst>
          </p:cNvPr>
          <p:cNvSpPr txBox="1"/>
          <p:nvPr/>
        </p:nvSpPr>
        <p:spPr>
          <a:xfrm>
            <a:off x="1522413" y="5794827"/>
            <a:ext cx="982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 </a:t>
            </a:r>
            <a:r>
              <a:rPr lang="en-US" dirty="0"/>
              <a:t>Tỉ lệ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 err="1"/>
              <a:t>dịch</a:t>
            </a:r>
            <a:r>
              <a:rPr lang="en-US" dirty="0"/>
              <a:t>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ở 2017 </a:t>
            </a:r>
            <a:r>
              <a:rPr lang="en-US" dirty="0" err="1"/>
              <a:t>về</a:t>
            </a:r>
            <a:r>
              <a:rPr lang="en-US" dirty="0"/>
              <a:t> 47.6%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2018 </a:t>
            </a:r>
            <a:r>
              <a:rPr lang="en-US" dirty="0" err="1"/>
              <a:t>lên</a:t>
            </a:r>
            <a:r>
              <a:rPr lang="en-US" dirty="0"/>
              <a:t> 78.4%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2019 </a:t>
            </a:r>
            <a:r>
              <a:rPr lang="en-US" dirty="0" err="1"/>
              <a:t>về</a:t>
            </a:r>
            <a:r>
              <a:rPr lang="en-US" dirty="0"/>
              <a:t> 75.6%.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2016 - 2019 </a:t>
            </a:r>
            <a:r>
              <a:rPr lang="en-US" dirty="0" err="1"/>
              <a:t>là</a:t>
            </a:r>
            <a:r>
              <a:rPr lang="en-US" dirty="0"/>
              <a:t> 16.7%.</a:t>
            </a:r>
          </a:p>
        </p:txBody>
      </p:sp>
    </p:spTree>
    <p:extLst>
      <p:ext uri="{BB962C8B-B14F-4D97-AF65-F5344CB8AC3E}">
        <p14:creationId xmlns:p14="http://schemas.microsoft.com/office/powerpoint/2010/main" val="19567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Biểu đồ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lệ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dịch vụ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D8BFF1-6A96-5F4B-BC88-C5A2FCA44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420862"/>
              </p:ext>
            </p:extLst>
          </p:nvPr>
        </p:nvGraphicFramePr>
        <p:xfrm>
          <a:off x="1522413" y="1981200"/>
          <a:ext cx="982979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3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Tỉ lệ người dùng dịch vụ Credit Card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dùng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vốn</a:t>
            </a:r>
            <a:endParaRPr lang="en-US" dirty="0"/>
          </a:p>
          <a:p>
            <a:pPr algn="just"/>
            <a:r>
              <a:rPr lang="en-US" dirty="0"/>
              <a:t>Tỉ lệ người dùng dịch vụ Fixed-Term Loan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Tỉ lệ người dùng dịch vụ HELOC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dịch vụ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dịch vụ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Tỉ lệ người dùng dịch vụ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năm</a:t>
            </a:r>
            <a:r>
              <a:rPr lang="en-US" b="1" dirty="0"/>
              <a:t> 2018 do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bùng</a:t>
            </a:r>
            <a:r>
              <a:rPr lang="en-US" b="1" dirty="0"/>
              <a:t> </a:t>
            </a:r>
            <a:r>
              <a:rPr lang="en-US" b="1" dirty="0" err="1"/>
              <a:t>nổ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người dùng dịch vụ HELOC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139</TotalTime>
  <Words>711</Words>
  <Application>Microsoft Office PowerPoint</Application>
  <PresentationFormat>Tùy chỉnh</PresentationFormat>
  <Paragraphs>50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3" baseType="lpstr">
      <vt:lpstr>Arial</vt:lpstr>
      <vt:lpstr>Cambria</vt:lpstr>
      <vt:lpstr>Times New Roman</vt:lpstr>
      <vt:lpstr>Currency Symbols 16x9</vt:lpstr>
      <vt:lpstr>DATA VISUALIZATION</vt:lpstr>
      <vt:lpstr>Giới thiệu các khái niệm trong biểu đồ</vt:lpstr>
      <vt:lpstr>Giới thiệu các khái niệm trong biểu đồ</vt:lpstr>
      <vt:lpstr>Biểu đồ cho tỉ lệ tham gia “Credit Card”</vt:lpstr>
      <vt:lpstr>Biểu đồ cho tỉ lệ tham gia “Home Equity Line of Credit (HELOC)”</vt:lpstr>
      <vt:lpstr>Biểu đồ cho tỉ lệ tham gia “Fixed-Term Loan”</vt:lpstr>
      <vt:lpstr>Biểu đồ cho tỉ lệ tham gia dịch vụ tín dụng nói chung</vt:lpstr>
      <vt:lpstr>Biểu đồ cho tỉ lệ tham gia dịch vụ tín dụng nói chung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PHẠM VĂN MINH PHƯƠNG</dc:creator>
  <cp:lastModifiedBy>Ngoc Tu</cp:lastModifiedBy>
  <cp:revision>17</cp:revision>
  <dcterms:created xsi:type="dcterms:W3CDTF">2021-04-13T16:12:03Z</dcterms:created>
  <dcterms:modified xsi:type="dcterms:W3CDTF">2021-04-16T09:46:43Z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